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5" r:id="rId4"/>
    <p:sldId id="303" r:id="rId5"/>
    <p:sldId id="279" r:id="rId6"/>
    <p:sldId id="286" r:id="rId7"/>
    <p:sldId id="280" r:id="rId8"/>
    <p:sldId id="304" r:id="rId9"/>
    <p:sldId id="305" r:id="rId10"/>
    <p:sldId id="306" r:id="rId11"/>
    <p:sldId id="283" r:id="rId12"/>
    <p:sldId id="281" r:id="rId13"/>
    <p:sldId id="282" r:id="rId14"/>
    <p:sldId id="284" r:id="rId15"/>
    <p:sldId id="287" r:id="rId16"/>
    <p:sldId id="289" r:id="rId17"/>
    <p:sldId id="290" r:id="rId18"/>
    <p:sldId id="288" r:id="rId19"/>
    <p:sldId id="293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7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2626"/>
    <a:srgbClr val="9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01/03/2017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01/03/2017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01/03/2017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01/03/2017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01/03/2017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01/03/2017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01/03/2017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2.png"/><Relationship Id="rId7" Type="http://schemas.openxmlformats.org/officeDocument/2006/relationships/image" Target="../media/image42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2.png"/><Relationship Id="rId7" Type="http://schemas.openxmlformats.org/officeDocument/2006/relationships/image" Target="../media/image50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2.png"/><Relationship Id="rId7" Type="http://schemas.openxmlformats.org/officeDocument/2006/relationships/image" Target="../media/image58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2.png"/><Relationship Id="rId7" Type="http://schemas.openxmlformats.org/officeDocument/2006/relationships/image" Target="../media/image66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d‘Amore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Conversores </a:t>
            </a:r>
            <a:r>
              <a:rPr lang="pt-BR" sz="2200" dirty="0" err="1">
                <a:solidFill>
                  <a:prstClr val="black"/>
                </a:solidFill>
              </a:rPr>
              <a:t>multipulso</a:t>
            </a:r>
            <a:endParaRPr lang="pt-BR" sz="2200" dirty="0">
              <a:solidFill>
                <a:prstClr val="black"/>
              </a:solidFill>
            </a:endParaRPr>
          </a:p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sz="2200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sz="2200" b="1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78" y="3524499"/>
            <a:ext cx="3194844" cy="29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Filtro Ativo opera pela determinação da corrente de referência de um compensador, a qual carrega informação da potência instantânea que deseja-se anular no sistema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é determinado utilizando a teoria das potências instantâneas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/>
          <p:cNvGrpSpPr>
            <a:grpSpLocks noChangeAspect="1"/>
          </p:cNvGrpSpPr>
          <p:nvPr/>
        </p:nvGrpSpPr>
        <p:grpSpPr>
          <a:xfrm>
            <a:off x="2133809" y="2786259"/>
            <a:ext cx="4876382" cy="2890779"/>
            <a:chOff x="74613" y="588397"/>
            <a:chExt cx="11720927" cy="6948311"/>
          </a:xfrm>
        </p:grpSpPr>
        <p:grpSp>
          <p:nvGrpSpPr>
            <p:cNvPr id="22" name="Agrupar 21"/>
            <p:cNvGrpSpPr>
              <a:grpSpLocks noChangeAspect="1"/>
            </p:cNvGrpSpPr>
            <p:nvPr/>
          </p:nvGrpSpPr>
          <p:grpSpPr>
            <a:xfrm>
              <a:off x="74613" y="588397"/>
              <a:ext cx="9606374" cy="6836387"/>
              <a:chOff x="2019813" y="2638963"/>
              <a:chExt cx="4293706" cy="3055621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3556" y="3258584"/>
                <a:ext cx="3879963" cy="243600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813" y="4874149"/>
                <a:ext cx="1073244" cy="616986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8122" y="2638963"/>
                <a:ext cx="1094034" cy="621790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6382" y="2638963"/>
                <a:ext cx="1112910" cy="619154"/>
              </a:xfrm>
              <a:prstGeom prst="rect">
                <a:avLst/>
              </a:prstGeom>
            </p:spPr>
          </p:pic>
        </p:grp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9765" y="5022108"/>
              <a:ext cx="4295775" cy="251460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11" name="Conector reto 10"/>
            <p:cNvCxnSpPr>
              <a:cxnSpLocks/>
            </p:cNvCxnSpPr>
            <p:nvPr/>
          </p:nvCxnSpPr>
          <p:spPr>
            <a:xfrm flipV="1">
              <a:off x="6822341" y="5173580"/>
              <a:ext cx="649270" cy="3785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6822341" y="6918493"/>
              <a:ext cx="677424" cy="5478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1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É utilizada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respectivamente), a qual carregam dados sobre a forma da tensão/corrente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pt-BR" sz="2000" dirty="0">
                    <a:solidFill>
                      <a:prstClr val="black"/>
                    </a:solidFill>
                  </a:rPr>
                  <a:t>Baseada na transformada de Clarke: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 r="-1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Tensão e corrente de sequencia zero são desconsideradas em sistemas elétricos aeronáuticos</a:t>
                </a: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16" y="2918128"/>
            <a:ext cx="2288348" cy="147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pt-BR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11494" b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Determinação das correntes de referência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Determinação das tensões e correntes em coordenadas 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Seleção das potências a serem compensadas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);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Calculo de corrente de compensação nas coordenadas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Transformada inversa de Clarke;</a:t>
                </a:r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 rotWithShape="1">
                <a:blip r:embed="rId4"/>
                <a:stretch>
                  <a:fillRect l="-603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  <a:blipFill rotWithShape="1"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5" y="3896414"/>
            <a:ext cx="3464542" cy="24042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30" y="3896139"/>
            <a:ext cx="3494315" cy="24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Estratégia de Controle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A teoria p-q por si só mostra-se insuficiente para garantir a filtragem quando a tensão do barramento é distorcida </a:t>
            </a:r>
          </a:p>
          <a:p>
            <a:r>
              <a:rPr lang="pt-BR" sz="2000" dirty="0">
                <a:solidFill>
                  <a:prstClr val="black"/>
                </a:solidFill>
              </a:rPr>
              <a:t>Controle de Corrente Senoidal com uso do Detector de Sequencia Positiva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91" y="3538330"/>
            <a:ext cx="6652019" cy="17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Detector de Sequência Positiva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Malha de captura de fase (PLL)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4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Malha 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08" y="2136971"/>
            <a:ext cx="3554284" cy="12097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96" y="3688731"/>
            <a:ext cx="2984307" cy="26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Controle de tensão do Capacitor do compensador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Eficiência do filtro é diretamente ligada aos níveis de tensão do Capacitor do Compensador</a:t>
            </a:r>
          </a:p>
          <a:p>
            <a:r>
              <a:rPr lang="pt-BR" sz="2000" dirty="0">
                <a:solidFill>
                  <a:prstClr val="black"/>
                </a:solidFill>
              </a:rPr>
              <a:t>Perdas nos elementos do filtro faz com que a tensão no Capacitor diminua 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jpsoliv\Documents\João\Mestrado\texto\Cap4\Figuras\controle_C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43" y="3029448"/>
            <a:ext cx="5576013" cy="30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Sistema Completo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7" y="1635743"/>
            <a:ext cx="8495506" cy="48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Sistema de geração e distribuição de uma aeronave de transporte civil com uma média de 100 passageiros.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Simulação visa verificar o comportamento apenas da iteração do sistema de geração e distribuição com cargas não lineares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Apenas um canal de geração é simulado (1 gerador)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3 </a:t>
            </a:r>
            <a:r>
              <a:rPr lang="pt-BR" sz="2000" dirty="0" err="1">
                <a:solidFill>
                  <a:prstClr val="black"/>
                </a:solidFill>
              </a:rPr>
              <a:t>EHAs</a:t>
            </a:r>
            <a:r>
              <a:rPr lang="pt-BR" sz="2000" dirty="0">
                <a:solidFill>
                  <a:prstClr val="black"/>
                </a:solidFill>
              </a:rPr>
              <a:t> operando simultaneamente sob mesmo regime de carregamento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Cada EHA possui um filtro ativo em sua entrada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>
            <a:normAutofit/>
          </a:bodyPr>
          <a:lstStyle/>
          <a:p>
            <a:r>
              <a:rPr lang="pt-BR" sz="2400" dirty="0"/>
              <a:t>Introdução</a:t>
            </a:r>
          </a:p>
          <a:p>
            <a:pPr lvl="1"/>
            <a:r>
              <a:rPr lang="pt-BR" sz="2000" dirty="0"/>
              <a:t>Motivação </a:t>
            </a:r>
          </a:p>
          <a:p>
            <a:pPr lvl="1"/>
            <a:r>
              <a:rPr lang="pt-BR" sz="2000" dirty="0"/>
              <a:t>Objetivos</a:t>
            </a:r>
          </a:p>
          <a:p>
            <a:r>
              <a:rPr lang="pt-BR" sz="2400" dirty="0"/>
              <a:t>Métodos de Correção de Fator de Potência</a:t>
            </a:r>
          </a:p>
          <a:p>
            <a:r>
              <a:rPr lang="pt-BR" sz="2400" dirty="0">
                <a:solidFill>
                  <a:srgbClr val="FF0000"/>
                </a:solidFill>
              </a:rPr>
              <a:t>Filtros Ativos Utilizando a Teoria p-q</a:t>
            </a:r>
          </a:p>
          <a:p>
            <a:r>
              <a:rPr lang="pt-BR" sz="2400" dirty="0">
                <a:solidFill>
                  <a:srgbClr val="FF0000"/>
                </a:solidFill>
              </a:rPr>
              <a:t>Teoria da Potências Instantâneas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Estratégias de Controle</a:t>
            </a:r>
          </a:p>
          <a:p>
            <a:r>
              <a:rPr lang="pt-BR" sz="2400" dirty="0"/>
              <a:t>Simulação </a:t>
            </a:r>
          </a:p>
          <a:p>
            <a:pPr lvl="1"/>
            <a:r>
              <a:rPr lang="pt-BR" sz="2000" dirty="0"/>
              <a:t>Modelos </a:t>
            </a:r>
          </a:p>
          <a:p>
            <a:pPr lvl="1"/>
            <a:r>
              <a:rPr lang="pt-BR" sz="2000" dirty="0"/>
              <a:t>Resultados </a:t>
            </a:r>
          </a:p>
          <a:p>
            <a:r>
              <a:rPr lang="pt-BR" sz="2400" dirty="0"/>
              <a:t>Conclusão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Modelo Empregado do Sistema de Geração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560" y="2342660"/>
            <a:ext cx="4830881" cy="31122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278" y="5758913"/>
            <a:ext cx="3733445" cy="5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6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Sistema de Distribuição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36" y="2332756"/>
            <a:ext cx="6061928" cy="25563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281" y="5147826"/>
            <a:ext cx="3629439" cy="10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EHA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70522" y="2292878"/>
            <a:ext cx="2612945" cy="1709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288" y="2292878"/>
            <a:ext cx="3690690" cy="1709957"/>
          </a:xfrm>
          <a:prstGeom prst="rect">
            <a:avLst/>
          </a:prstGeom>
          <a:noFill/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84" y="4368058"/>
            <a:ext cx="3735383" cy="181217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73287" y="2284011"/>
            <a:ext cx="1011191" cy="17188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44488" y="5080059"/>
            <a:ext cx="839990" cy="104276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/>
          <p:cNvSpPr/>
          <p:nvPr/>
        </p:nvSpPr>
        <p:spPr>
          <a:xfrm>
            <a:off x="2915652" y="4495031"/>
            <a:ext cx="1601051" cy="2222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e Cima para Baixo 13"/>
          <p:cNvSpPr/>
          <p:nvPr/>
        </p:nvSpPr>
        <p:spPr>
          <a:xfrm>
            <a:off x="1078882" y="4078876"/>
            <a:ext cx="264581" cy="949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e Cima para Baixo 19"/>
          <p:cNvSpPr/>
          <p:nvPr/>
        </p:nvSpPr>
        <p:spPr>
          <a:xfrm>
            <a:off x="2875396" y="4032293"/>
            <a:ext cx="203196" cy="297959"/>
          </a:xfrm>
          <a:prstGeom prst="upDownArrow">
            <a:avLst/>
          </a:prstGeom>
          <a:solidFill>
            <a:srgbClr val="E22626"/>
          </a:solidFill>
          <a:ln>
            <a:solidFill>
              <a:srgbClr val="9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074" y="4032293"/>
            <a:ext cx="3975153" cy="132987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670522" y="4368058"/>
            <a:ext cx="2612945" cy="1812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4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do Filtro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1" y="2694102"/>
            <a:ext cx="4066935" cy="27182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94" y="2597926"/>
            <a:ext cx="2769630" cy="13908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637" y="4312023"/>
            <a:ext cx="3720713" cy="19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Simulação dividida em quatro subperíodos durante a operação do EHA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Resultados são referentes a medições obtidas na PDU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50" y="2349755"/>
            <a:ext cx="6202300" cy="29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EHA Inoperante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6" name="Agrupar 25"/>
          <p:cNvGrpSpPr>
            <a:grpSpLocks noChangeAspect="1"/>
          </p:cNvGrpSpPr>
          <p:nvPr/>
        </p:nvGrpSpPr>
        <p:grpSpPr>
          <a:xfrm>
            <a:off x="144000" y="3056062"/>
            <a:ext cx="9000000" cy="3381324"/>
            <a:chOff x="144000" y="2445511"/>
            <a:chExt cx="9000000" cy="3381324"/>
          </a:xfrm>
        </p:grpSpPr>
        <p:grpSp>
          <p:nvGrpSpPr>
            <p:cNvPr id="20" name="Agrupar 19"/>
            <p:cNvGrpSpPr>
              <a:grpSpLocks noChangeAspect="1"/>
            </p:cNvGrpSpPr>
            <p:nvPr/>
          </p:nvGrpSpPr>
          <p:grpSpPr>
            <a:xfrm>
              <a:off x="144000" y="4138501"/>
              <a:ext cx="9000000" cy="1688334"/>
              <a:chOff x="74613" y="4349366"/>
              <a:chExt cx="10080000" cy="1890932"/>
            </a:xfrm>
          </p:grpSpPr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4613" y="4349368"/>
                <a:ext cx="2520000" cy="189093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613" y="4349368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25" name="Agrupar 24"/>
            <p:cNvGrpSpPr>
              <a:grpSpLocks noChangeAspect="1"/>
            </p:cNvGrpSpPr>
            <p:nvPr/>
          </p:nvGrpSpPr>
          <p:grpSpPr>
            <a:xfrm>
              <a:off x="144000" y="2445511"/>
              <a:ext cx="9000000" cy="1688332"/>
              <a:chOff x="144000" y="2247102"/>
              <a:chExt cx="10080000" cy="1890932"/>
            </a:xfrm>
          </p:grpSpPr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4000" y="2247102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3363400" y="1894374"/>
            <a:ext cx="362298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Corrente Máxima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144000" y="3057088"/>
            <a:ext cx="9000000" cy="3376665"/>
            <a:chOff x="144000" y="2364879"/>
            <a:chExt cx="9000000" cy="3376665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053213"/>
              <a:ext cx="9000000" cy="1688331"/>
              <a:chOff x="-143141" y="26385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141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6859" y="2638506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19" name="Agrupar 18"/>
            <p:cNvGrpSpPr>
              <a:grpSpLocks noChangeAspect="1"/>
            </p:cNvGrpSpPr>
            <p:nvPr/>
          </p:nvGrpSpPr>
          <p:grpSpPr>
            <a:xfrm>
              <a:off x="144000" y="2364879"/>
              <a:ext cx="9000000" cy="1688333"/>
              <a:chOff x="-195414" y="2036868"/>
              <a:chExt cx="10080000" cy="1890933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5414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4586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4586" y="2036869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4586" y="2036868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3726713" y="1892492"/>
            <a:ext cx="726018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2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Transitório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2" name="Grupo 21"/>
          <p:cNvGrpSpPr>
            <a:grpSpLocks noChangeAspect="1"/>
          </p:cNvGrpSpPr>
          <p:nvPr/>
        </p:nvGrpSpPr>
        <p:grpSpPr>
          <a:xfrm>
            <a:off x="144000" y="3046358"/>
            <a:ext cx="9000000" cy="3382202"/>
            <a:chOff x="144000" y="3046358"/>
            <a:chExt cx="9000000" cy="3382202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9395"/>
              <a:ext cx="9000000" cy="1689165"/>
              <a:chOff x="19603" y="4233644"/>
              <a:chExt cx="10080000" cy="1891865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9603" y="4233644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603" y="4233644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1064"/>
              <a:ext cx="2250000" cy="168833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230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54429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46358"/>
              <a:ext cx="2250000" cy="1688331"/>
            </a:xfrm>
            <a:prstGeom prst="rect">
              <a:avLst/>
            </a:prstGeom>
          </p:spPr>
        </p:pic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460682" y="1892492"/>
            <a:ext cx="970059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8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Permanente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44000" y="3049717"/>
            <a:ext cx="9000000" cy="3377129"/>
            <a:chOff x="144000" y="3049717"/>
            <a:chExt cx="9000000" cy="3377129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8515"/>
              <a:ext cx="9000000" cy="1688331"/>
              <a:chOff x="-365778" y="38346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5778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4222" y="3834606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49717"/>
              <a:ext cx="2250000" cy="1688331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50184"/>
              <a:ext cx="2250000" cy="1688331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436510" y="1892492"/>
            <a:ext cx="486697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79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Conclusão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O filtro operou como esperado, deixando a resposta dentro das normas aeronáuticas para qualquer condição de operação</a:t>
            </a:r>
          </a:p>
          <a:p>
            <a:endParaRPr lang="pt-BR" sz="2000" dirty="0"/>
          </a:p>
          <a:p>
            <a:r>
              <a:rPr lang="pt-BR" sz="2000" dirty="0"/>
              <a:t>Quando há demanda de carga o filtro age deixando o sistema operando com alto fator de potência</a:t>
            </a:r>
          </a:p>
          <a:p>
            <a:endParaRPr lang="pt-BR" sz="2000" dirty="0"/>
          </a:p>
          <a:p>
            <a:r>
              <a:rPr lang="pt-BR" sz="2000" dirty="0"/>
              <a:t>Sem ou com baixa carga houve a degradação da qualidade de energia</a:t>
            </a:r>
          </a:p>
          <a:p>
            <a:endParaRPr lang="pt-BR" sz="2000" dirty="0"/>
          </a:p>
          <a:p>
            <a:r>
              <a:rPr lang="pt-BR" sz="2000" dirty="0"/>
              <a:t>Perdas nos semicondutores fazem com que a operação do filtro requer potência para qualquer condição de operação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>
                <a:solidFill>
                  <a:prstClr val="black"/>
                </a:solidFill>
              </a:rPr>
              <a:t>Tendência de aumento do uso do sistema elétrico em aeronaves</a:t>
            </a:r>
          </a:p>
          <a:p>
            <a:r>
              <a:rPr lang="pt-BR" sz="2200" dirty="0">
                <a:solidFill>
                  <a:prstClr val="black"/>
                </a:solidFill>
              </a:rPr>
              <a:t>Sistemas hidráulicos e pneumáticos tendem a ser trocados por similares elétricos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47" y="3290659"/>
            <a:ext cx="2987129" cy="2476440"/>
          </a:xfrm>
          <a:prstGeom prst="rect">
            <a:avLst/>
          </a:prstGeom>
        </p:spPr>
      </p:pic>
      <p:pic>
        <p:nvPicPr>
          <p:cNvPr id="1026" name="Picture 2" descr="C:\Users\jpsoliv\Documents\João\Mestrado\texto\Cap2\Figuras\trend_fu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67" y="3290659"/>
            <a:ext cx="3578087" cy="24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94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Trabalhos Futuros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Implementar o filtro com foco na integração dos elementos do sistema elétricos aeronáuticos</a:t>
            </a:r>
          </a:p>
          <a:p>
            <a:endParaRPr lang="pt-BR" sz="2000" dirty="0"/>
          </a:p>
          <a:p>
            <a:r>
              <a:rPr lang="pt-BR" sz="2000" dirty="0"/>
              <a:t>Otimizar a concepção dos filtros capacitivos da linha de maneira a operar o filtro ativo em sistemas com geração com frequência variável</a:t>
            </a:r>
          </a:p>
          <a:p>
            <a:endParaRPr lang="pt-BR" sz="2000" dirty="0"/>
          </a:p>
          <a:p>
            <a:r>
              <a:rPr lang="pt-BR" sz="2000" dirty="0"/>
              <a:t>Construir um protótipo para avaliação de operação </a:t>
            </a:r>
            <a:r>
              <a:rPr lang="pt-BR" sz="2000"/>
              <a:t>em laboratório</a:t>
            </a:r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19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43000" y="3132921"/>
            <a:ext cx="6858000" cy="64426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3000" y="4120734"/>
            <a:ext cx="6858000" cy="522998"/>
          </a:xfrm>
        </p:spPr>
        <p:txBody>
          <a:bodyPr>
            <a:normAutofit/>
          </a:bodyPr>
          <a:lstStyle/>
          <a:p>
            <a:r>
              <a:rPr lang="pt-BR" dirty="0"/>
              <a:t>João Paulo de Souza Oliveira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 txBox="1">
            <a:spLocks/>
          </p:cNvSpPr>
          <p:nvPr/>
        </p:nvSpPr>
        <p:spPr>
          <a:xfrm>
            <a:off x="6870700" y="64871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A1F-7AC2-4032-AE25-0D28B304E158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07206" y="1685437"/>
            <a:ext cx="8089900" cy="473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>
                <a:solidFill>
                  <a:prstClr val="black"/>
                </a:solidFill>
              </a:rPr>
              <a:t>Aumento de cargas não lineares compromete a qualidade de energia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11189" y="6486526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374" y="4436622"/>
            <a:ext cx="1898344" cy="15458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276" y="4436621"/>
            <a:ext cx="1944098" cy="154585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371" y="4457181"/>
            <a:ext cx="1865690" cy="14934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51" name="Picture 3" descr="C:\Users\jpsoliv\Documents\João\Mestrado\texto\Cap2\Figuras\real_line_transmiss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8" y="2419707"/>
            <a:ext cx="5018960" cy="15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1606276" y="4345188"/>
            <a:ext cx="3863134" cy="16372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00975" y="4345188"/>
            <a:ext cx="1936749" cy="16372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6483875" y="4002017"/>
            <a:ext cx="139450" cy="2439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4894938" y="4002017"/>
            <a:ext cx="139450" cy="243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Promover um estudo sobre diversas topologias de correção de fator de potência</a:t>
            </a:r>
          </a:p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Aprofundar o estudo na teoria das potências instantâneas</a:t>
            </a:r>
          </a:p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Viabilizar o conceito dos filtros ativos em sistemas elétricos aeronáuticos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Desenvolver uma simulação com a inclusão de filtros ativos em cargas não lineares</a:t>
            </a:r>
          </a:p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Promover um sistema de correção de fator de potência</a:t>
            </a:r>
          </a:p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Garantir a manutenção das tensões dentro das normas aeronáuticas no que tange qualidade de energia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sz="2200" b="1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Conversores </a:t>
            </a:r>
            <a:r>
              <a:rPr lang="pt-BR" sz="2200" dirty="0" err="1">
                <a:solidFill>
                  <a:prstClr val="black"/>
                </a:solidFill>
              </a:rPr>
              <a:t>multipulso</a:t>
            </a:r>
            <a:endParaRPr lang="pt-BR" sz="2200" dirty="0">
              <a:solidFill>
                <a:prstClr val="black"/>
              </a:solidFill>
            </a:endParaRPr>
          </a:p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sz="2200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1802429"/>
            <a:ext cx="3429000" cy="19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sz="2200" b="1" dirty="0">
                <a:solidFill>
                  <a:prstClr val="black"/>
                </a:solidFill>
              </a:rPr>
              <a:t>Conversores </a:t>
            </a:r>
            <a:r>
              <a:rPr lang="pt-BR" sz="2200" b="1" dirty="0" err="1">
                <a:solidFill>
                  <a:prstClr val="black"/>
                </a:solidFill>
              </a:rPr>
              <a:t>multipulso</a:t>
            </a:r>
            <a:endParaRPr lang="pt-BR" sz="2200" b="1" dirty="0">
              <a:solidFill>
                <a:prstClr val="black"/>
              </a:solidFill>
            </a:endParaRPr>
          </a:p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sz="2200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64" y="1685437"/>
            <a:ext cx="3286142" cy="26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Conversores </a:t>
            </a:r>
            <a:r>
              <a:rPr lang="pt-BR" sz="2200" dirty="0" err="1">
                <a:solidFill>
                  <a:prstClr val="black"/>
                </a:solidFill>
              </a:rPr>
              <a:t>multipulso</a:t>
            </a:r>
            <a:endParaRPr lang="pt-BR" sz="2200" dirty="0">
              <a:solidFill>
                <a:prstClr val="black"/>
              </a:solidFill>
            </a:endParaRPr>
          </a:p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sz="2200" b="1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sz="2200" b="1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9" y="2904871"/>
            <a:ext cx="3052321" cy="169917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379" y="4781494"/>
            <a:ext cx="3446972" cy="13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06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1684</Words>
  <Application>Microsoft Office PowerPoint</Application>
  <PresentationFormat>Apresentação na tela (4:3)</PresentationFormat>
  <Paragraphs>387</Paragraphs>
  <Slides>31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Tema do Office</vt:lpstr>
      <vt:lpstr>Simulação de Filtro Ativo do tipo Shunt para Correção de Fator de Potência em Sistema Elétricos Aeronáuticos</vt:lpstr>
      <vt:lpstr>Agenda</vt:lpstr>
      <vt:lpstr>Introdução</vt:lpstr>
      <vt:lpstr>Introdução</vt:lpstr>
      <vt:lpstr>Motivação</vt:lpstr>
      <vt:lpstr>Objetivos</vt:lpstr>
      <vt:lpstr>Métodos de Correção de Fator de Potência</vt:lpstr>
      <vt:lpstr>Métodos de Correção de Fator de Potência</vt:lpstr>
      <vt:lpstr>Métodos de Correção de Fator de Potência</vt:lpstr>
      <vt:lpstr>Métodos de Correção de Fator de Potência</vt:lpstr>
      <vt:lpstr>Filtros Ativos Utilizando a Teoria PQ</vt:lpstr>
      <vt:lpstr>Teoria das Potências Instantâneas</vt:lpstr>
      <vt:lpstr>Teoria das Potências Instantâneas</vt:lpstr>
      <vt:lpstr>Filtros Ativos Utilizando a Teoria PQ</vt:lpstr>
      <vt:lpstr>Estratégia de Controle</vt:lpstr>
      <vt:lpstr>Detector de Sequência Positiva</vt:lpstr>
      <vt:lpstr>Controle de tensão do Capacitor do compensador</vt:lpstr>
      <vt:lpstr>Sistema Completo </vt:lpstr>
      <vt:lpstr>Simulação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Trabalhos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Joao</cp:lastModifiedBy>
  <cp:revision>78</cp:revision>
  <dcterms:created xsi:type="dcterms:W3CDTF">2017-01-22T17:06:36Z</dcterms:created>
  <dcterms:modified xsi:type="dcterms:W3CDTF">2017-03-01T15:51:25Z</dcterms:modified>
</cp:coreProperties>
</file>