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5" r:id="rId4"/>
    <p:sldId id="279" r:id="rId5"/>
    <p:sldId id="286" r:id="rId6"/>
    <p:sldId id="280" r:id="rId7"/>
    <p:sldId id="283" r:id="rId8"/>
    <p:sldId id="281" r:id="rId9"/>
    <p:sldId id="282" r:id="rId10"/>
    <p:sldId id="284" r:id="rId11"/>
    <p:sldId id="287" r:id="rId12"/>
    <p:sldId id="289" r:id="rId13"/>
    <p:sldId id="290" r:id="rId14"/>
    <p:sldId id="288" r:id="rId15"/>
    <p:sldId id="293" r:id="rId16"/>
    <p:sldId id="291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7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2626"/>
    <a:srgbClr val="9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22/02/2017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22/02/2017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22/02/2017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2.png"/><Relationship Id="rId7" Type="http://schemas.openxmlformats.org/officeDocument/2006/relationships/image" Target="../media/image34.emf"/><Relationship Id="rId12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2.png"/><Relationship Id="rId7" Type="http://schemas.openxmlformats.org/officeDocument/2006/relationships/image" Target="../media/image42.emf"/><Relationship Id="rId12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2.png"/><Relationship Id="rId7" Type="http://schemas.openxmlformats.org/officeDocument/2006/relationships/image" Target="../media/image50.emf"/><Relationship Id="rId12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2.png"/><Relationship Id="rId7" Type="http://schemas.openxmlformats.org/officeDocument/2006/relationships/image" Target="../media/image58.emf"/><Relationship Id="rId12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d‘Amore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Determinação das correntes de referência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Determinação das tensões e correntes em coordenadas 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Seleção das potências a serem compensadas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);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Calculo de corrente de compensação nas coordenadas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Transformada inversa de Clarke;</a:t>
                </a:r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281840" y="2891311"/>
                <a:ext cx="265303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40" y="2891311"/>
                <a:ext cx="2653034" cy="603883"/>
              </a:xfrm>
              <a:prstGeom prst="rect">
                <a:avLst/>
              </a:prstGeom>
              <a:blipFill>
                <a:blip r:embed="rId5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7" y="3822298"/>
            <a:ext cx="3382470" cy="230347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53" y="3822035"/>
            <a:ext cx="341153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Estratégia de Controle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A teoria p-q por si só mostra-se insuficiente para garantir a filtragem quando a tensão do barramento é distorcida </a:t>
            </a:r>
          </a:p>
          <a:p>
            <a:r>
              <a:rPr lang="pt-BR" sz="2000" dirty="0">
                <a:solidFill>
                  <a:prstClr val="black"/>
                </a:solidFill>
              </a:rPr>
              <a:t>Controle de Corrente Senoidal com uso do Detector de Sequencia Positiva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481" y="3635596"/>
            <a:ext cx="6289482" cy="16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Detector de Sequência Positiva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Malha de captura de fase (PLL)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Malha 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996" y="2033606"/>
            <a:ext cx="3872319" cy="131798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102" y="4134230"/>
            <a:ext cx="2393653" cy="21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Controle de tensão do Capacitor do compensador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Malha 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Sistema Completo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7" y="1683449"/>
            <a:ext cx="8495506" cy="48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3 </a:t>
            </a:r>
            <a:r>
              <a:rPr lang="pt-BR" sz="2000" dirty="0" err="1">
                <a:solidFill>
                  <a:prstClr val="black"/>
                </a:solidFill>
              </a:rPr>
              <a:t>EHAs</a:t>
            </a:r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Aeronave do tamanho comercial de 100 passageiros </a:t>
            </a:r>
          </a:p>
          <a:p>
            <a:r>
              <a:rPr lang="pt-BR" sz="2000" dirty="0" err="1">
                <a:solidFill>
                  <a:prstClr val="black"/>
                </a:solidFill>
              </a:rPr>
              <a:t>Etc</a:t>
            </a:r>
            <a:r>
              <a:rPr lang="pt-BR" sz="2000" dirty="0">
                <a:solidFill>
                  <a:prstClr val="black"/>
                </a:solidFill>
              </a:rPr>
              <a:t> (LER o BAGULHO)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Modelo Empregado do Sistema de Geração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875" y="2342660"/>
            <a:ext cx="4830881" cy="31122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590" y="5758913"/>
            <a:ext cx="3733445" cy="5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6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Sistema de Distribuição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191" y="2332756"/>
            <a:ext cx="6061928" cy="25563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35" y="5147826"/>
            <a:ext cx="3629439" cy="10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EHA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3" name="Agrupar 22"/>
          <p:cNvGrpSpPr>
            <a:grpSpLocks noChangeAspect="1"/>
          </p:cNvGrpSpPr>
          <p:nvPr/>
        </p:nvGrpSpPr>
        <p:grpSpPr>
          <a:xfrm>
            <a:off x="548084" y="2284011"/>
            <a:ext cx="8008143" cy="3896223"/>
            <a:chOff x="745523" y="2144418"/>
            <a:chExt cx="8182577" cy="3981091"/>
          </a:xfrm>
        </p:grpSpPr>
        <p:sp>
          <p:nvSpPr>
            <p:cNvPr id="13" name="Retângulo 12"/>
            <p:cNvSpPr/>
            <p:nvPr/>
          </p:nvSpPr>
          <p:spPr>
            <a:xfrm>
              <a:off x="1892410" y="2153478"/>
              <a:ext cx="2669860" cy="17472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1276" y="2153478"/>
              <a:ext cx="3771081" cy="1747203"/>
            </a:xfrm>
            <a:prstGeom prst="rect">
              <a:avLst/>
            </a:prstGeom>
            <a:noFill/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523" y="4273860"/>
              <a:ext cx="3816747" cy="1851649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771275" y="2144418"/>
              <a:ext cx="1033217" cy="1756264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46205" y="5001370"/>
              <a:ext cx="858287" cy="106547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a Direita 21"/>
            <p:cNvSpPr/>
            <p:nvPr/>
          </p:nvSpPr>
          <p:spPr>
            <a:xfrm>
              <a:off x="3164662" y="4403599"/>
              <a:ext cx="1635925" cy="22713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de Cima para Baixo 13"/>
            <p:cNvSpPr/>
            <p:nvPr/>
          </p:nvSpPr>
          <p:spPr>
            <a:xfrm>
              <a:off x="1287883" y="3978379"/>
              <a:ext cx="270344" cy="97005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de Cima para Baixo 19"/>
            <p:cNvSpPr/>
            <p:nvPr/>
          </p:nvSpPr>
          <p:spPr>
            <a:xfrm>
              <a:off x="3123529" y="3930781"/>
              <a:ext cx="207622" cy="304449"/>
            </a:xfrm>
            <a:prstGeom prst="upDownArrow">
              <a:avLst/>
            </a:prstGeom>
            <a:solidFill>
              <a:srgbClr val="E22626"/>
            </a:solidFill>
            <a:ln>
              <a:solidFill>
                <a:srgbClr val="972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6360" y="3930781"/>
              <a:ext cx="4061740" cy="1358847"/>
            </a:xfrm>
            <a:prstGeom prst="rect">
              <a:avLst/>
            </a:prstGeom>
          </p:spPr>
        </p:pic>
        <p:sp>
          <p:nvSpPr>
            <p:cNvPr id="18" name="Retângulo 17"/>
            <p:cNvSpPr/>
            <p:nvPr/>
          </p:nvSpPr>
          <p:spPr>
            <a:xfrm>
              <a:off x="1892410" y="4273860"/>
              <a:ext cx="2669860" cy="18516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7994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do Filtro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1" y="2694102"/>
            <a:ext cx="4066935" cy="27182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94" y="2597926"/>
            <a:ext cx="2769630" cy="13908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637" y="4312023"/>
            <a:ext cx="3720713" cy="19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Simulação dividida em quatro subperíodos durante a operação do EHA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Resultados são referentes a medições obtidas na PDU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006" y="2349755"/>
            <a:ext cx="6202300" cy="29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EHA Inoperante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6" name="Agrupar 25"/>
          <p:cNvGrpSpPr>
            <a:grpSpLocks noChangeAspect="1"/>
          </p:cNvGrpSpPr>
          <p:nvPr/>
        </p:nvGrpSpPr>
        <p:grpSpPr>
          <a:xfrm>
            <a:off x="144000" y="3053732"/>
            <a:ext cx="9000000" cy="3381324"/>
            <a:chOff x="144000" y="2445511"/>
            <a:chExt cx="9000000" cy="3381324"/>
          </a:xfrm>
        </p:grpSpPr>
        <p:grpSp>
          <p:nvGrpSpPr>
            <p:cNvPr id="20" name="Agrupar 19"/>
            <p:cNvGrpSpPr>
              <a:grpSpLocks noChangeAspect="1"/>
            </p:cNvGrpSpPr>
            <p:nvPr/>
          </p:nvGrpSpPr>
          <p:grpSpPr>
            <a:xfrm>
              <a:off x="144000" y="4138501"/>
              <a:ext cx="9000000" cy="1688334"/>
              <a:chOff x="74613" y="4349366"/>
              <a:chExt cx="10080000" cy="1890932"/>
            </a:xfrm>
          </p:grpSpPr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4613" y="4349368"/>
                <a:ext cx="2520000" cy="189093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613" y="4349368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25" name="Agrupar 24"/>
            <p:cNvGrpSpPr>
              <a:grpSpLocks noChangeAspect="1"/>
            </p:cNvGrpSpPr>
            <p:nvPr/>
          </p:nvGrpSpPr>
          <p:grpSpPr>
            <a:xfrm>
              <a:off x="144000" y="2445511"/>
              <a:ext cx="9000000" cy="1688332"/>
              <a:chOff x="144000" y="2247102"/>
              <a:chExt cx="10080000" cy="1890932"/>
            </a:xfrm>
          </p:grpSpPr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4000" y="2247102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6825" y="1690693"/>
            <a:ext cx="2890662" cy="1355665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3339547" y="1894374"/>
            <a:ext cx="362298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Corrente Máxima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144000" y="3057088"/>
            <a:ext cx="9000000" cy="3376665"/>
            <a:chOff x="144000" y="2364879"/>
            <a:chExt cx="9000000" cy="3376665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053213"/>
              <a:ext cx="9000000" cy="1688331"/>
              <a:chOff x="-143141" y="26385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141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6859" y="2638506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19" name="Agrupar 18"/>
            <p:cNvGrpSpPr>
              <a:grpSpLocks noChangeAspect="1"/>
            </p:cNvGrpSpPr>
            <p:nvPr/>
          </p:nvGrpSpPr>
          <p:grpSpPr>
            <a:xfrm>
              <a:off x="144000" y="2364879"/>
              <a:ext cx="9000000" cy="1688333"/>
              <a:chOff x="-195414" y="2036868"/>
              <a:chExt cx="10080000" cy="1890933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5414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4586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4586" y="2036869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4586" y="2036868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6825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3700883" y="1892492"/>
            <a:ext cx="738382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25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Transitório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19" name="Agrupar 18"/>
          <p:cNvGrpSpPr>
            <a:grpSpLocks noChangeAspect="1"/>
          </p:cNvGrpSpPr>
          <p:nvPr/>
        </p:nvGrpSpPr>
        <p:grpSpPr>
          <a:xfrm>
            <a:off x="144000" y="3046380"/>
            <a:ext cx="9000000" cy="3382180"/>
            <a:chOff x="202483" y="2540629"/>
            <a:chExt cx="9000000" cy="3382180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202483" y="4233644"/>
              <a:ext cx="9000000" cy="1689165"/>
              <a:chOff x="19603" y="4233644"/>
              <a:chExt cx="10080000" cy="1891865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9603" y="4233644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603" y="4233644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483" y="2545313"/>
              <a:ext cx="2250000" cy="168833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2483" y="2544479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2483" y="2548678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52483" y="2540629"/>
              <a:ext cx="2250000" cy="1688331"/>
            </a:xfrm>
            <a:prstGeom prst="rect">
              <a:avLst/>
            </a:prstGeom>
          </p:spPr>
        </p:pic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6825" y="1690693"/>
            <a:ext cx="2890662" cy="1355665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431890" y="1892492"/>
            <a:ext cx="988141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8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Permanente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144000" y="3049250"/>
            <a:ext cx="9000000" cy="3377596"/>
            <a:chOff x="144000" y="2519052"/>
            <a:chExt cx="9000000" cy="3377596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208317"/>
              <a:ext cx="9000000" cy="1688331"/>
              <a:chOff x="-365778" y="38346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5778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4222" y="3834606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2519986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2519986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2519519"/>
              <a:ext cx="2250000" cy="1688331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70700" y="2519052"/>
              <a:ext cx="2250000" cy="1688331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6825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412657" y="1892492"/>
            <a:ext cx="486697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7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Conclusão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O filtro operou como esperado, deixando a resposta dentro das normas aeronáuticas</a:t>
            </a:r>
          </a:p>
          <a:p>
            <a:r>
              <a:rPr lang="pt-BR" sz="2000" dirty="0"/>
              <a:t>Quando há demanda de carga o filtro age deixando o sistema operando com alto fator de potência</a:t>
            </a:r>
          </a:p>
          <a:p>
            <a:r>
              <a:rPr lang="pt-BR" sz="2000" dirty="0"/>
              <a:t>Houve a constatação que sem carga ou com baixa carga houve a degradação da qualidade de energia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Trabalhos Futuros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 err="1"/>
              <a:t>ew</a:t>
            </a:r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1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43000" y="3132921"/>
            <a:ext cx="6858000" cy="64426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3000" y="4120734"/>
            <a:ext cx="6858000" cy="522998"/>
          </a:xfrm>
        </p:spPr>
        <p:txBody>
          <a:bodyPr>
            <a:normAutofit/>
          </a:bodyPr>
          <a:lstStyle/>
          <a:p>
            <a:r>
              <a:rPr lang="pt-BR" dirty="0"/>
              <a:t>João Paulo de Souza Oliveira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 txBox="1">
            <a:spLocks/>
          </p:cNvSpPr>
          <p:nvPr/>
        </p:nvSpPr>
        <p:spPr>
          <a:xfrm>
            <a:off x="6870700" y="64871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A1F-7AC2-4032-AE25-0D28B304E158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07206" y="1685437"/>
            <a:ext cx="8089900" cy="473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Tendência de aumento do uso do sistema elétrico em aeronaves</a:t>
            </a:r>
          </a:p>
          <a:p>
            <a:r>
              <a:rPr lang="pt-BR" dirty="0"/>
              <a:t>Sistemas hidráulicos e pneumáticos tendem a ser trocados por similares elétricos</a:t>
            </a:r>
          </a:p>
          <a:p>
            <a:r>
              <a:rPr lang="pt-BR" dirty="0"/>
              <a:t>Aumento de cargas não lineares compromete a qualidade de energia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59" y="3583626"/>
            <a:ext cx="2631881" cy="218192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439" y="4304321"/>
            <a:ext cx="2520000" cy="205208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106" y="4311062"/>
            <a:ext cx="2520000" cy="200378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72" y="4304319"/>
            <a:ext cx="2520000" cy="2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Promover um estudo sobre diversas topologias de correção de fator de potência</a:t>
            </a:r>
          </a:p>
          <a:p>
            <a:r>
              <a:rPr lang="pt-BR" dirty="0"/>
              <a:t>Aprofundar o estudo na teoria das potências instantâneas</a:t>
            </a:r>
          </a:p>
          <a:p>
            <a:r>
              <a:rPr lang="pt-BR" dirty="0"/>
              <a:t>Viabilizar o conceito dos filtros ativos em sistemas elétricos aeronáuticos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Desenvolver uma simulação com a inclusão de filtros ativos em cargas não lineares</a:t>
            </a:r>
          </a:p>
          <a:p>
            <a:r>
              <a:rPr lang="pt-BR" dirty="0"/>
              <a:t>Promover um sistema de correção de fator de potência</a:t>
            </a:r>
          </a:p>
          <a:p>
            <a:r>
              <a:rPr lang="pt-BR" dirty="0"/>
              <a:t>Garantir a manutenção das tensões dentro das normas aeronáuticas no que tange qualidade de energia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4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Filtro Ativo opera pela determinação da corrente de referência de um compensador, a qual carrega informação da potência instantânea que deseja-se anular no sistema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é determinado utilizando a teoria das potências instantâneas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/>
          <p:cNvGrpSpPr>
            <a:grpSpLocks noChangeAspect="1"/>
          </p:cNvGrpSpPr>
          <p:nvPr/>
        </p:nvGrpSpPr>
        <p:grpSpPr>
          <a:xfrm>
            <a:off x="2113965" y="2786259"/>
            <a:ext cx="4876382" cy="2890779"/>
            <a:chOff x="74613" y="588397"/>
            <a:chExt cx="11720927" cy="6948311"/>
          </a:xfrm>
        </p:grpSpPr>
        <p:grpSp>
          <p:nvGrpSpPr>
            <p:cNvPr id="22" name="Agrupar 21"/>
            <p:cNvGrpSpPr>
              <a:grpSpLocks noChangeAspect="1"/>
            </p:cNvGrpSpPr>
            <p:nvPr/>
          </p:nvGrpSpPr>
          <p:grpSpPr>
            <a:xfrm>
              <a:off x="74613" y="588397"/>
              <a:ext cx="9606374" cy="6836387"/>
              <a:chOff x="2019813" y="2638963"/>
              <a:chExt cx="4293706" cy="3055621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3556" y="3258584"/>
                <a:ext cx="3879963" cy="243600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813" y="4874149"/>
                <a:ext cx="1073244" cy="616986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8122" y="2638963"/>
                <a:ext cx="1094034" cy="621790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6382" y="2638963"/>
                <a:ext cx="1112910" cy="619154"/>
              </a:xfrm>
              <a:prstGeom prst="rect">
                <a:avLst/>
              </a:prstGeom>
            </p:spPr>
          </p:pic>
        </p:grp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9765" y="5022108"/>
              <a:ext cx="4295775" cy="251460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11" name="Conector reto 10"/>
            <p:cNvCxnSpPr>
              <a:cxnSpLocks/>
            </p:cNvCxnSpPr>
            <p:nvPr/>
          </p:nvCxnSpPr>
          <p:spPr>
            <a:xfrm flipV="1">
              <a:off x="6822341" y="5173580"/>
              <a:ext cx="649270" cy="3785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6822341" y="6918493"/>
              <a:ext cx="677424" cy="5478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É utilizada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respectivamente), a qual carregam dados sobre a forma da tensão/corrente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pt-BR" sz="2000" dirty="0">
                    <a:solidFill>
                      <a:prstClr val="black"/>
                    </a:solidFill>
                  </a:rPr>
                  <a:t>Baseada na transformada de Clarke: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 r="-1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Tensão e corrente de sequencia zero são desconsideradas em sistemas elétricos aeronáuticos</a:t>
                </a: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16" y="2870422"/>
            <a:ext cx="2288348" cy="147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/>
              <p:cNvSpPr/>
              <p:nvPr/>
            </p:nvSpPr>
            <p:spPr>
              <a:xfrm>
                <a:off x="5054415" y="3345392"/>
                <a:ext cx="10609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pt-BR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15" y="3345392"/>
                <a:ext cx="1060913" cy="523220"/>
              </a:xfrm>
              <a:prstGeom prst="rect">
                <a:avLst/>
              </a:prstGeom>
              <a:blipFill>
                <a:blip r:embed="rId7"/>
                <a:stretch>
                  <a:fillRect r="-1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1352</Words>
  <Application>Microsoft Office PowerPoint</Application>
  <PresentationFormat>Apresentação na tela (4:3)</PresentationFormat>
  <Paragraphs>307</Paragraphs>
  <Slides>27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Tema do Office</vt:lpstr>
      <vt:lpstr>Simulação de Filtro Ativo do tipo Shunt para Correção de Fator de Potência em Sistema Elétricos Aeronáuticos</vt:lpstr>
      <vt:lpstr>Agenda</vt:lpstr>
      <vt:lpstr>Introdução</vt:lpstr>
      <vt:lpstr>Motivação</vt:lpstr>
      <vt:lpstr>Objetivos</vt:lpstr>
      <vt:lpstr>Métodos de Correção de Fator de Potência</vt:lpstr>
      <vt:lpstr>Filtros Ativos Utilizando a Teoria PQ</vt:lpstr>
      <vt:lpstr>Teoria das Potências Instantâneas</vt:lpstr>
      <vt:lpstr>Teoria das Potências Instantâneas</vt:lpstr>
      <vt:lpstr>Filtros Ativos Utilizando a Teoria PQ</vt:lpstr>
      <vt:lpstr>Estratégia de Controle</vt:lpstr>
      <vt:lpstr>Detector de Sequência Positiva</vt:lpstr>
      <vt:lpstr>Controle de tensão do Capacitor do compensador</vt:lpstr>
      <vt:lpstr>Sistema Completo </vt:lpstr>
      <vt:lpstr>Simulação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Trabalhos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Joao</cp:lastModifiedBy>
  <cp:revision>33</cp:revision>
  <dcterms:created xsi:type="dcterms:W3CDTF">2017-01-22T17:06:36Z</dcterms:created>
  <dcterms:modified xsi:type="dcterms:W3CDTF">2017-02-23T01:41:02Z</dcterms:modified>
</cp:coreProperties>
</file>