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0" autoAdjust="0"/>
    <p:restoredTop sz="94660"/>
  </p:normalViewPr>
  <p:slideViewPr>
    <p:cSldViewPr snapToGrid="0">
      <p:cViewPr>
        <p:scale>
          <a:sx n="50" d="100"/>
          <a:sy n="50" d="100"/>
        </p:scale>
        <p:origin x="2628" y="14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FABBD-B2CF-41BB-8AF0-22312F906C8C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88E72-31B6-41E3-AEAC-83BA5E9B04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841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88E72-31B6-41E3-AEAC-83BA5E9B043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78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93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37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11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12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23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47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73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19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79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09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95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40449-45B3-4C4C-B502-456914857DA8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24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9" Type="http://schemas.openxmlformats.org/officeDocument/2006/relationships/image" Target="../media/image151.png"/><Relationship Id="rId3" Type="http://schemas.openxmlformats.org/officeDocument/2006/relationships/image" Target="../media/image121.png"/><Relationship Id="rId21" Type="http://schemas.openxmlformats.org/officeDocument/2006/relationships/image" Target="../media/image135.png"/><Relationship Id="rId34" Type="http://schemas.openxmlformats.org/officeDocument/2006/relationships/image" Target="../media/image147.png"/><Relationship Id="rId7" Type="http://schemas.openxmlformats.org/officeDocument/2006/relationships/image" Target="../media/image5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33" Type="http://schemas.openxmlformats.org/officeDocument/2006/relationships/image" Target="../media/image146.png"/><Relationship Id="rId38" Type="http://schemas.openxmlformats.org/officeDocument/2006/relationships/image" Target="../media/image150.png"/><Relationship Id="rId2" Type="http://schemas.openxmlformats.org/officeDocument/2006/relationships/image" Target="../media/image103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32" Type="http://schemas.openxmlformats.org/officeDocument/2006/relationships/image" Target="../media/image145.png"/><Relationship Id="rId37" Type="http://schemas.openxmlformats.org/officeDocument/2006/relationships/image" Target="../media/image149.png"/><Relationship Id="rId5" Type="http://schemas.openxmlformats.org/officeDocument/2006/relationships/image" Target="../media/image3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1.png"/><Relationship Id="rId36" Type="http://schemas.openxmlformats.org/officeDocument/2006/relationships/image" Target="../media/image28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31" Type="http://schemas.openxmlformats.org/officeDocument/2006/relationships/image" Target="../media/image144.png"/><Relationship Id="rId4" Type="http://schemas.openxmlformats.org/officeDocument/2006/relationships/image" Target="../media/image1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65.png"/><Relationship Id="rId30" Type="http://schemas.openxmlformats.org/officeDocument/2006/relationships/image" Target="../media/image143.png"/><Relationship Id="rId35" Type="http://schemas.openxmlformats.org/officeDocument/2006/relationships/image" Target="../media/image1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3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2.png"/><Relationship Id="rId2" Type="http://schemas.openxmlformats.org/officeDocument/2006/relationships/image" Target="../media/image28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430.png"/><Relationship Id="rId21" Type="http://schemas.openxmlformats.org/officeDocument/2006/relationships/image" Target="../media/image57.png"/><Relationship Id="rId7" Type="http://schemas.openxmlformats.org/officeDocument/2006/relationships/image" Target="../media/image4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420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5" Type="http://schemas.openxmlformats.org/officeDocument/2006/relationships/image" Target="../media/image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31" Type="http://schemas.openxmlformats.org/officeDocument/2006/relationships/image" Target="../media/image660.png"/><Relationship Id="rId4" Type="http://schemas.openxmlformats.org/officeDocument/2006/relationships/image" Target="../media/image4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28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7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29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28110" y="3356992"/>
            <a:ext cx="3678124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48" y="4735701"/>
            <a:ext cx="2875635" cy="54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Conector de seta reta 23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>
            <a:off x="6206234" y="3573016"/>
            <a:ext cx="51331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6206235" y="3933056"/>
            <a:ext cx="8927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722714" y="2756373"/>
            <a:ext cx="0" cy="830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7098951" y="2756373"/>
            <a:ext cx="0" cy="1190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1739432" y="3573016"/>
            <a:ext cx="7886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2144244" y="3933056"/>
            <a:ext cx="38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2163296" y="39330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1753721" y="3587305"/>
            <a:ext cx="0" cy="7615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370805" y="3629832"/>
                <a:ext cx="462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805" y="3629832"/>
                <a:ext cx="462178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793922" y="3629832"/>
                <a:ext cx="4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922" y="3629832"/>
                <a:ext cx="460895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2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ixaDeTexto 34"/>
          <p:cNvSpPr txBox="1"/>
          <p:nvPr/>
        </p:nvSpPr>
        <p:spPr>
          <a:xfrm>
            <a:off x="1073589" y="571123"/>
            <a:ext cx="210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de Clarke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4835804" y="683404"/>
            <a:ext cx="268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Potências Instantâneas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765903" y="5599544"/>
            <a:ext cx="268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Corrente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CaixaDeTexto 71"/>
          <p:cNvSpPr txBox="1"/>
          <p:nvPr/>
        </p:nvSpPr>
        <p:spPr>
          <a:xfrm>
            <a:off x="4731688" y="5605517"/>
            <a:ext cx="2742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Inversa de Clarke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2477357" y="3601590"/>
            <a:ext cx="3817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Seleção de Potências a serem Compensadas</a:t>
            </a:r>
          </a:p>
        </p:txBody>
      </p:sp>
      <p:cxnSp>
        <p:nvCxnSpPr>
          <p:cNvPr id="77" name="Conector de seta reta 7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3983167" y="783014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4" name="Elipse 83"/>
          <p:cNvSpPr/>
          <p:nvPr/>
        </p:nvSpPr>
        <p:spPr>
          <a:xfrm>
            <a:off x="325212" y="4096122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5519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3" descr="C:\Users\jpsoliv\Downloads\schemeit-project (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82" y="-960676"/>
            <a:ext cx="5457506" cy="31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4"/>
          <a:stretch/>
        </p:blipFill>
        <p:spPr>
          <a:xfrm>
            <a:off x="-3330055" y="622300"/>
            <a:ext cx="7390155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882930" y="5374017"/>
            <a:ext cx="2732695" cy="22832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485735" y="5642626"/>
            <a:ext cx="2808603" cy="18376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5410193" y="5693838"/>
            <a:ext cx="3453824" cy="16601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5578484" y="2551631"/>
            <a:ext cx="3036328" cy="12904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944" y="6060722"/>
            <a:ext cx="2601358" cy="8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467" y="5573941"/>
            <a:ext cx="2631059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256" y="6601865"/>
            <a:ext cx="2628000" cy="85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5642" y="2708500"/>
            <a:ext cx="2712323" cy="977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Conector de seta reta 18"/>
          <p:cNvCxnSpPr/>
          <p:nvPr/>
        </p:nvCxnSpPr>
        <p:spPr>
          <a:xfrm>
            <a:off x="6622533" y="5792385"/>
            <a:ext cx="82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19"/>
          <p:cNvCxnSpPr/>
          <p:nvPr/>
        </p:nvCxnSpPr>
        <p:spPr>
          <a:xfrm>
            <a:off x="6628031" y="6232757"/>
            <a:ext cx="82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0"/>
          <p:cNvCxnSpPr/>
          <p:nvPr/>
        </p:nvCxnSpPr>
        <p:spPr>
          <a:xfrm>
            <a:off x="6622533" y="6649318"/>
            <a:ext cx="82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1"/>
          <p:cNvCxnSpPr/>
          <p:nvPr/>
        </p:nvCxnSpPr>
        <p:spPr>
          <a:xfrm>
            <a:off x="6622533" y="7082824"/>
            <a:ext cx="82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2"/>
          <p:cNvCxnSpPr>
            <a:endCxn id="61" idx="1"/>
          </p:cNvCxnSpPr>
          <p:nvPr/>
        </p:nvCxnSpPr>
        <p:spPr>
          <a:xfrm>
            <a:off x="10306791" y="6066669"/>
            <a:ext cx="76904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0"/>
          <p:cNvCxnSpPr>
            <a:endCxn id="157" idx="3"/>
          </p:cNvCxnSpPr>
          <p:nvPr/>
        </p:nvCxnSpPr>
        <p:spPr>
          <a:xfrm flipH="1">
            <a:off x="13546904" y="3192379"/>
            <a:ext cx="20315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3"/>
          <p:cNvCxnSpPr/>
          <p:nvPr/>
        </p:nvCxnSpPr>
        <p:spPr>
          <a:xfrm flipV="1">
            <a:off x="17787732" y="3842071"/>
            <a:ext cx="0" cy="18517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3747910" y="7728511"/>
                <a:ext cx="707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910" y="7728511"/>
                <a:ext cx="70769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4622691" y="7725872"/>
                <a:ext cx="7019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691" y="7725872"/>
                <a:ext cx="7019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5451669" y="7725872"/>
                <a:ext cx="679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669" y="7725872"/>
                <a:ext cx="67909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/>
              <p:cNvSpPr txBox="1"/>
              <p:nvPr/>
            </p:nvSpPr>
            <p:spPr>
              <a:xfrm>
                <a:off x="6645329" y="6217316"/>
                <a:ext cx="5200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329" y="6217316"/>
                <a:ext cx="52001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/>
              <p:cNvSpPr txBox="1"/>
              <p:nvPr/>
            </p:nvSpPr>
            <p:spPr>
              <a:xfrm>
                <a:off x="6655575" y="6640101"/>
                <a:ext cx="509498" cy="494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575" y="6640101"/>
                <a:ext cx="509498" cy="494559"/>
              </a:xfrm>
              <a:prstGeom prst="rect">
                <a:avLst/>
              </a:prstGeom>
              <a:blipFill>
                <a:blip r:embed="rId12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ixaDeTexto 40"/>
              <p:cNvSpPr txBox="1"/>
              <p:nvPr/>
            </p:nvSpPr>
            <p:spPr>
              <a:xfrm>
                <a:off x="6645329" y="5776386"/>
                <a:ext cx="575414" cy="509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329" y="5776386"/>
                <a:ext cx="575414" cy="509563"/>
              </a:xfrm>
              <a:prstGeom prst="rect">
                <a:avLst/>
              </a:prstGeom>
              <a:blipFill>
                <a:blip r:embed="rId13"/>
                <a:stretch>
                  <a:fillRect b="-132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/>
              <p:cNvSpPr txBox="1"/>
              <p:nvPr/>
            </p:nvSpPr>
            <p:spPr>
              <a:xfrm>
                <a:off x="6645329" y="5335369"/>
                <a:ext cx="570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329" y="5335369"/>
                <a:ext cx="570926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10438261" y="5513426"/>
                <a:ext cx="471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8261" y="5513426"/>
                <a:ext cx="471155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ixaDeTexto 44"/>
              <p:cNvSpPr txBox="1"/>
              <p:nvPr/>
            </p:nvSpPr>
            <p:spPr>
              <a:xfrm>
                <a:off x="15910130" y="4451300"/>
                <a:ext cx="7364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0130" y="4451300"/>
                <a:ext cx="736484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17116593" y="4450687"/>
                <a:ext cx="741292" cy="579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6593" y="4450687"/>
                <a:ext cx="741292" cy="57913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ixaDeTexto 46"/>
              <p:cNvSpPr txBox="1"/>
              <p:nvPr/>
            </p:nvSpPr>
            <p:spPr>
              <a:xfrm>
                <a:off x="14150376" y="2155408"/>
                <a:ext cx="723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0376" y="2155408"/>
                <a:ext cx="723724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14169838" y="2641607"/>
                <a:ext cx="7179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9838" y="2641607"/>
                <a:ext cx="717952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14169838" y="3166676"/>
                <a:ext cx="6951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9838" y="3166676"/>
                <a:ext cx="695126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aixaDeTexto 49"/>
          <p:cNvSpPr txBox="1"/>
          <p:nvPr/>
        </p:nvSpPr>
        <p:spPr>
          <a:xfrm>
            <a:off x="3784077" y="5029820"/>
            <a:ext cx="293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itchFamily="34" charset="0"/>
                <a:cs typeface="Arial" pitchFamily="34" charset="0"/>
              </a:rPr>
              <a:t>Transformada de Clarke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7468205" y="4959017"/>
            <a:ext cx="2834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itchFamily="34" charset="0"/>
                <a:cs typeface="Arial" pitchFamily="34" charset="0"/>
              </a:rPr>
              <a:t>Cálculo de Potências Instantâneas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15302941" y="6920600"/>
            <a:ext cx="283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itchFamily="34" charset="0"/>
                <a:cs typeface="Arial" pitchFamily="34" charset="0"/>
              </a:rPr>
              <a:t>Cálculo de Corrente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aixaDeTexto 52"/>
              <p:cNvSpPr txBox="1"/>
              <p:nvPr/>
            </p:nvSpPr>
            <p:spPr>
              <a:xfrm>
                <a:off x="17787732" y="6857027"/>
                <a:ext cx="10085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𝛼</m:t>
                      </m:r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r>
                        <a:rPr lang="pt-BR" sz="2400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7732" y="6857027"/>
                <a:ext cx="1008546" cy="461665"/>
              </a:xfrm>
              <a:prstGeom prst="rect">
                <a:avLst/>
              </a:prstGeom>
              <a:blipFill>
                <a:blip r:embed="rId2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CaixaDeTexto 53"/>
          <p:cNvSpPr txBox="1"/>
          <p:nvPr/>
        </p:nvSpPr>
        <p:spPr>
          <a:xfrm>
            <a:off x="15191964" y="2095103"/>
            <a:ext cx="384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itchFamily="34" charset="0"/>
                <a:cs typeface="Arial" pitchFamily="34" charset="0"/>
              </a:rPr>
              <a:t>Transformada Inversa de Clarke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ixaDeTexto 56"/>
              <p:cNvSpPr txBox="1"/>
              <p:nvPr/>
            </p:nvSpPr>
            <p:spPr>
              <a:xfrm>
                <a:off x="17137105" y="7397223"/>
                <a:ext cx="642932" cy="579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7105" y="7397223"/>
                <a:ext cx="642932" cy="57913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/>
              <p:cNvSpPr txBox="1"/>
              <p:nvPr/>
            </p:nvSpPr>
            <p:spPr>
              <a:xfrm>
                <a:off x="16008106" y="7428158"/>
                <a:ext cx="6385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8106" y="7428158"/>
                <a:ext cx="638508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ipse 58"/>
          <p:cNvSpPr/>
          <p:nvPr/>
        </p:nvSpPr>
        <p:spPr>
          <a:xfrm>
            <a:off x="6765964" y="4951089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0" name="Elipse 59"/>
          <p:cNvSpPr/>
          <p:nvPr/>
        </p:nvSpPr>
        <p:spPr>
          <a:xfrm>
            <a:off x="17047812" y="8098650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1" name="Retângulo 60"/>
          <p:cNvSpPr/>
          <p:nvPr/>
        </p:nvSpPr>
        <p:spPr>
          <a:xfrm>
            <a:off x="11075834" y="5741548"/>
            <a:ext cx="1407646" cy="662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62" name="Conector reto 61"/>
          <p:cNvCxnSpPr/>
          <p:nvPr/>
        </p:nvCxnSpPr>
        <p:spPr>
          <a:xfrm>
            <a:off x="11206083" y="5865672"/>
            <a:ext cx="0" cy="482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>
            <a:off x="11141253" y="6288578"/>
            <a:ext cx="10757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11198961" y="5971188"/>
            <a:ext cx="545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11744393" y="5971188"/>
            <a:ext cx="281233" cy="3173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aixaDeTexto 65"/>
              <p:cNvSpPr txBox="1"/>
              <p:nvPr/>
            </p:nvSpPr>
            <p:spPr>
              <a:xfrm>
                <a:off x="13534743" y="5481964"/>
                <a:ext cx="18754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4743" y="5481964"/>
                <a:ext cx="1875450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CaixaDeTexto 66"/>
              <p:cNvSpPr txBox="1"/>
              <p:nvPr/>
            </p:nvSpPr>
            <p:spPr>
              <a:xfrm>
                <a:off x="10458901" y="6614257"/>
                <a:ext cx="4712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8901" y="6614257"/>
                <a:ext cx="471283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11785540" y="5773156"/>
            <a:ext cx="682496" cy="32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FPB</a:t>
            </a:r>
          </a:p>
        </p:txBody>
      </p:sp>
      <p:sp>
        <p:nvSpPr>
          <p:cNvPr id="69" name="Triângulo isósceles 68"/>
          <p:cNvSpPr/>
          <p:nvPr/>
        </p:nvSpPr>
        <p:spPr>
          <a:xfrm rot="5400000">
            <a:off x="11654640" y="6766043"/>
            <a:ext cx="510826" cy="730474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ixaDeTexto 69"/>
              <p:cNvSpPr txBox="1"/>
              <p:nvPr/>
            </p:nvSpPr>
            <p:spPr>
              <a:xfrm>
                <a:off x="11437166" y="6892344"/>
                <a:ext cx="6527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7166" y="6892344"/>
                <a:ext cx="652743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9105" y="6173270"/>
            <a:ext cx="3276000" cy="638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aixaDeTexto 86"/>
              <p:cNvSpPr txBox="1"/>
              <p:nvPr/>
            </p:nvSpPr>
            <p:spPr>
              <a:xfrm>
                <a:off x="12631942" y="5481964"/>
                <a:ext cx="471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4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1942" y="5481964"/>
                <a:ext cx="471155" cy="52322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ipse 101"/>
          <p:cNvSpPr/>
          <p:nvPr/>
        </p:nvSpPr>
        <p:spPr>
          <a:xfrm>
            <a:off x="10568414" y="6047641"/>
            <a:ext cx="75900" cy="7426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4808818" y="2345193"/>
            <a:ext cx="1710000" cy="171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Controlador PI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CaixaDeTexto 97"/>
              <p:cNvSpPr txBox="1"/>
              <p:nvPr/>
            </p:nvSpPr>
            <p:spPr>
              <a:xfrm>
                <a:off x="3926878" y="-186792"/>
                <a:ext cx="1159998" cy="608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/>
                                </a:rPr>
                                <m:t>𝑟𝑒𝑓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878" y="-186792"/>
                <a:ext cx="1159998" cy="60837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CaixaDeTexto 98"/>
              <p:cNvSpPr txBox="1"/>
              <p:nvPr/>
            </p:nvSpPr>
            <p:spPr>
              <a:xfrm>
                <a:off x="6034061" y="-323251"/>
                <a:ext cx="7676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061" y="-323251"/>
                <a:ext cx="767646" cy="52322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CaixaDeTexto 85"/>
          <p:cNvSpPr txBox="1"/>
          <p:nvPr/>
        </p:nvSpPr>
        <p:spPr>
          <a:xfrm>
            <a:off x="13321205" y="5908285"/>
            <a:ext cx="296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itchFamily="34" charset="0"/>
                <a:cs typeface="Arial" pitchFamily="34" charset="0"/>
              </a:rPr>
              <a:t>-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CaixaDeTexto 85"/>
          <p:cNvSpPr txBox="1"/>
          <p:nvPr/>
        </p:nvSpPr>
        <p:spPr>
          <a:xfrm>
            <a:off x="13185853" y="5811193"/>
            <a:ext cx="296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" pitchFamily="34" charset="0"/>
                <a:cs typeface="Arial" pitchFamily="34" charset="0"/>
              </a:rPr>
              <a:t>+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CaixaDeTexto 85"/>
          <p:cNvSpPr txBox="1"/>
          <p:nvPr/>
        </p:nvSpPr>
        <p:spPr>
          <a:xfrm>
            <a:off x="13328036" y="5638274"/>
            <a:ext cx="296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itchFamily="34" charset="0"/>
                <a:cs typeface="Arial" pitchFamily="34" charset="0"/>
              </a:rPr>
              <a:t>+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7" name="Conector de seta reta 22"/>
          <p:cNvCxnSpPr>
            <a:stCxn id="61" idx="3"/>
            <a:endCxn id="125" idx="1"/>
          </p:cNvCxnSpPr>
          <p:nvPr/>
        </p:nvCxnSpPr>
        <p:spPr>
          <a:xfrm>
            <a:off x="12483480" y="6072772"/>
            <a:ext cx="702373" cy="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22"/>
          <p:cNvCxnSpPr/>
          <p:nvPr/>
        </p:nvCxnSpPr>
        <p:spPr>
          <a:xfrm flipH="1" flipV="1">
            <a:off x="13468176" y="6365691"/>
            <a:ext cx="0" cy="405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90"/>
          <p:cNvCxnSpPr/>
          <p:nvPr/>
        </p:nvCxnSpPr>
        <p:spPr>
          <a:xfrm>
            <a:off x="10606364" y="6771262"/>
            <a:ext cx="28906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to 90"/>
          <p:cNvCxnSpPr/>
          <p:nvPr/>
        </p:nvCxnSpPr>
        <p:spPr>
          <a:xfrm flipH="1">
            <a:off x="10600892" y="6140931"/>
            <a:ext cx="5821" cy="6303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de seta reta 22"/>
          <p:cNvCxnSpPr/>
          <p:nvPr/>
        </p:nvCxnSpPr>
        <p:spPr>
          <a:xfrm>
            <a:off x="10306791" y="7134660"/>
            <a:ext cx="12380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22"/>
          <p:cNvCxnSpPr>
            <a:stCxn id="69" idx="0"/>
          </p:cNvCxnSpPr>
          <p:nvPr/>
        </p:nvCxnSpPr>
        <p:spPr>
          <a:xfrm>
            <a:off x="12275290" y="7131280"/>
            <a:ext cx="31349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de seta reta 22"/>
          <p:cNvCxnSpPr>
            <a:stCxn id="114" idx="6"/>
          </p:cNvCxnSpPr>
          <p:nvPr/>
        </p:nvCxnSpPr>
        <p:spPr>
          <a:xfrm flipV="1">
            <a:off x="13738176" y="6065519"/>
            <a:ext cx="16720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CaixaDeTexto 153"/>
              <p:cNvSpPr txBox="1"/>
              <p:nvPr/>
            </p:nvSpPr>
            <p:spPr>
              <a:xfrm>
                <a:off x="13997964" y="6587638"/>
                <a:ext cx="7389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−</m:t>
                      </m:r>
                      <m:r>
                        <a:rPr lang="pt-BR" sz="2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54" name="CaixaDeTexto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7964" y="6587638"/>
                <a:ext cx="738985" cy="5232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tângulo 156"/>
          <p:cNvSpPr/>
          <p:nvPr/>
        </p:nvSpPr>
        <p:spPr>
          <a:xfrm>
            <a:off x="11836904" y="2337379"/>
            <a:ext cx="1710000" cy="171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Controle por Histerese</a:t>
            </a:r>
          </a:p>
        </p:txBody>
      </p:sp>
      <p:sp>
        <p:nvSpPr>
          <p:cNvPr id="158" name="Elipse 74"/>
          <p:cNvSpPr/>
          <p:nvPr/>
        </p:nvSpPr>
        <p:spPr>
          <a:xfrm>
            <a:off x="5379340" y="226399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159" name="CaixaDeTexto 85"/>
          <p:cNvSpPr txBox="1"/>
          <p:nvPr/>
        </p:nvSpPr>
        <p:spPr>
          <a:xfrm>
            <a:off x="5517521" y="102990"/>
            <a:ext cx="54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Arial" pitchFamily="34" charset="0"/>
                <a:cs typeface="Arial" pitchFamily="34" charset="0"/>
              </a:rPr>
              <a:t>-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CaixaDeTexto 85"/>
          <p:cNvSpPr txBox="1"/>
          <p:nvPr/>
        </p:nvSpPr>
        <p:spPr>
          <a:xfrm>
            <a:off x="5241159" y="245257"/>
            <a:ext cx="54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itchFamily="34" charset="0"/>
                <a:cs typeface="Arial" pitchFamily="34" charset="0"/>
              </a:rPr>
              <a:t>+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5" name="Conector: Angulado 174"/>
          <p:cNvCxnSpPr>
            <a:stCxn id="97" idx="2"/>
            <a:endCxn id="114" idx="0"/>
          </p:cNvCxnSpPr>
          <p:nvPr/>
        </p:nvCxnSpPr>
        <p:spPr>
          <a:xfrm rot="16200000" flipH="1">
            <a:off x="8689126" y="1029885"/>
            <a:ext cx="1753742" cy="7804358"/>
          </a:xfrm>
          <a:prstGeom prst="bentConnector3">
            <a:avLst>
              <a:gd name="adj1" fmla="val 28275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lipse 74"/>
          <p:cNvSpPr/>
          <p:nvPr/>
        </p:nvSpPr>
        <p:spPr>
          <a:xfrm>
            <a:off x="13198176" y="5808935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CaixaDeTexto 184"/>
              <p:cNvSpPr txBox="1"/>
              <p:nvPr/>
            </p:nvSpPr>
            <p:spPr>
              <a:xfrm>
                <a:off x="8918571" y="4027416"/>
                <a:ext cx="9757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85" name="CaixaDe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571" y="4027416"/>
                <a:ext cx="975780" cy="52322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ector de seta reta 33"/>
          <p:cNvCxnSpPr/>
          <p:nvPr/>
        </p:nvCxnSpPr>
        <p:spPr>
          <a:xfrm flipV="1">
            <a:off x="16672806" y="3815136"/>
            <a:ext cx="0" cy="18517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de seta reta 30"/>
          <p:cNvCxnSpPr/>
          <p:nvPr/>
        </p:nvCxnSpPr>
        <p:spPr>
          <a:xfrm flipH="1">
            <a:off x="13546904" y="3685553"/>
            <a:ext cx="20473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de seta reta 30"/>
          <p:cNvCxnSpPr/>
          <p:nvPr/>
        </p:nvCxnSpPr>
        <p:spPr>
          <a:xfrm flipH="1">
            <a:off x="13555409" y="2708500"/>
            <a:ext cx="20230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de seta reta 33"/>
          <p:cNvCxnSpPr/>
          <p:nvPr/>
        </p:nvCxnSpPr>
        <p:spPr>
          <a:xfrm flipH="1" flipV="1">
            <a:off x="16646614" y="7354482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de seta reta 33"/>
          <p:cNvCxnSpPr/>
          <p:nvPr/>
        </p:nvCxnSpPr>
        <p:spPr>
          <a:xfrm flipH="1" flipV="1">
            <a:off x="17788627" y="7354482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de seta reta 33"/>
          <p:cNvCxnSpPr/>
          <p:nvPr/>
        </p:nvCxnSpPr>
        <p:spPr>
          <a:xfrm flipH="1" flipV="1">
            <a:off x="5261755" y="7657250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de seta reta 33"/>
          <p:cNvCxnSpPr/>
          <p:nvPr/>
        </p:nvCxnSpPr>
        <p:spPr>
          <a:xfrm flipH="1" flipV="1">
            <a:off x="6052690" y="7673588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de seta reta 33"/>
          <p:cNvCxnSpPr/>
          <p:nvPr/>
        </p:nvCxnSpPr>
        <p:spPr>
          <a:xfrm flipH="1" flipV="1">
            <a:off x="4404505" y="7673588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Elipse 205"/>
          <p:cNvSpPr/>
          <p:nvPr/>
        </p:nvSpPr>
        <p:spPr>
          <a:xfrm>
            <a:off x="-4093408" y="-3752850"/>
            <a:ext cx="2160000" cy="21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solidFill>
                  <a:schemeClr val="tx1"/>
                </a:solidFill>
              </a:rPr>
              <a:t>GEN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207" name="Elipse 206"/>
          <p:cNvSpPr/>
          <p:nvPr/>
        </p:nvSpPr>
        <p:spPr>
          <a:xfrm>
            <a:off x="16454812" y="-3752850"/>
            <a:ext cx="2160000" cy="21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chemeClr val="tx1"/>
              </a:solidFill>
            </a:endParaRPr>
          </a:p>
        </p:txBody>
      </p:sp>
      <p:cxnSp>
        <p:nvCxnSpPr>
          <p:cNvPr id="209" name="Conector reto 208"/>
          <p:cNvCxnSpPr>
            <a:stCxn id="206" idx="6"/>
            <a:endCxn id="207" idx="2"/>
          </p:cNvCxnSpPr>
          <p:nvPr/>
        </p:nvCxnSpPr>
        <p:spPr>
          <a:xfrm>
            <a:off x="-1933408" y="-2672850"/>
            <a:ext cx="1838822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to 209"/>
          <p:cNvCxnSpPr>
            <a:stCxn id="206" idx="7"/>
            <a:endCxn id="207" idx="1"/>
          </p:cNvCxnSpPr>
          <p:nvPr/>
        </p:nvCxnSpPr>
        <p:spPr>
          <a:xfrm>
            <a:off x="-2249733" y="-3436525"/>
            <a:ext cx="1902087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to 212"/>
          <p:cNvCxnSpPr>
            <a:stCxn id="206" idx="5"/>
            <a:endCxn id="207" idx="3"/>
          </p:cNvCxnSpPr>
          <p:nvPr/>
        </p:nvCxnSpPr>
        <p:spPr>
          <a:xfrm>
            <a:off x="-2249733" y="-1909175"/>
            <a:ext cx="1902087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riângulo isósceles 216"/>
          <p:cNvSpPr/>
          <p:nvPr/>
        </p:nvSpPr>
        <p:spPr>
          <a:xfrm flipV="1">
            <a:off x="-1900820" y="-1487687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18" name="Triângulo isósceles 217"/>
          <p:cNvSpPr/>
          <p:nvPr/>
        </p:nvSpPr>
        <p:spPr>
          <a:xfrm flipV="1">
            <a:off x="-1129569" y="-1487687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19" name="Triângulo isósceles 218"/>
          <p:cNvSpPr/>
          <p:nvPr/>
        </p:nvSpPr>
        <p:spPr>
          <a:xfrm flipV="1">
            <a:off x="-354978" y="-1486582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221" name="Conector reto 220"/>
          <p:cNvCxnSpPr>
            <a:stCxn id="217" idx="3"/>
          </p:cNvCxnSpPr>
          <p:nvPr/>
        </p:nvCxnSpPr>
        <p:spPr>
          <a:xfrm flipV="1">
            <a:off x="-1540820" y="-3436525"/>
            <a:ext cx="0" cy="19488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to 221"/>
          <p:cNvCxnSpPr/>
          <p:nvPr/>
        </p:nvCxnSpPr>
        <p:spPr>
          <a:xfrm flipV="1">
            <a:off x="-769569" y="-2672850"/>
            <a:ext cx="0" cy="118516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to 223"/>
          <p:cNvCxnSpPr/>
          <p:nvPr/>
        </p:nvCxnSpPr>
        <p:spPr>
          <a:xfrm flipV="1">
            <a:off x="5022" y="-1909175"/>
            <a:ext cx="0" cy="4214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Elipse 101"/>
          <p:cNvSpPr/>
          <p:nvPr/>
        </p:nvSpPr>
        <p:spPr>
          <a:xfrm>
            <a:off x="-62437" y="-1987459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27" name="Elipse 101"/>
          <p:cNvSpPr/>
          <p:nvPr/>
        </p:nvSpPr>
        <p:spPr>
          <a:xfrm>
            <a:off x="-841569" y="-2763188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28" name="Elipse 101"/>
          <p:cNvSpPr/>
          <p:nvPr/>
        </p:nvSpPr>
        <p:spPr>
          <a:xfrm>
            <a:off x="-1612820" y="-3511843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4" name="Elipse 101"/>
          <p:cNvSpPr/>
          <p:nvPr/>
        </p:nvSpPr>
        <p:spPr>
          <a:xfrm>
            <a:off x="13483409" y="-1964141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5" name="Elipse 101"/>
          <p:cNvSpPr/>
          <p:nvPr/>
        </p:nvSpPr>
        <p:spPr>
          <a:xfrm>
            <a:off x="13052121" y="-2703742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6" name="Elipse 101"/>
          <p:cNvSpPr/>
          <p:nvPr/>
        </p:nvSpPr>
        <p:spPr>
          <a:xfrm>
            <a:off x="12602137" y="-3507196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9" name="Elipse 238"/>
          <p:cNvSpPr/>
          <p:nvPr/>
        </p:nvSpPr>
        <p:spPr>
          <a:xfrm>
            <a:off x="14472468" y="-3624140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40" name="Elipse 239"/>
          <p:cNvSpPr/>
          <p:nvPr/>
        </p:nvSpPr>
        <p:spPr>
          <a:xfrm>
            <a:off x="15199085" y="-2827110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41" name="Elipse 240"/>
          <p:cNvSpPr/>
          <p:nvPr/>
        </p:nvSpPr>
        <p:spPr>
          <a:xfrm>
            <a:off x="15910130" y="-2080269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2" name="CaixaDeTexto 241"/>
              <p:cNvSpPr txBox="1"/>
              <p:nvPr/>
            </p:nvSpPr>
            <p:spPr>
              <a:xfrm>
                <a:off x="14309978" y="-864883"/>
                <a:ext cx="707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242" name="CaixaDeTexto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9978" y="-864883"/>
                <a:ext cx="707693" cy="52322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3" name="CaixaDeTexto 242"/>
              <p:cNvSpPr txBox="1"/>
              <p:nvPr/>
            </p:nvSpPr>
            <p:spPr>
              <a:xfrm>
                <a:off x="15074459" y="-864883"/>
                <a:ext cx="7019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243" name="CaixaDeTexto 2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4459" y="-864883"/>
                <a:ext cx="701923" cy="52322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CaixaDeTexto 243"/>
              <p:cNvSpPr txBox="1"/>
              <p:nvPr/>
            </p:nvSpPr>
            <p:spPr>
              <a:xfrm>
                <a:off x="15787631" y="-887232"/>
                <a:ext cx="679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244" name="CaixaDeTexto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7631" y="-887232"/>
                <a:ext cx="679097" cy="5232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5" name="Conector de seta reta 33"/>
          <p:cNvCxnSpPr>
            <a:stCxn id="240" idx="4"/>
          </p:cNvCxnSpPr>
          <p:nvPr/>
        </p:nvCxnSpPr>
        <p:spPr>
          <a:xfrm>
            <a:off x="15390443" y="-2458517"/>
            <a:ext cx="0" cy="15777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de seta reta 33"/>
          <p:cNvCxnSpPr>
            <a:stCxn id="241" idx="4"/>
            <a:endCxn id="244" idx="0"/>
          </p:cNvCxnSpPr>
          <p:nvPr/>
        </p:nvCxnSpPr>
        <p:spPr>
          <a:xfrm>
            <a:off x="16101488" y="-1711676"/>
            <a:ext cx="0" cy="8244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ector de seta reta 33"/>
          <p:cNvCxnSpPr>
            <a:stCxn id="239" idx="4"/>
          </p:cNvCxnSpPr>
          <p:nvPr/>
        </p:nvCxnSpPr>
        <p:spPr>
          <a:xfrm>
            <a:off x="14663826" y="-3255547"/>
            <a:ext cx="4027" cy="23912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Elipse 255"/>
          <p:cNvSpPr/>
          <p:nvPr/>
        </p:nvSpPr>
        <p:spPr>
          <a:xfrm>
            <a:off x="15236935" y="-112661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257" name="Elipse 256"/>
          <p:cNvSpPr/>
          <p:nvPr/>
        </p:nvSpPr>
        <p:spPr>
          <a:xfrm>
            <a:off x="5078502" y="8438317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261" name="Conector de seta reta 22"/>
          <p:cNvCxnSpPr/>
          <p:nvPr/>
        </p:nvCxnSpPr>
        <p:spPr>
          <a:xfrm>
            <a:off x="4141315" y="496399"/>
            <a:ext cx="12380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de seta reta 22"/>
          <p:cNvCxnSpPr/>
          <p:nvPr/>
        </p:nvCxnSpPr>
        <p:spPr>
          <a:xfrm flipH="1">
            <a:off x="5935443" y="515257"/>
            <a:ext cx="83654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de seta reta 33"/>
          <p:cNvCxnSpPr/>
          <p:nvPr/>
        </p:nvCxnSpPr>
        <p:spPr>
          <a:xfrm flipH="1">
            <a:off x="5649340" y="785257"/>
            <a:ext cx="798" cy="1578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o Explicativo: Seta para Cima 268"/>
          <p:cNvSpPr/>
          <p:nvPr/>
        </p:nvSpPr>
        <p:spPr>
          <a:xfrm>
            <a:off x="7107513" y="2194280"/>
            <a:ext cx="4540104" cy="1562458"/>
          </a:xfrm>
          <a:prstGeom prst="upArrowCallout">
            <a:avLst>
              <a:gd name="adj1" fmla="val 29167"/>
              <a:gd name="adj2" fmla="val 33333"/>
              <a:gd name="adj3" fmla="val 35675"/>
              <a:gd name="adj4" fmla="val 3777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PWM</a:t>
            </a:r>
          </a:p>
        </p:txBody>
      </p:sp>
      <p:pic>
        <p:nvPicPr>
          <p:cNvPr id="270" name="Picture 3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79" y="-3454254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5" name="Conector: Angulado 274"/>
          <p:cNvCxnSpPr>
            <a:stCxn id="217" idx="0"/>
          </p:cNvCxnSpPr>
          <p:nvPr/>
        </p:nvCxnSpPr>
        <p:spPr>
          <a:xfrm rot="5400000">
            <a:off x="-4200384" y="-564461"/>
            <a:ext cx="2862790" cy="2456339"/>
          </a:xfrm>
          <a:prstGeom prst="bentConnector3">
            <a:avLst>
              <a:gd name="adj1" fmla="val 11405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ector: Angulado 279"/>
          <p:cNvCxnSpPr>
            <a:stCxn id="218" idx="0"/>
          </p:cNvCxnSpPr>
          <p:nvPr/>
        </p:nvCxnSpPr>
        <p:spPr>
          <a:xfrm rot="5400000">
            <a:off x="-3863617" y="-598835"/>
            <a:ext cx="3262900" cy="2925196"/>
          </a:xfrm>
          <a:prstGeom prst="bentConnector3">
            <a:avLst>
              <a:gd name="adj1" fmla="val 21976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: Angulado 287"/>
          <p:cNvCxnSpPr>
            <a:stCxn id="219" idx="0"/>
          </p:cNvCxnSpPr>
          <p:nvPr/>
        </p:nvCxnSpPr>
        <p:spPr>
          <a:xfrm rot="5400000">
            <a:off x="-3901185" y="-220653"/>
            <a:ext cx="4452137" cy="3360279"/>
          </a:xfrm>
          <a:prstGeom prst="bentConnector3">
            <a:avLst>
              <a:gd name="adj1" fmla="val 23899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7" name="CaixaDeTexto 306"/>
              <p:cNvSpPr txBox="1"/>
              <p:nvPr/>
            </p:nvSpPr>
            <p:spPr>
              <a:xfrm>
                <a:off x="-2977257" y="-1029297"/>
                <a:ext cx="6257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307" name="CaixaDeTexto 3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77257" y="-1029297"/>
                <a:ext cx="625749" cy="52322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8" name="CaixaDeTexto 307"/>
              <p:cNvSpPr txBox="1"/>
              <p:nvPr/>
            </p:nvSpPr>
            <p:spPr>
              <a:xfrm>
                <a:off x="-2674864" y="-566967"/>
                <a:ext cx="6374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308" name="CaixaDeTexto 3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74864" y="-566967"/>
                <a:ext cx="637482" cy="52322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9" name="CaixaDeTexto 308"/>
              <p:cNvSpPr txBox="1"/>
              <p:nvPr/>
            </p:nvSpPr>
            <p:spPr>
              <a:xfrm>
                <a:off x="-2292839" y="-189632"/>
                <a:ext cx="5971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309" name="CaixaDeTexto 3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92839" y="-189632"/>
                <a:ext cx="597150" cy="52322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Conector: Angulado 309"/>
          <p:cNvCxnSpPr>
            <a:stCxn id="236" idx="4"/>
          </p:cNvCxnSpPr>
          <p:nvPr/>
        </p:nvCxnSpPr>
        <p:spPr>
          <a:xfrm rot="5400000">
            <a:off x="10414562" y="-1918377"/>
            <a:ext cx="3704394" cy="814757"/>
          </a:xfrm>
          <a:prstGeom prst="bentConnector3">
            <a:avLst>
              <a:gd name="adj1" fmla="val 100397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ector: Angulado 315"/>
          <p:cNvCxnSpPr>
            <a:stCxn id="235" idx="4"/>
          </p:cNvCxnSpPr>
          <p:nvPr/>
        </p:nvCxnSpPr>
        <p:spPr>
          <a:xfrm rot="5400000">
            <a:off x="10896555" y="-1608166"/>
            <a:ext cx="3179143" cy="1275990"/>
          </a:xfrm>
          <a:prstGeom prst="bentConnector3">
            <a:avLst>
              <a:gd name="adj1" fmla="val 99735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ector: Angulado 319"/>
          <p:cNvCxnSpPr>
            <a:stCxn id="234" idx="4"/>
          </p:cNvCxnSpPr>
          <p:nvPr/>
        </p:nvCxnSpPr>
        <p:spPr>
          <a:xfrm rot="5400000">
            <a:off x="11373452" y="-1284354"/>
            <a:ext cx="2717744" cy="1646170"/>
          </a:xfrm>
          <a:prstGeom prst="bentConnector3">
            <a:avLst>
              <a:gd name="adj1" fmla="val 100468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Elipse 323"/>
          <p:cNvSpPr/>
          <p:nvPr/>
        </p:nvSpPr>
        <p:spPr>
          <a:xfrm>
            <a:off x="11995287" y="147634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25" name="Elipse 324"/>
          <p:cNvSpPr/>
          <p:nvPr/>
        </p:nvSpPr>
        <p:spPr>
          <a:xfrm>
            <a:off x="12493812" y="409062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26" name="Elipse 325"/>
          <p:cNvSpPr/>
          <p:nvPr/>
        </p:nvSpPr>
        <p:spPr>
          <a:xfrm>
            <a:off x="12989063" y="699284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327" name="Conector de seta reta 33"/>
          <p:cNvCxnSpPr/>
          <p:nvPr/>
        </p:nvCxnSpPr>
        <p:spPr>
          <a:xfrm>
            <a:off x="12188713" y="512293"/>
            <a:ext cx="0" cy="1836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de seta reta 33"/>
          <p:cNvCxnSpPr/>
          <p:nvPr/>
        </p:nvCxnSpPr>
        <p:spPr>
          <a:xfrm>
            <a:off x="12685169" y="805607"/>
            <a:ext cx="0" cy="15584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de seta reta 33"/>
          <p:cNvCxnSpPr/>
          <p:nvPr/>
        </p:nvCxnSpPr>
        <p:spPr>
          <a:xfrm>
            <a:off x="13180420" y="1067877"/>
            <a:ext cx="15701" cy="12961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6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157" y="1301848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Conector reto 35"/>
          <p:cNvCxnSpPr/>
          <p:nvPr/>
        </p:nvCxnSpPr>
        <p:spPr>
          <a:xfrm>
            <a:off x="3494045" y="1620644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endCxn id="1027" idx="1"/>
          </p:cNvCxnSpPr>
          <p:nvPr/>
        </p:nvCxnSpPr>
        <p:spPr>
          <a:xfrm>
            <a:off x="3494045" y="2088996"/>
            <a:ext cx="3362112" cy="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3494045" y="2531328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4980878" y="3761678"/>
            <a:ext cx="1080000" cy="10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42" name="Conector reto 41"/>
          <p:cNvCxnSpPr>
            <a:stCxn id="41" idx="0"/>
          </p:cNvCxnSpPr>
          <p:nvPr/>
        </p:nvCxnSpPr>
        <p:spPr>
          <a:xfrm flipV="1">
            <a:off x="5520878" y="2090248"/>
            <a:ext cx="0" cy="1671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5918603" y="2531328"/>
            <a:ext cx="0" cy="1230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V="1">
            <a:off x="5141738" y="1620644"/>
            <a:ext cx="0" cy="2141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5864603" y="247732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5466878" y="203624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5087738" y="156664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de seta reta 52"/>
          <p:cNvCxnSpPr/>
          <p:nvPr/>
        </p:nvCxnSpPr>
        <p:spPr>
          <a:xfrm>
            <a:off x="4205672" y="394753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V="1">
            <a:off x="4205672" y="4301678"/>
            <a:ext cx="756000" cy="1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>
            <a:off x="4205672" y="463891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6305064" y="239751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6305064" y="194774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>
            <a:off x="6305064" y="148682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ector de seta reta 74"/>
          <p:cNvCxnSpPr/>
          <p:nvPr/>
        </p:nvCxnSpPr>
        <p:spPr>
          <a:xfrm>
            <a:off x="4101242" y="240670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4101242" y="195693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>
            <a:off x="4101242" y="149601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de seta reta 87"/>
          <p:cNvCxnSpPr/>
          <p:nvPr/>
        </p:nvCxnSpPr>
        <p:spPr>
          <a:xfrm>
            <a:off x="5034599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/>
          <p:nvPr/>
        </p:nvCxnSpPr>
        <p:spPr>
          <a:xfrm>
            <a:off x="5402587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5803094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CaixaDeTexto 101"/>
          <p:cNvSpPr txBox="1"/>
          <p:nvPr/>
        </p:nvSpPr>
        <p:spPr>
          <a:xfrm>
            <a:off x="1624942" y="1012917"/>
            <a:ext cx="2229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Fonte de Tensão Trifásica</a:t>
            </a:r>
          </a:p>
        </p:txBody>
      </p:sp>
      <p:sp>
        <p:nvSpPr>
          <p:cNvPr id="103" name="CaixaDeTexto 102"/>
          <p:cNvSpPr txBox="1"/>
          <p:nvPr/>
        </p:nvSpPr>
        <p:spPr>
          <a:xfrm>
            <a:off x="6700321" y="1012918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Carga Não Linear</a:t>
            </a:r>
          </a:p>
        </p:txBody>
      </p:sp>
      <p:sp>
        <p:nvSpPr>
          <p:cNvPr id="104" name="CaixaDeTexto 103"/>
          <p:cNvSpPr txBox="1"/>
          <p:nvPr/>
        </p:nvSpPr>
        <p:spPr>
          <a:xfrm>
            <a:off x="4866959" y="4841678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Compensador</a:t>
            </a:r>
          </a:p>
        </p:txBody>
      </p:sp>
      <p:sp>
        <p:nvSpPr>
          <p:cNvPr id="105" name="CaixaDeTexto 104"/>
          <p:cNvSpPr txBox="1"/>
          <p:nvPr/>
        </p:nvSpPr>
        <p:spPr>
          <a:xfrm>
            <a:off x="2706196" y="3814904"/>
            <a:ext cx="1131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Correntes de Referência</a:t>
            </a:r>
          </a:p>
        </p:txBody>
      </p:sp>
      <p:sp>
        <p:nvSpPr>
          <p:cNvPr id="1032" name="Losango 1031"/>
          <p:cNvSpPr/>
          <p:nvPr/>
        </p:nvSpPr>
        <p:spPr>
          <a:xfrm>
            <a:off x="5266815" y="3845503"/>
            <a:ext cx="508658" cy="900000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9" name="Conector de seta reta 108"/>
          <p:cNvCxnSpPr/>
          <p:nvPr/>
        </p:nvCxnSpPr>
        <p:spPr>
          <a:xfrm flipV="1">
            <a:off x="5524259" y="4053468"/>
            <a:ext cx="0" cy="49846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t="5311" b="7445"/>
          <a:stretch/>
        </p:blipFill>
        <p:spPr bwMode="auto">
          <a:xfrm>
            <a:off x="2181318" y="1420498"/>
            <a:ext cx="1116317" cy="13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Retângulo 57"/>
          <p:cNvSpPr/>
          <p:nvPr/>
        </p:nvSpPr>
        <p:spPr>
          <a:xfrm>
            <a:off x="1984912" y="1297835"/>
            <a:ext cx="1509131" cy="1576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816230" y="1233266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230" y="1233266"/>
                <a:ext cx="566244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830726" y="1681948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726" y="1681948"/>
                <a:ext cx="561820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2830726" y="2140488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726" y="2140488"/>
                <a:ext cx="546625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85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Conector de seta reta 18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endCxn id="63" idx="3"/>
          </p:cNvCxnSpPr>
          <p:nvPr/>
        </p:nvCxnSpPr>
        <p:spPr>
          <a:xfrm flipH="1">
            <a:off x="5538235" y="3332351"/>
            <a:ext cx="400729" cy="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V="1">
            <a:off x="5938964" y="2757744"/>
            <a:ext cx="0" cy="10297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6585995" y="2756373"/>
            <a:ext cx="0" cy="1243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70" idx="6"/>
            <a:endCxn id="63" idx="1"/>
          </p:cNvCxnSpPr>
          <p:nvPr/>
        </p:nvCxnSpPr>
        <p:spPr>
          <a:xfrm>
            <a:off x="3740577" y="3332351"/>
            <a:ext cx="462337" cy="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3413125" y="3999253"/>
            <a:ext cx="3191920" cy="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2650232" y="3988598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>
            <a:off x="1940312" y="3329829"/>
            <a:ext cx="3785" cy="10352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5997075" y="311254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075" y="3112540"/>
                <a:ext cx="368627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6609558" y="3112540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558" y="3112540"/>
                <a:ext cx="369588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19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aixaDeTexto 51"/>
          <p:cNvSpPr txBox="1"/>
          <p:nvPr/>
        </p:nvSpPr>
        <p:spPr>
          <a:xfrm>
            <a:off x="1073589" y="571123"/>
            <a:ext cx="210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de Clarke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4835804" y="683404"/>
            <a:ext cx="268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Potências Instantâneas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765903" y="5599544"/>
            <a:ext cx="268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Corrente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aixaDeTexto 55"/>
          <p:cNvSpPr txBox="1"/>
          <p:nvPr/>
        </p:nvSpPr>
        <p:spPr>
          <a:xfrm>
            <a:off x="4731688" y="5605517"/>
            <a:ext cx="2742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Inversa de Clarke</a:t>
            </a:r>
          </a:p>
        </p:txBody>
      </p:sp>
      <p:cxnSp>
        <p:nvCxnSpPr>
          <p:cNvPr id="57" name="Conector de seta reta 5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ipse 60"/>
          <p:cNvSpPr/>
          <p:nvPr/>
        </p:nvSpPr>
        <p:spPr>
          <a:xfrm>
            <a:off x="3983167" y="783014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2" name="Elipse 61"/>
          <p:cNvSpPr/>
          <p:nvPr/>
        </p:nvSpPr>
        <p:spPr>
          <a:xfrm>
            <a:off x="325212" y="4096122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4202914" y="3018158"/>
            <a:ext cx="1335321" cy="6284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64" name="Conector reto 63"/>
          <p:cNvCxnSpPr/>
          <p:nvPr/>
        </p:nvCxnSpPr>
        <p:spPr>
          <a:xfrm>
            <a:off x="4326471" y="3135905"/>
            <a:ext cx="0" cy="457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4264972" y="3537082"/>
            <a:ext cx="1020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4319715" y="3235999"/>
            <a:ext cx="5174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4837122" y="3235999"/>
            <a:ext cx="266783" cy="301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blipFill rotWithShape="1">
                <a:blip r:embed="rId26"/>
                <a:stretch>
                  <a:fillRect r="-39326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2157984" y="3809261"/>
                <a:ext cx="542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84" y="3809261"/>
                <a:ext cx="542713" cy="369332"/>
              </a:xfrm>
              <a:prstGeom prst="rect">
                <a:avLst/>
              </a:prstGeom>
              <a:blipFill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aixaDeTexto 80"/>
          <p:cNvSpPr txBox="1"/>
          <p:nvPr/>
        </p:nvSpPr>
        <p:spPr>
          <a:xfrm>
            <a:off x="4876155" y="3048142"/>
            <a:ext cx="647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FPB</a:t>
            </a:r>
          </a:p>
        </p:txBody>
      </p:sp>
      <p:sp>
        <p:nvSpPr>
          <p:cNvPr id="84" name="Triângulo isósceles 83"/>
          <p:cNvSpPr/>
          <p:nvPr/>
        </p:nvSpPr>
        <p:spPr>
          <a:xfrm rot="16200000">
            <a:off x="2944898" y="3716934"/>
            <a:ext cx="369335" cy="56632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2959834" y="3815432"/>
                <a:ext cx="538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834" y="3815432"/>
                <a:ext cx="53892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ector reto 89"/>
          <p:cNvCxnSpPr/>
          <p:nvPr/>
        </p:nvCxnSpPr>
        <p:spPr>
          <a:xfrm>
            <a:off x="2635669" y="4000095"/>
            <a:ext cx="2077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0" y="4735080"/>
            <a:ext cx="2805792" cy="54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9" name="Conector reto 78"/>
          <p:cNvCxnSpPr>
            <a:endCxn id="75" idx="2"/>
          </p:cNvCxnSpPr>
          <p:nvPr/>
        </p:nvCxnSpPr>
        <p:spPr>
          <a:xfrm flipV="1">
            <a:off x="1928244" y="3332351"/>
            <a:ext cx="1488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3582166" y="3175941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3501444" y="3255367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blipFill>
                <a:blip r:embed="rId3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reto 87"/>
          <p:cNvCxnSpPr>
            <a:stCxn id="75" idx="4"/>
          </p:cNvCxnSpPr>
          <p:nvPr/>
        </p:nvCxnSpPr>
        <p:spPr>
          <a:xfrm flipH="1">
            <a:off x="3574840" y="3494351"/>
            <a:ext cx="0" cy="274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ipse 74"/>
          <p:cNvSpPr/>
          <p:nvPr/>
        </p:nvSpPr>
        <p:spPr>
          <a:xfrm>
            <a:off x="3416577" y="3170351"/>
            <a:ext cx="324000" cy="324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cxnSp>
        <p:nvCxnSpPr>
          <p:cNvPr id="91" name="Conector reto 90"/>
          <p:cNvCxnSpPr/>
          <p:nvPr/>
        </p:nvCxnSpPr>
        <p:spPr>
          <a:xfrm>
            <a:off x="3555203" y="3768473"/>
            <a:ext cx="2390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5902964" y="3302884"/>
            <a:ext cx="72000" cy="7044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2" name="Conector reto 78"/>
          <p:cNvCxnSpPr>
            <a:endCxn id="70" idx="2"/>
          </p:cNvCxnSpPr>
          <p:nvPr/>
        </p:nvCxnSpPr>
        <p:spPr>
          <a:xfrm flipV="1">
            <a:off x="1928244" y="3332351"/>
            <a:ext cx="1488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82"/>
          <p:cNvSpPr txBox="1"/>
          <p:nvPr/>
        </p:nvSpPr>
        <p:spPr>
          <a:xfrm>
            <a:off x="3582166" y="3175941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15" name="CaixaDeTexto 85"/>
          <p:cNvSpPr txBox="1"/>
          <p:nvPr/>
        </p:nvSpPr>
        <p:spPr>
          <a:xfrm>
            <a:off x="3501444" y="3255367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86"/>
              <p:cNvSpPr txBox="1"/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blipFill>
                <a:blip r:embed="rId3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reto 87"/>
          <p:cNvCxnSpPr>
            <a:stCxn id="70" idx="4"/>
          </p:cNvCxnSpPr>
          <p:nvPr/>
        </p:nvCxnSpPr>
        <p:spPr>
          <a:xfrm flipH="1">
            <a:off x="3574840" y="3494351"/>
            <a:ext cx="0" cy="274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74"/>
          <p:cNvSpPr/>
          <p:nvPr/>
        </p:nvSpPr>
        <p:spPr>
          <a:xfrm>
            <a:off x="3416577" y="3170351"/>
            <a:ext cx="324000" cy="324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cxnSp>
        <p:nvCxnSpPr>
          <p:cNvPr id="72" name="Conector reto 90"/>
          <p:cNvCxnSpPr/>
          <p:nvPr/>
        </p:nvCxnSpPr>
        <p:spPr>
          <a:xfrm>
            <a:off x="3555203" y="3768473"/>
            <a:ext cx="2390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101"/>
          <p:cNvSpPr/>
          <p:nvPr/>
        </p:nvSpPr>
        <p:spPr>
          <a:xfrm>
            <a:off x="5902964" y="3302884"/>
            <a:ext cx="72000" cy="7044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6749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psoliv\Downloads\New-Projec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876" y="2893381"/>
            <a:ext cx="3240000" cy="185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846" y="589692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t="5311" b="7445"/>
          <a:stretch/>
        </p:blipFill>
        <p:spPr bwMode="auto">
          <a:xfrm>
            <a:off x="2575009" y="711483"/>
            <a:ext cx="1116317" cy="13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378603" y="588820"/>
            <a:ext cx="1509131" cy="1576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3887734" y="908488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stCxn id="7" idx="3"/>
            <a:endCxn id="5" idx="1"/>
          </p:cNvCxnSpPr>
          <p:nvPr/>
        </p:nvCxnSpPr>
        <p:spPr>
          <a:xfrm>
            <a:off x="3887734" y="1376840"/>
            <a:ext cx="3362112" cy="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3887734" y="1819172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258292" y="176517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5860567" y="132409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5481427" y="85448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6698753" y="1685357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6698753" y="1235590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6698753" y="77467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288028" y="463880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28" y="463880"/>
                <a:ext cx="52213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6317764" y="912562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764" y="912562"/>
                <a:ext cx="51770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6317764" y="137110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764" y="1371102"/>
                <a:ext cx="50251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3209921" y="524251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921" y="524251"/>
                <a:ext cx="56624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3224417" y="972933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17" y="972933"/>
                <a:ext cx="56182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224417" y="1431473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17" y="1431473"/>
                <a:ext cx="54662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5096342" y="179226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42" y="1792264"/>
                <a:ext cx="53335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5474929" y="1781113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929" y="1781113"/>
                <a:ext cx="52892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894095" y="1799698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095" y="1799698"/>
                <a:ext cx="51373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2018631" y="281915"/>
            <a:ext cx="2229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Fonte de Tensão Trifásica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7094010" y="300762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Carga Não Linear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3109106" y="3162367"/>
            <a:ext cx="1038600" cy="1320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DSP</a:t>
            </a:r>
          </a:p>
        </p:txBody>
      </p:sp>
      <p:cxnSp>
        <p:nvCxnSpPr>
          <p:cNvPr id="34" name="Conector reto 33"/>
          <p:cNvCxnSpPr/>
          <p:nvPr/>
        </p:nvCxnSpPr>
        <p:spPr>
          <a:xfrm flipV="1">
            <a:off x="7638678" y="2701925"/>
            <a:ext cx="0" cy="9208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flipV="1">
            <a:off x="5535427" y="981540"/>
            <a:ext cx="0" cy="17394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flipH="1">
            <a:off x="5535427" y="2714627"/>
            <a:ext cx="21032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1026" idx="3"/>
          </p:cNvCxnSpPr>
          <p:nvPr/>
        </p:nvCxnSpPr>
        <p:spPr>
          <a:xfrm flipV="1">
            <a:off x="7819876" y="2543242"/>
            <a:ext cx="1108" cy="1277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5914567" y="1380068"/>
            <a:ext cx="0" cy="11631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H="1">
            <a:off x="5914567" y="2536892"/>
            <a:ext cx="19053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 flipV="1">
            <a:off x="7629153" y="3811642"/>
            <a:ext cx="181197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 flipV="1">
            <a:off x="8012813" y="2396558"/>
            <a:ext cx="0" cy="16113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6312292" y="1819172"/>
            <a:ext cx="0" cy="5773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 flipH="1">
            <a:off x="6317764" y="2390208"/>
            <a:ext cx="16950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H="1">
            <a:off x="7629155" y="4007860"/>
            <a:ext cx="3836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2300488" y="3005359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8" y="3005359"/>
                <a:ext cx="566244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2300488" y="3467078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8" y="3467078"/>
                <a:ext cx="56182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2300488" y="3913911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8" y="3913911"/>
                <a:ext cx="54662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de seta reta 67"/>
          <p:cNvCxnSpPr/>
          <p:nvPr/>
        </p:nvCxnSpPr>
        <p:spPr>
          <a:xfrm>
            <a:off x="2731106" y="4270027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>
            <a:off x="2731106" y="3820260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2731106" y="335934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>
            <a:off x="3644579" y="2831536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>
            <a:off x="3997862" y="2831537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3291856" y="2823706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2987697" y="2462205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97" y="2462205"/>
                <a:ext cx="522131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3371050" y="2462205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050" y="2462205"/>
                <a:ext cx="517706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3787156" y="2462205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156" y="2462205"/>
                <a:ext cx="50251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Seta para a direita 71"/>
          <p:cNvSpPr/>
          <p:nvPr/>
        </p:nvSpPr>
        <p:spPr>
          <a:xfrm>
            <a:off x="4229100" y="3246733"/>
            <a:ext cx="335932" cy="1152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PWM</a:t>
            </a:r>
          </a:p>
        </p:txBody>
      </p:sp>
      <p:cxnSp>
        <p:nvCxnSpPr>
          <p:cNvPr id="85" name="Conector de seta reta 84"/>
          <p:cNvCxnSpPr/>
          <p:nvPr/>
        </p:nvCxnSpPr>
        <p:spPr>
          <a:xfrm>
            <a:off x="5535427" y="2006016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/>
          <p:nvPr/>
        </p:nvCxnSpPr>
        <p:spPr>
          <a:xfrm flipH="1">
            <a:off x="5910782" y="2004270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/>
          <p:nvPr/>
        </p:nvCxnSpPr>
        <p:spPr>
          <a:xfrm>
            <a:off x="6317764" y="1980942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4397552" y="168173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>
            <a:off x="4397552" y="1231972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4397552" y="771055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3986827" y="460262"/>
                <a:ext cx="517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827" y="460262"/>
                <a:ext cx="517193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4016563" y="908944"/>
                <a:ext cx="512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563" y="908944"/>
                <a:ext cx="512769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4016563" y="1367484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563" y="1367484"/>
                <a:ext cx="497572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6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67024" y="489172"/>
            <a:ext cx="9144000" cy="361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-2646045" y="258105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-2371725" y="1491390"/>
            <a:ext cx="0" cy="46896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-1335405" y="233721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-1061085" y="630330"/>
            <a:ext cx="0" cy="53068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1552575" y="319065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842135" y="1780950"/>
            <a:ext cx="0" cy="50020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4173855" y="367071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714875" y="1407570"/>
            <a:ext cx="0" cy="53754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5774055" y="2337210"/>
            <a:ext cx="0" cy="53754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-3324225" y="6176790"/>
            <a:ext cx="10172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-3324225" y="4640130"/>
            <a:ext cx="10172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-264604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V="1">
            <a:off x="-237172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V="1">
            <a:off x="155257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V="1">
            <a:off x="184213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V="1">
            <a:off x="417385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471487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V="1">
            <a:off x="577405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6614207" y="5147543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Sinal PWM</a:t>
            </a:r>
          </a:p>
        </p:txBody>
      </p:sp>
      <p:sp>
        <p:nvSpPr>
          <p:cNvPr id="34" name="Chave direita 33"/>
          <p:cNvSpPr/>
          <p:nvPr/>
        </p:nvSpPr>
        <p:spPr>
          <a:xfrm>
            <a:off x="6096001" y="489172"/>
            <a:ext cx="361950" cy="1848038"/>
          </a:xfrm>
          <a:prstGeom prst="rightBrace">
            <a:avLst>
              <a:gd name="adj1" fmla="val 50438"/>
              <a:gd name="adj2" fmla="val 4896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614207" y="1090025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Banda de histerese</a:t>
            </a:r>
          </a:p>
        </p:txBody>
      </p:sp>
      <p:cxnSp>
        <p:nvCxnSpPr>
          <p:cNvPr id="37" name="Conector de seta reta 36"/>
          <p:cNvCxnSpPr/>
          <p:nvPr/>
        </p:nvCxnSpPr>
        <p:spPr>
          <a:xfrm>
            <a:off x="6199868" y="3544245"/>
            <a:ext cx="4143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flipH="1" flipV="1">
            <a:off x="4585273" y="3050309"/>
            <a:ext cx="1634158" cy="4939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6614207" y="3251445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Sinal na saída</a:t>
            </a:r>
          </a:p>
        </p:txBody>
      </p:sp>
      <p:cxnSp>
        <p:nvCxnSpPr>
          <p:cNvPr id="48" name="Conector reto 47"/>
          <p:cNvCxnSpPr/>
          <p:nvPr/>
        </p:nvCxnSpPr>
        <p:spPr>
          <a:xfrm flipH="1">
            <a:off x="4311527" y="3050307"/>
            <a:ext cx="28009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80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641136" y="1639802"/>
            <a:ext cx="914400" cy="914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sp>
        <p:nvSpPr>
          <p:cNvPr id="7" name="CaixaDeTexto 6"/>
          <p:cNvSpPr txBox="1"/>
          <p:nvPr/>
        </p:nvSpPr>
        <p:spPr>
          <a:xfrm>
            <a:off x="1859219" y="1458286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+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180355" y="159979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-</a:t>
            </a:r>
          </a:p>
        </p:txBody>
      </p:sp>
      <p:cxnSp>
        <p:nvCxnSpPr>
          <p:cNvPr id="11" name="Conector de seta reta 10"/>
          <p:cNvCxnSpPr/>
          <p:nvPr/>
        </p:nvCxnSpPr>
        <p:spPr>
          <a:xfrm>
            <a:off x="2098337" y="721775"/>
            <a:ext cx="0" cy="95059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ector de seta reta 14"/>
          <p:cNvCxnSpPr>
            <a:endCxn id="4" idx="6"/>
          </p:cNvCxnSpPr>
          <p:nvPr/>
        </p:nvCxnSpPr>
        <p:spPr>
          <a:xfrm flipH="1">
            <a:off x="2555536" y="2087863"/>
            <a:ext cx="1831109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ector de seta reta 19"/>
          <p:cNvCxnSpPr>
            <a:stCxn id="4" idx="4"/>
            <a:endCxn id="22" idx="0"/>
          </p:cNvCxnSpPr>
          <p:nvPr/>
        </p:nvCxnSpPr>
        <p:spPr>
          <a:xfrm>
            <a:off x="2098336" y="2554202"/>
            <a:ext cx="7993" cy="700552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tângulo 21"/>
          <p:cNvSpPr/>
          <p:nvPr/>
        </p:nvSpPr>
        <p:spPr>
          <a:xfrm>
            <a:off x="1066370" y="3254754"/>
            <a:ext cx="2079918" cy="16546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Controlador PI</a:t>
            </a:r>
          </a:p>
        </p:txBody>
      </p:sp>
      <p:sp>
        <p:nvSpPr>
          <p:cNvPr id="28" name="Elipse 27"/>
          <p:cNvSpPr/>
          <p:nvPr/>
        </p:nvSpPr>
        <p:spPr>
          <a:xfrm>
            <a:off x="1634615" y="6110392"/>
            <a:ext cx="914400" cy="914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sp>
        <p:nvSpPr>
          <p:cNvPr id="29" name="CaixaDeTexto 28"/>
          <p:cNvSpPr txBox="1"/>
          <p:nvPr/>
        </p:nvSpPr>
        <p:spPr>
          <a:xfrm>
            <a:off x="1612109" y="6142955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+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1859219" y="5899749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+</a:t>
            </a:r>
          </a:p>
        </p:txBody>
      </p:sp>
      <p:cxnSp>
        <p:nvCxnSpPr>
          <p:cNvPr id="31" name="Conector de seta reta 30"/>
          <p:cNvCxnSpPr>
            <a:endCxn id="28" idx="0"/>
          </p:cNvCxnSpPr>
          <p:nvPr/>
        </p:nvCxnSpPr>
        <p:spPr>
          <a:xfrm>
            <a:off x="2078674" y="4931203"/>
            <a:ext cx="0" cy="1179189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ector de seta reta 33"/>
          <p:cNvCxnSpPr>
            <a:endCxn id="28" idx="2"/>
          </p:cNvCxnSpPr>
          <p:nvPr/>
        </p:nvCxnSpPr>
        <p:spPr>
          <a:xfrm>
            <a:off x="464048" y="6567592"/>
            <a:ext cx="1170567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tângulo 41"/>
          <p:cNvSpPr/>
          <p:nvPr/>
        </p:nvSpPr>
        <p:spPr>
          <a:xfrm>
            <a:off x="3520746" y="6197478"/>
            <a:ext cx="2016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Cálculo das Correntes de Referência</a:t>
            </a:r>
          </a:p>
        </p:txBody>
      </p:sp>
      <p:cxnSp>
        <p:nvCxnSpPr>
          <p:cNvPr id="43" name="Conector de seta reta 42"/>
          <p:cNvCxnSpPr>
            <a:stCxn id="28" idx="6"/>
          </p:cNvCxnSpPr>
          <p:nvPr/>
        </p:nvCxnSpPr>
        <p:spPr>
          <a:xfrm>
            <a:off x="2549015" y="6567592"/>
            <a:ext cx="971731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464048" y="7659879"/>
            <a:ext cx="3056698" cy="3542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tângulo 45"/>
          <p:cNvSpPr/>
          <p:nvPr/>
        </p:nvSpPr>
        <p:spPr>
          <a:xfrm>
            <a:off x="-1803952" y="6197478"/>
            <a:ext cx="2268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Seleção de Potência a serem Compensadas 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-1711037" y="3269134"/>
            <a:ext cx="2066761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Cálculo de Potências Instantâneas</a:t>
            </a:r>
          </a:p>
        </p:txBody>
      </p:sp>
      <p:cxnSp>
        <p:nvCxnSpPr>
          <p:cNvPr id="48" name="Conector de seta reta 47"/>
          <p:cNvCxnSpPr/>
          <p:nvPr/>
        </p:nvCxnSpPr>
        <p:spPr>
          <a:xfrm>
            <a:off x="-1160123" y="5069134"/>
            <a:ext cx="0" cy="1128344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ector de seta reta 48"/>
          <p:cNvCxnSpPr/>
          <p:nvPr/>
        </p:nvCxnSpPr>
        <p:spPr>
          <a:xfrm>
            <a:off x="-136866" y="5069134"/>
            <a:ext cx="0" cy="1128344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etângulo 51"/>
          <p:cNvSpPr/>
          <p:nvPr/>
        </p:nvSpPr>
        <p:spPr>
          <a:xfrm>
            <a:off x="7028017" y="6197478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Controle PWM</a:t>
            </a:r>
          </a:p>
        </p:txBody>
      </p:sp>
      <p:cxnSp>
        <p:nvCxnSpPr>
          <p:cNvPr id="53" name="Conector de seta reta 52"/>
          <p:cNvCxnSpPr/>
          <p:nvPr/>
        </p:nvCxnSpPr>
        <p:spPr>
          <a:xfrm>
            <a:off x="5530076" y="6404606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554817" y="7877593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6" name="Seta para baixo 1035"/>
          <p:cNvSpPr/>
          <p:nvPr/>
        </p:nvSpPr>
        <p:spPr>
          <a:xfrm flipV="1">
            <a:off x="6745103" y="4390255"/>
            <a:ext cx="2365828" cy="1642623"/>
          </a:xfrm>
          <a:prstGeom prst="downArrow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4" name="Conector de seta reta 63"/>
          <p:cNvCxnSpPr/>
          <p:nvPr/>
        </p:nvCxnSpPr>
        <p:spPr>
          <a:xfrm>
            <a:off x="-1467111" y="2565191"/>
            <a:ext cx="0" cy="696686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-757036" y="2565191"/>
            <a:ext cx="0" cy="696686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-80997" y="2565191"/>
            <a:ext cx="0" cy="696686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-2426369" y="3504858"/>
            <a:ext cx="698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-2409436" y="4184220"/>
            <a:ext cx="698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ector de seta reta 74"/>
          <p:cNvCxnSpPr/>
          <p:nvPr/>
        </p:nvCxnSpPr>
        <p:spPr>
          <a:xfrm>
            <a:off x="-2426369" y="4844048"/>
            <a:ext cx="698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9" name="CaixaDeTexto 1048"/>
              <p:cNvSpPr txBox="1"/>
              <p:nvPr/>
            </p:nvSpPr>
            <p:spPr>
              <a:xfrm>
                <a:off x="-1744153" y="5197631"/>
                <a:ext cx="5917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049" name="CaixaDeTexto 10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4153" y="5197631"/>
                <a:ext cx="591700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-1130184" y="1893666"/>
                <a:ext cx="82977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30184" y="1893666"/>
                <a:ext cx="829778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-415512" y="1893667"/>
                <a:ext cx="7712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5512" y="1893667"/>
                <a:ext cx="771237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-3222347" y="2920440"/>
                <a:ext cx="93166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22347" y="2920440"/>
                <a:ext cx="931665" cy="7078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-3232098" y="3599802"/>
                <a:ext cx="9229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32098" y="3599802"/>
                <a:ext cx="922945" cy="70788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-3201706" y="4259630"/>
                <a:ext cx="8894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01706" y="4259630"/>
                <a:ext cx="889474" cy="7078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-694058" y="5197630"/>
                <a:ext cx="5913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4058" y="5197630"/>
                <a:ext cx="591316" cy="7078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679454" y="5801742"/>
                <a:ext cx="79912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b="0" i="0" smtClean="0">
                              <a:latin typeface="Cambria Math"/>
                            </a:rPr>
                            <m:t>c</m:t>
                          </m:r>
                        </m:sub>
                        <m:sup>
                          <m:r>
                            <a:rPr lang="pt-BR" sz="4000" b="0" i="0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4" y="5801742"/>
                <a:ext cx="799129" cy="7078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679454" y="6940978"/>
                <a:ext cx="79374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b="0" i="0" smtClean="0">
                              <a:latin typeface="Cambria Math"/>
                            </a:rPr>
                            <m:t>c</m:t>
                          </m:r>
                        </m:sub>
                        <m:sup>
                          <m:r>
                            <a:rPr lang="pt-BR" sz="4000" b="0" i="0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4" y="6940978"/>
                <a:ext cx="793743" cy="70788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-1850229" y="1893667"/>
                <a:ext cx="8134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0229" y="1893667"/>
                <a:ext cx="813428" cy="70788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2112625" y="5034684"/>
                <a:ext cx="13130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625" y="5034684"/>
                <a:ext cx="1313052" cy="70788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384252" y="41160"/>
                <a:ext cx="1575881" cy="829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4000" b="0" i="1" smtClean="0">
                                  <a:latin typeface="Cambria Math"/>
                                </a:rPr>
                                <m:t>𝑟𝑒𝑓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52" y="41160"/>
                <a:ext cx="1575881" cy="82926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2690908" y="1239933"/>
                <a:ext cx="10137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908" y="1239933"/>
                <a:ext cx="1013739" cy="70788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5795531" y="5637144"/>
                <a:ext cx="9541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531" y="5637144"/>
                <a:ext cx="954107" cy="707886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5817908" y="6368263"/>
                <a:ext cx="94538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908" y="6368263"/>
                <a:ext cx="945387" cy="70788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5833105" y="7126506"/>
                <a:ext cx="9119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105" y="7126506"/>
                <a:ext cx="911916" cy="707886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Conector de seta reta 96"/>
          <p:cNvCxnSpPr/>
          <p:nvPr/>
        </p:nvCxnSpPr>
        <p:spPr>
          <a:xfrm>
            <a:off x="5515562" y="7112477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3" name="Picture 3" descr="C:\Users\jpsoliv\Downloads\schemeit-project (6)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645" y="105762"/>
            <a:ext cx="7116061" cy="41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96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33" y="1600663"/>
            <a:ext cx="8249801" cy="406484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215468" y="493004"/>
            <a:ext cx="21420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Indutância de Acoplamento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825767" y="4250266"/>
            <a:ext cx="1829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Filtro Capacitivo</a:t>
            </a:r>
          </a:p>
        </p:txBody>
      </p:sp>
    </p:spTree>
    <p:extLst>
      <p:ext uri="{BB962C8B-B14F-4D97-AF65-F5344CB8AC3E}">
        <p14:creationId xmlns:p14="http://schemas.microsoft.com/office/powerpoint/2010/main" val="158997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-1784425" y="1840821"/>
                <a:ext cx="2160000" cy="19080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800" dirty="0">
                    <a:solidFill>
                      <a:schemeClr val="tx1"/>
                    </a:solidFill>
                  </a:rPr>
                  <a:t>Detector de Sequência Positiva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B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84425" y="1840821"/>
                <a:ext cx="2160000" cy="1908000"/>
              </a:xfrm>
              <a:prstGeom prst="rect">
                <a:avLst/>
              </a:prstGeom>
              <a:blipFill>
                <a:blip r:embed="rId2"/>
                <a:stretch>
                  <a:fillRect l="-4396" r="-1648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de seta reta 30"/>
          <p:cNvCxnSpPr>
            <a:endCxn id="2" idx="1"/>
          </p:cNvCxnSpPr>
          <p:nvPr/>
        </p:nvCxnSpPr>
        <p:spPr>
          <a:xfrm>
            <a:off x="-2880263" y="2794821"/>
            <a:ext cx="1095838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-3770035" y="2146597"/>
                <a:ext cx="10219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70035" y="2146597"/>
                <a:ext cx="1021946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-3753300" y="2855946"/>
                <a:ext cx="98847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53300" y="2855946"/>
                <a:ext cx="988476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-3774395" y="1466004"/>
                <a:ext cx="103066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74395" y="1466004"/>
                <a:ext cx="1030667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30"/>
          <p:cNvCxnSpPr/>
          <p:nvPr/>
        </p:nvCxnSpPr>
        <p:spPr>
          <a:xfrm flipV="1">
            <a:off x="-2881359" y="3491346"/>
            <a:ext cx="10800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ector de seta reta 30"/>
          <p:cNvCxnSpPr/>
          <p:nvPr/>
        </p:nvCxnSpPr>
        <p:spPr>
          <a:xfrm flipV="1">
            <a:off x="-2881359" y="2112729"/>
            <a:ext cx="10800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374777" y="2092606"/>
                <a:ext cx="82977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𝑏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77" y="2092606"/>
                <a:ext cx="829779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06453" y="2783460"/>
                <a:ext cx="7712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53" y="2783460"/>
                <a:ext cx="771237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390615" y="1421777"/>
                <a:ext cx="8134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15" y="1421777"/>
                <a:ext cx="813428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30"/>
          <p:cNvCxnSpPr>
            <a:stCxn id="2" idx="3"/>
          </p:cNvCxnSpPr>
          <p:nvPr/>
        </p:nvCxnSpPr>
        <p:spPr>
          <a:xfrm>
            <a:off x="375575" y="2794821"/>
            <a:ext cx="1110878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ector de seta reta 30"/>
          <p:cNvCxnSpPr/>
          <p:nvPr/>
        </p:nvCxnSpPr>
        <p:spPr>
          <a:xfrm flipV="1">
            <a:off x="374883" y="3479983"/>
            <a:ext cx="10800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ector de seta reta 30"/>
          <p:cNvCxnSpPr/>
          <p:nvPr/>
        </p:nvCxnSpPr>
        <p:spPr>
          <a:xfrm flipV="1">
            <a:off x="390615" y="2120999"/>
            <a:ext cx="10800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tângulo 19"/>
          <p:cNvSpPr/>
          <p:nvPr/>
        </p:nvSpPr>
        <p:spPr>
          <a:xfrm>
            <a:off x="1486453" y="1840821"/>
            <a:ext cx="2196000" cy="381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Cálculo de Correntes de Referência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-3720534" y="4191426"/>
                <a:ext cx="9229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sz="40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20534" y="4191426"/>
                <a:ext cx="922945" cy="7078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-3703799" y="4828367"/>
                <a:ext cx="8894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03799" y="4828367"/>
                <a:ext cx="889474" cy="7078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-3724894" y="3498385"/>
                <a:ext cx="93166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sz="40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24894" y="3498385"/>
                <a:ext cx="931665" cy="70788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de seta reta 30"/>
          <p:cNvCxnSpPr/>
          <p:nvPr/>
        </p:nvCxnSpPr>
        <p:spPr>
          <a:xfrm>
            <a:off x="-2881785" y="5468013"/>
            <a:ext cx="4352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ector de seta reta 30"/>
          <p:cNvCxnSpPr/>
          <p:nvPr/>
        </p:nvCxnSpPr>
        <p:spPr>
          <a:xfrm flipV="1">
            <a:off x="-2897517" y="4177778"/>
            <a:ext cx="4351974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ector de seta reta 30"/>
          <p:cNvCxnSpPr/>
          <p:nvPr/>
        </p:nvCxnSpPr>
        <p:spPr>
          <a:xfrm>
            <a:off x="-2896185" y="4839072"/>
            <a:ext cx="43668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1" name="Picture 3" descr="C:\Users\jpsoliv\Downloads\schemeit-project (6)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511" y="2544083"/>
            <a:ext cx="4795425" cy="277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tângulo 31"/>
          <p:cNvSpPr/>
          <p:nvPr/>
        </p:nvSpPr>
        <p:spPr>
          <a:xfrm>
            <a:off x="5182523" y="2843620"/>
            <a:ext cx="1476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Controle PWM</a:t>
            </a:r>
          </a:p>
        </p:txBody>
      </p:sp>
      <p:cxnSp>
        <p:nvCxnSpPr>
          <p:cNvPr id="33" name="Conector de seta reta 52"/>
          <p:cNvCxnSpPr/>
          <p:nvPr/>
        </p:nvCxnSpPr>
        <p:spPr>
          <a:xfrm>
            <a:off x="3684582" y="3038716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ector de seta reta 53"/>
          <p:cNvCxnSpPr/>
          <p:nvPr/>
        </p:nvCxnSpPr>
        <p:spPr>
          <a:xfrm>
            <a:off x="3709323" y="4511703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3950037" y="2271254"/>
                <a:ext cx="9541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037" y="2271254"/>
                <a:ext cx="954107" cy="7078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3972414" y="3002373"/>
                <a:ext cx="94538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414" y="3002373"/>
                <a:ext cx="945387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3987611" y="3760616"/>
                <a:ext cx="9119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611" y="3760616"/>
                <a:ext cx="911916" cy="7078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96"/>
          <p:cNvCxnSpPr>
            <a:stCxn id="20" idx="3"/>
            <a:endCxn id="32" idx="1"/>
          </p:cNvCxnSpPr>
          <p:nvPr/>
        </p:nvCxnSpPr>
        <p:spPr>
          <a:xfrm flipV="1">
            <a:off x="3682453" y="3743620"/>
            <a:ext cx="1500070" cy="5201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Seta para baixo 1035"/>
          <p:cNvSpPr/>
          <p:nvPr/>
        </p:nvSpPr>
        <p:spPr>
          <a:xfrm rot="5400000" flipV="1">
            <a:off x="6028818" y="3475902"/>
            <a:ext cx="2365828" cy="725558"/>
          </a:xfrm>
          <a:prstGeom prst="downArrow">
            <a:avLst>
              <a:gd name="adj1" fmla="val 54615"/>
              <a:gd name="adj2" fmla="val 57524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476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9" y="1477514"/>
            <a:ext cx="3552381" cy="368571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318" y="1553704"/>
            <a:ext cx="4504762" cy="360952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359456" y="1560743"/>
            <a:ext cx="1219200" cy="3519257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Driver DC - DC</a:t>
            </a:r>
          </a:p>
        </p:txBody>
      </p:sp>
      <p:sp>
        <p:nvSpPr>
          <p:cNvPr id="7" name="Elipse 6"/>
          <p:cNvSpPr/>
          <p:nvPr/>
        </p:nvSpPr>
        <p:spPr>
          <a:xfrm>
            <a:off x="8796862" y="2553798"/>
            <a:ext cx="1440000" cy="1440000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dirty="0">
                <a:solidFill>
                  <a:schemeClr val="tx1"/>
                </a:solidFill>
              </a:rPr>
              <a:t>Motor</a:t>
            </a:r>
          </a:p>
        </p:txBody>
      </p:sp>
      <p:sp>
        <p:nvSpPr>
          <p:cNvPr id="8" name="Retângulo 7"/>
          <p:cNvSpPr/>
          <p:nvPr/>
        </p:nvSpPr>
        <p:spPr>
          <a:xfrm>
            <a:off x="745067" y="1168400"/>
            <a:ext cx="1945522" cy="4072467"/>
          </a:xfrm>
          <a:prstGeom prst="rect">
            <a:avLst/>
          </a:prstGeom>
          <a:noFill/>
          <a:ln w="476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247523" y="1168400"/>
            <a:ext cx="3075210" cy="4072467"/>
          </a:xfrm>
          <a:prstGeom prst="rect">
            <a:avLst/>
          </a:prstGeom>
          <a:noFill/>
          <a:ln w="476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834381" y="5288371"/>
            <a:ext cx="1766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/>
              <a:t>Retificador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101094" y="5288371"/>
            <a:ext cx="1368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/>
              <a:t>Inversor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0153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7225</TotalTime>
  <Words>854</Words>
  <Application>Microsoft Office PowerPoint</Application>
  <PresentationFormat>Apresentação na tela (4:3)</PresentationFormat>
  <Paragraphs>204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Embraer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jpsoliv</dc:creator>
  <cp:lastModifiedBy>Joao</cp:lastModifiedBy>
  <cp:revision>147</cp:revision>
  <dcterms:created xsi:type="dcterms:W3CDTF">2016-08-24T13:15:21Z</dcterms:created>
  <dcterms:modified xsi:type="dcterms:W3CDTF">2016-11-03T23:54:23Z</dcterms:modified>
</cp:coreProperties>
</file>