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9" r:id="rId4"/>
    <p:sldId id="280" r:id="rId5"/>
    <p:sldId id="281" r:id="rId6"/>
    <p:sldId id="28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3" r:id="rId21"/>
    <p:sldId id="277" r:id="rId22"/>
    <p:sldId id="278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 snapToGrid="0">
      <p:cViewPr>
        <p:scale>
          <a:sx n="100" d="100"/>
          <a:sy n="100" d="100"/>
        </p:scale>
        <p:origin x="1518" y="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7F727-4029-4B80-A2E6-9EA50467437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89DE1-6781-4904-ABDD-4E37850238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34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4626-5D26-45C6-8A17-16E3D3AE243C}" type="datetime1">
              <a:rPr lang="pt-BR" smtClean="0"/>
              <a:t>08/02/2017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83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D72A-8732-43BA-A5E3-991975487EAC}" type="datetime1">
              <a:rPr lang="pt-BR" smtClean="0"/>
              <a:t>08/02/2017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02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BD37-5429-49DA-9C61-63BD5F5A951F}" type="datetime1">
              <a:rPr lang="pt-BR" smtClean="0"/>
              <a:t>08/02/2017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98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8532-1358-4AAB-97D1-3956A336FCD8}" type="datetime1">
              <a:rPr lang="pt-BR" smtClean="0"/>
              <a:t>08/02/2017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2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D8FB-E30B-4E63-A15F-F7E0EAA24EDF}" type="datetime1">
              <a:rPr lang="pt-BR" smtClean="0"/>
              <a:t>08/02/2017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8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5DB4-D0BA-4C6B-8116-EEB1DFA3B85C}" type="datetime1">
              <a:rPr lang="pt-BR" smtClean="0"/>
              <a:t>08/02/2017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52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0FB8-B042-44B3-9E05-B78D174D01C5}" type="datetime1">
              <a:rPr lang="pt-BR" smtClean="0"/>
              <a:t>08/02/2017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12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5B46-395F-42C0-927D-F2306804E1B9}" type="datetime1">
              <a:rPr lang="pt-BR" smtClean="0"/>
              <a:t>08/02/2017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49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D78D-42BB-4047-9809-3F99346974D1}" type="datetime1">
              <a:rPr lang="pt-BR" smtClean="0"/>
              <a:t>08/02/2017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73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D9D5-BAE2-465E-B6F9-B55B1C4BDDCB}" type="datetime1">
              <a:rPr lang="pt-BR" smtClean="0"/>
              <a:t>08/02/2017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2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8689-79CD-4D92-B72F-897D1EE636FF}" type="datetime1">
              <a:rPr lang="pt-BR" smtClean="0"/>
              <a:t>08/02/2017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33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D52BF-6E9E-4F33-986C-109115F3F333}" type="datetime1">
              <a:rPr lang="pt-BR" smtClean="0"/>
              <a:t>08/02/2017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99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1975" y="1877039"/>
            <a:ext cx="8089900" cy="1520211"/>
          </a:xfrm>
        </p:spPr>
        <p:txBody>
          <a:bodyPr anchor="ctr">
            <a:noAutofit/>
          </a:bodyPr>
          <a:lstStyle/>
          <a:p>
            <a:r>
              <a:rPr lang="pt-BR" sz="2800" b="1" dirty="0"/>
              <a:t>Simulação de Filtro Ativo do tipo </a:t>
            </a:r>
            <a:r>
              <a:rPr lang="pt-BR" sz="2800" b="1" i="1" dirty="0"/>
              <a:t>Shunt</a:t>
            </a:r>
            <a:r>
              <a:rPr lang="pt-BR" sz="2800" b="1" dirty="0"/>
              <a:t> para Correção de Fator de Potência em Sistema Elétricos Aeronáuticos</a:t>
            </a:r>
            <a:endParaRPr lang="pt-BR" sz="28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75953" y="3645514"/>
            <a:ext cx="6552406" cy="1655762"/>
          </a:xfrm>
        </p:spPr>
        <p:txBody>
          <a:bodyPr>
            <a:normAutofit/>
          </a:bodyPr>
          <a:lstStyle/>
          <a:p>
            <a:r>
              <a:rPr lang="pt-BR" sz="2000" dirty="0"/>
              <a:t>João Paulo de Souza Oliveira</a:t>
            </a:r>
          </a:p>
          <a:p>
            <a:endParaRPr lang="pt-BR" sz="2000" dirty="0"/>
          </a:p>
          <a:p>
            <a:pPr algn="l"/>
            <a:r>
              <a:rPr lang="pt-BR" sz="2000" dirty="0"/>
              <a:t>Orientador	Prof. Dr. Roberto </a:t>
            </a:r>
            <a:r>
              <a:rPr lang="pt-BR" sz="2000" dirty="0"/>
              <a:t>D'amore</a:t>
            </a:r>
          </a:p>
          <a:p>
            <a:pPr algn="l"/>
            <a:r>
              <a:rPr lang="pt-BR" sz="2000" dirty="0" err="1"/>
              <a:t>Coorientador</a:t>
            </a:r>
            <a:r>
              <a:rPr lang="pt-BR" sz="2000" dirty="0"/>
              <a:t>	M. Eng. André Domingues Rocha de Oliveira</a:t>
            </a:r>
            <a:endParaRPr lang="pt-BR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764506" y="6084888"/>
            <a:ext cx="561498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2000" dirty="0">
                <a:latin typeface="+mn-lt"/>
                <a:cs typeface="Times New Roman" panose="02020603050405020304" pitchFamily="18" charset="0"/>
              </a:rPr>
              <a:t>São José dos Campos, SP – Brasil 2017</a:t>
            </a: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8807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Completo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071701" y="490925"/>
            <a:ext cx="5000596" cy="7041200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507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 Empregado do Sistema de Geração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94940"/>
            <a:ext cx="4190607" cy="3616960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512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 Empregado do Sistema de Distribuição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92" y="3249491"/>
            <a:ext cx="4253759" cy="251236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482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 Empregado do EHA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65" y="2865120"/>
            <a:ext cx="4095795" cy="275263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290" y="3627120"/>
            <a:ext cx="3867815" cy="180775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290" y="1172052"/>
            <a:ext cx="3846207" cy="2387600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003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 do Filtro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94" y="2606383"/>
            <a:ext cx="3961106" cy="35705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736" y="3917927"/>
            <a:ext cx="3363204" cy="225903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736" y="1897380"/>
            <a:ext cx="2665688" cy="1803400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004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434" y="2305844"/>
            <a:ext cx="5217132" cy="339090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dirty="0"/>
              <a:t>Simulação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22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Inoperante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46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Máxima Carga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304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Regime Transitório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606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Regime Permanente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32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3200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6343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filtro operou como esperado, deixando a resposta dentro das normas aeronáuticas</a:t>
            </a:r>
          </a:p>
          <a:p>
            <a:r>
              <a:rPr lang="pt-BR" dirty="0"/>
              <a:t>Quando há demanda de carga o filtro age deixando o sistema operando com alto fator de potência</a:t>
            </a:r>
          </a:p>
          <a:p>
            <a:r>
              <a:rPr lang="pt-BR" dirty="0"/>
              <a:t>Houve a constatação que sem carga ou com baixa carga houve a degradação da qualidade de energia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924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691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Obrigado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59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3200" dirty="0"/>
              <a:t>Introdução (Motivação)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r>
              <a:rPr lang="pt-BR" dirty="0"/>
              <a:t>Aumento do uso do sistema elétrico</a:t>
            </a:r>
          </a:p>
          <a:p>
            <a:r>
              <a:rPr lang="pt-BR" dirty="0"/>
              <a:t>Aumento de cargas não lineares </a:t>
            </a:r>
          </a:p>
          <a:p>
            <a:r>
              <a:rPr lang="pt-BR" dirty="0"/>
              <a:t>Normas aeronáuticas garantem o funcionamento dos equipamentos conectados no sistema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873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3200" dirty="0"/>
              <a:t>Métodos de Correção de Fator de Potência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pPr lvl="0"/>
            <a:r>
              <a:rPr lang="pt-BR" dirty="0">
                <a:solidFill>
                  <a:prstClr val="black"/>
                </a:solidFill>
              </a:rPr>
              <a:t>Sistemas passivos:</a:t>
            </a:r>
          </a:p>
          <a:p>
            <a:pPr lvl="1"/>
            <a:r>
              <a:rPr lang="pt-BR" dirty="0">
                <a:solidFill>
                  <a:prstClr val="black"/>
                </a:solidFill>
              </a:rPr>
              <a:t>Filtros passivos </a:t>
            </a:r>
          </a:p>
          <a:p>
            <a:pPr lvl="1"/>
            <a:r>
              <a:rPr lang="pt-BR" dirty="0">
                <a:solidFill>
                  <a:prstClr val="black"/>
                </a:solidFill>
              </a:rPr>
              <a:t>Conversores </a:t>
            </a:r>
            <a:r>
              <a:rPr lang="pt-BR" dirty="0" err="1">
                <a:solidFill>
                  <a:prstClr val="black"/>
                </a:solidFill>
              </a:rPr>
              <a:t>multipulso</a:t>
            </a:r>
            <a:endParaRPr lang="pt-BR" dirty="0">
              <a:solidFill>
                <a:prstClr val="black"/>
              </a:solidFill>
            </a:endParaRPr>
          </a:p>
          <a:p>
            <a:pPr lvl="0"/>
            <a:r>
              <a:rPr lang="pt-BR" dirty="0">
                <a:solidFill>
                  <a:prstClr val="black"/>
                </a:solidFill>
              </a:rPr>
              <a:t>Sistemas ativos:</a:t>
            </a:r>
          </a:p>
          <a:p>
            <a:pPr lvl="1"/>
            <a:r>
              <a:rPr lang="pt-BR" dirty="0">
                <a:solidFill>
                  <a:prstClr val="black"/>
                </a:solidFill>
              </a:rPr>
              <a:t>Filtros Ativos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453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3200" dirty="0"/>
              <a:t>Teoria das Potências Instantâneas</a:t>
            </a:r>
            <a:endParaRPr lang="pt-BR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</p:spPr>
            <p:txBody>
              <a:bodyPr/>
              <a:lstStyle/>
              <a:p>
                <a:pPr lvl="0"/>
                <a:r>
                  <a:rPr lang="pt-BR" dirty="0">
                    <a:solidFill>
                      <a:prstClr val="black"/>
                    </a:solidFill>
                  </a:rPr>
                  <a:t>A teoria da potência instantânea é uma ferramenta aplicada no desenvolvimento de um filtro ativo</a:t>
                </a:r>
              </a:p>
              <a:p>
                <a:r>
                  <a:rPr lang="pt-BR" dirty="0">
                    <a:solidFill>
                      <a:prstClr val="black"/>
                    </a:solidFill>
                  </a:rPr>
                  <a:t>Aplicável apenas à sistemas trifásicos</a:t>
                </a:r>
              </a:p>
              <a:p>
                <a:pPr lvl="0"/>
                <a:r>
                  <a:rPr lang="pt-BR" dirty="0">
                    <a:solidFill>
                      <a:prstClr val="black"/>
                    </a:solidFill>
                  </a:rPr>
                  <a:t>É realizada na determinação das potências instantâneas ativa e reativa (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>
                    <a:solidFill>
                      <a:prstClr val="black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>
                    <a:solidFill>
                      <a:prstClr val="black"/>
                    </a:solidFill>
                  </a:rPr>
                  <a:t>, respectivamente)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  <a:blipFill>
                <a:blip r:embed="rId2"/>
                <a:stretch>
                  <a:fillRect l="-1356" t="-20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38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3200" dirty="0"/>
              <a:t>Teoria das Potências Instantâneas</a:t>
            </a:r>
            <a:endParaRPr lang="pt-BR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</p:spPr>
            <p:txBody>
              <a:bodyPr/>
              <a:lstStyle/>
              <a:p>
                <a:r>
                  <a:rPr lang="pt-BR" sz="2000" dirty="0">
                    <a:solidFill>
                      <a:prstClr val="black"/>
                    </a:solidFill>
                  </a:rPr>
                  <a:t>Transformada de Clarke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pt-BR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pt-BR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pt-BR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pt-BR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pt-BR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pt-BR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pt-BR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pt-BR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pt-BR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r>
                  <a:rPr lang="pt-BR" sz="2000" dirty="0">
                    <a:solidFill>
                      <a:prstClr val="black"/>
                    </a:solidFill>
                  </a:rPr>
                  <a:t>Calculo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pt-BR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400" dirty="0">
                  <a:solidFill>
                    <a:prstClr val="black"/>
                  </a:solidFill>
                </a:endParaRPr>
              </a:p>
              <a:p>
                <a:r>
                  <a:rPr lang="pt-BR" sz="2000" dirty="0">
                    <a:solidFill>
                      <a:prstClr val="black"/>
                    </a:solidFill>
                  </a:rPr>
                  <a:t>Significados físicos de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000" dirty="0">
                    <a:solidFill>
                      <a:prstClr val="black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  <a:blipFill>
                <a:blip r:embed="rId2"/>
                <a:stretch>
                  <a:fillRect l="-678" t="-12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6</a:t>
            </a:fld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970" y="4476750"/>
            <a:ext cx="3020105" cy="19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7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Ativos Utilizando a Teoria PQ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410" y="2300042"/>
            <a:ext cx="3303270" cy="299014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540" y="2376060"/>
            <a:ext cx="3234620" cy="2914126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7</a:t>
            </a:fld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/>
              <p:cNvSpPr/>
              <p:nvPr/>
            </p:nvSpPr>
            <p:spPr>
              <a:xfrm>
                <a:off x="1375410" y="1690689"/>
                <a:ext cx="4572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/>
                <a:r>
                  <a:rPr lang="pt-BR" dirty="0">
                    <a:solidFill>
                      <a:prstClr val="black"/>
                    </a:solidFill>
                  </a:rPr>
                  <a:t>Ambos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>
                    <a:solidFill>
                      <a:prstClr val="black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>
                    <a:solidFill>
                      <a:prstClr val="black"/>
                    </a:solidFill>
                  </a:rPr>
                  <a:t> carregam informação sobre as formas de onda da tensão e corrente presentes no sistema trifásico </a:t>
                </a:r>
              </a:p>
            </p:txBody>
          </p:sp>
        </mc:Choice>
        <mc:Fallback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410" y="1690689"/>
                <a:ext cx="4572000" cy="923330"/>
              </a:xfrm>
              <a:prstGeom prst="rect">
                <a:avLst/>
              </a:prstGeom>
              <a:blipFill>
                <a:blip r:embed="rId4"/>
                <a:stretch>
                  <a:fillRect l="-1200"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53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 de Controle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Controle de Corrente Senoidal</a:t>
            </a:r>
          </a:p>
          <a:p>
            <a:pPr lvl="1"/>
            <a:r>
              <a:rPr lang="pt-BR" dirty="0"/>
              <a:t>PLL</a:t>
            </a:r>
          </a:p>
          <a:p>
            <a:pPr lvl="1"/>
            <a:r>
              <a:rPr lang="pt-BR" dirty="0"/>
              <a:t>Detector de Sequência Positiva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53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Controle de tensão do Capacitor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dirty="0"/>
              <a:t>Estratégia de Controle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4526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613</Words>
  <Application>Microsoft Office PowerPoint</Application>
  <PresentationFormat>Apresentação na tela (4:3)</PresentationFormat>
  <Paragraphs>101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Tema do Office</vt:lpstr>
      <vt:lpstr>Simulação de Filtro Ativo do tipo Shunt para Correção de Fator de Potência em Sistema Elétricos Aeronáuticos</vt:lpstr>
      <vt:lpstr>Agenda</vt:lpstr>
      <vt:lpstr>Introdução (Motivação)</vt:lpstr>
      <vt:lpstr>Métodos de Correção de Fator de Potência</vt:lpstr>
      <vt:lpstr>Teoria das Potências Instantâneas</vt:lpstr>
      <vt:lpstr>Teoria das Potências Instantâneas</vt:lpstr>
      <vt:lpstr>Filtros Ativos Utilizando a Teoria PQ</vt:lpstr>
      <vt:lpstr>Estratégia de Controle</vt:lpstr>
      <vt:lpstr>Estratégia de Controle</vt:lpstr>
      <vt:lpstr>Sistema Completo </vt:lpstr>
      <vt:lpstr>Simulação</vt:lpstr>
      <vt:lpstr>Simulação</vt:lpstr>
      <vt:lpstr>Simulação</vt:lpstr>
      <vt:lpstr>Simulação</vt:lpstr>
      <vt:lpstr>Simulação</vt:lpstr>
      <vt:lpstr>Resultados</vt:lpstr>
      <vt:lpstr>Resultados</vt:lpstr>
      <vt:lpstr>Resultados</vt:lpstr>
      <vt:lpstr>Resultados</vt:lpstr>
      <vt:lpstr>Conclusão</vt:lpstr>
      <vt:lpstr>Conclusão 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Joao</dc:creator>
  <cp:lastModifiedBy>Joao</cp:lastModifiedBy>
  <cp:revision>10</cp:revision>
  <dcterms:created xsi:type="dcterms:W3CDTF">2017-01-22T17:06:36Z</dcterms:created>
  <dcterms:modified xsi:type="dcterms:W3CDTF">2017-02-09T01:25:28Z</dcterms:modified>
</cp:coreProperties>
</file>