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85" r:id="rId4"/>
    <p:sldId id="303" r:id="rId5"/>
    <p:sldId id="279" r:id="rId6"/>
    <p:sldId id="286" r:id="rId7"/>
    <p:sldId id="280" r:id="rId8"/>
    <p:sldId id="283" r:id="rId9"/>
    <p:sldId id="281" r:id="rId10"/>
    <p:sldId id="282" r:id="rId11"/>
    <p:sldId id="284" r:id="rId12"/>
    <p:sldId id="287" r:id="rId13"/>
    <p:sldId id="289" r:id="rId14"/>
    <p:sldId id="290" r:id="rId15"/>
    <p:sldId id="288" r:id="rId16"/>
    <p:sldId id="293" r:id="rId17"/>
    <p:sldId id="291" r:id="rId18"/>
    <p:sldId id="292" r:id="rId19"/>
    <p:sldId id="294" r:id="rId20"/>
    <p:sldId id="295" r:id="rId21"/>
    <p:sldId id="296" r:id="rId22"/>
    <p:sldId id="297" r:id="rId23"/>
    <p:sldId id="298" r:id="rId24"/>
    <p:sldId id="299" r:id="rId25"/>
    <p:sldId id="300" r:id="rId26"/>
    <p:sldId id="301" r:id="rId27"/>
    <p:sldId id="302" r:id="rId28"/>
    <p:sldId id="278" r:id="rId29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E22626"/>
    <a:srgbClr val="9727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9" autoAdjust="0"/>
    <p:restoredTop sz="94660"/>
  </p:normalViewPr>
  <p:slideViewPr>
    <p:cSldViewPr snapToGrid="0">
      <p:cViewPr>
        <p:scale>
          <a:sx n="120" d="100"/>
          <a:sy n="120" d="100"/>
        </p:scale>
        <p:origin x="-1296" y="-4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C7F727-4029-4B80-A2E6-9EA504674373}" type="datetimeFigureOut">
              <a:rPr lang="pt-BR" smtClean="0"/>
              <a:t>23/02/2017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A89DE1-6781-4904-ABDD-4E37850238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33455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B4626-5D26-45C6-8A17-16E3D3AE243C}" type="datetime1">
              <a:rPr lang="pt-BR" smtClean="0"/>
              <a:t>23/02/2017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A1F-7AC2-4032-AE25-0D28B304E1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0832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AD72A-8732-43BA-A5E3-991975487EAC}" type="datetime1">
              <a:rPr lang="pt-BR" smtClean="0"/>
              <a:t>23/02/2017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A1F-7AC2-4032-AE25-0D28B304E1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6022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DBD37-5429-49DA-9C61-63BD5F5A951F}" type="datetime1">
              <a:rPr lang="pt-BR" smtClean="0"/>
              <a:t>23/02/2017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A1F-7AC2-4032-AE25-0D28B304E1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4982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68532-1358-4AAB-97D1-3956A336FCD8}" type="datetime1">
              <a:rPr lang="pt-BR" smtClean="0"/>
              <a:t>23/02/2017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A1F-7AC2-4032-AE25-0D28B304E1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9246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7D8FB-E30B-4E63-A15F-F7E0EAA24EDF}" type="datetime1">
              <a:rPr lang="pt-BR" smtClean="0"/>
              <a:t>23/02/2017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A1F-7AC2-4032-AE25-0D28B304E1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884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85DB4-D0BA-4C6B-8116-EEB1DFA3B85C}" type="datetime1">
              <a:rPr lang="pt-BR" smtClean="0"/>
              <a:t>23/02/2017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A1F-7AC2-4032-AE25-0D28B304E1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3522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20FB8-B042-44B3-9E05-B78D174D01C5}" type="datetime1">
              <a:rPr lang="pt-BR" smtClean="0"/>
              <a:t>23/02/2017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A1F-7AC2-4032-AE25-0D28B304E1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4126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85B46-395F-42C0-927D-F2306804E1B9}" type="datetime1">
              <a:rPr lang="pt-BR" smtClean="0"/>
              <a:t>23/02/2017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A1F-7AC2-4032-AE25-0D28B304E1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3494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9D78D-42BB-4047-9809-3F99346974D1}" type="datetime1">
              <a:rPr lang="pt-BR" smtClean="0"/>
              <a:t>23/02/2017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A1F-7AC2-4032-AE25-0D28B304E1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9734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1D9D5-BAE2-465E-B6F9-B55B1C4BDDCB}" type="datetime1">
              <a:rPr lang="pt-BR" smtClean="0"/>
              <a:t>23/02/2017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A1F-7AC2-4032-AE25-0D28B304E1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520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88689-79CD-4D92-B72F-897D1EE636FF}" type="datetime1">
              <a:rPr lang="pt-BR" smtClean="0"/>
              <a:t>23/02/2017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A1F-7AC2-4032-AE25-0D28B304E1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7334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1D52BF-6E9E-4F33-986C-109115F3F333}" type="datetime1">
              <a:rPr lang="pt-BR" smtClean="0"/>
              <a:t>23/02/2017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005A1F-7AC2-4032-AE25-0D28B304E1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2993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5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0.png"/><Relationship Id="rId5" Type="http://schemas.openxmlformats.org/officeDocument/2006/relationships/image" Target="../media/image14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e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emf"/><Relationship Id="rId3" Type="http://schemas.openxmlformats.org/officeDocument/2006/relationships/image" Target="../media/image2.png"/><Relationship Id="rId7" Type="http://schemas.openxmlformats.org/officeDocument/2006/relationships/image" Target="../media/image40.emf"/><Relationship Id="rId12" Type="http://schemas.openxmlformats.org/officeDocument/2006/relationships/image" Target="../media/image36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emf"/><Relationship Id="rId11" Type="http://schemas.openxmlformats.org/officeDocument/2006/relationships/image" Target="../media/image44.emf"/><Relationship Id="rId5" Type="http://schemas.openxmlformats.org/officeDocument/2006/relationships/image" Target="../media/image38.emf"/><Relationship Id="rId10" Type="http://schemas.openxmlformats.org/officeDocument/2006/relationships/image" Target="../media/image43.emf"/><Relationship Id="rId4" Type="http://schemas.openxmlformats.org/officeDocument/2006/relationships/image" Target="../media/image37.emf"/><Relationship Id="rId9" Type="http://schemas.openxmlformats.org/officeDocument/2006/relationships/image" Target="../media/image42.e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emf"/><Relationship Id="rId3" Type="http://schemas.openxmlformats.org/officeDocument/2006/relationships/image" Target="../media/image2.png"/><Relationship Id="rId7" Type="http://schemas.openxmlformats.org/officeDocument/2006/relationships/image" Target="../media/image48.emf"/><Relationship Id="rId12" Type="http://schemas.openxmlformats.org/officeDocument/2006/relationships/image" Target="../media/image36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emf"/><Relationship Id="rId11" Type="http://schemas.openxmlformats.org/officeDocument/2006/relationships/image" Target="../media/image52.emf"/><Relationship Id="rId5" Type="http://schemas.openxmlformats.org/officeDocument/2006/relationships/image" Target="../media/image46.emf"/><Relationship Id="rId10" Type="http://schemas.openxmlformats.org/officeDocument/2006/relationships/image" Target="../media/image51.emf"/><Relationship Id="rId4" Type="http://schemas.openxmlformats.org/officeDocument/2006/relationships/image" Target="../media/image45.emf"/><Relationship Id="rId9" Type="http://schemas.openxmlformats.org/officeDocument/2006/relationships/image" Target="../media/image50.e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emf"/><Relationship Id="rId3" Type="http://schemas.openxmlformats.org/officeDocument/2006/relationships/image" Target="../media/image2.png"/><Relationship Id="rId7" Type="http://schemas.openxmlformats.org/officeDocument/2006/relationships/image" Target="../media/image56.emf"/><Relationship Id="rId12" Type="http://schemas.openxmlformats.org/officeDocument/2006/relationships/image" Target="../media/image36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emf"/><Relationship Id="rId11" Type="http://schemas.openxmlformats.org/officeDocument/2006/relationships/image" Target="../media/image60.emf"/><Relationship Id="rId5" Type="http://schemas.openxmlformats.org/officeDocument/2006/relationships/image" Target="../media/image54.emf"/><Relationship Id="rId10" Type="http://schemas.openxmlformats.org/officeDocument/2006/relationships/image" Target="../media/image59.emf"/><Relationship Id="rId4" Type="http://schemas.openxmlformats.org/officeDocument/2006/relationships/image" Target="../media/image53.emf"/><Relationship Id="rId9" Type="http://schemas.openxmlformats.org/officeDocument/2006/relationships/image" Target="../media/image58.e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emf"/><Relationship Id="rId3" Type="http://schemas.openxmlformats.org/officeDocument/2006/relationships/image" Target="../media/image2.png"/><Relationship Id="rId7" Type="http://schemas.openxmlformats.org/officeDocument/2006/relationships/image" Target="../media/image64.emf"/><Relationship Id="rId12" Type="http://schemas.openxmlformats.org/officeDocument/2006/relationships/image" Target="../media/image36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emf"/><Relationship Id="rId11" Type="http://schemas.openxmlformats.org/officeDocument/2006/relationships/image" Target="../media/image68.emf"/><Relationship Id="rId5" Type="http://schemas.openxmlformats.org/officeDocument/2006/relationships/image" Target="../media/image62.emf"/><Relationship Id="rId10" Type="http://schemas.openxmlformats.org/officeDocument/2006/relationships/image" Target="../media/image67.emf"/><Relationship Id="rId4" Type="http://schemas.openxmlformats.org/officeDocument/2006/relationships/image" Target="../media/image61.emf"/><Relationship Id="rId9" Type="http://schemas.openxmlformats.org/officeDocument/2006/relationships/image" Target="../media/image66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40.png"/><Relationship Id="rId9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61975" y="1877039"/>
            <a:ext cx="8089900" cy="1520211"/>
          </a:xfrm>
        </p:spPr>
        <p:txBody>
          <a:bodyPr anchor="ctr">
            <a:noAutofit/>
          </a:bodyPr>
          <a:lstStyle/>
          <a:p>
            <a:r>
              <a:rPr lang="pt-BR" sz="2800" b="1" dirty="0"/>
              <a:t>Simulação de Filtro Ativo do tipo </a:t>
            </a:r>
            <a:r>
              <a:rPr lang="pt-BR" sz="2800" b="1" i="1" dirty="0"/>
              <a:t>Shunt</a:t>
            </a:r>
            <a:r>
              <a:rPr lang="pt-BR" sz="2800" b="1" dirty="0"/>
              <a:t> para Correção de Fator de Potência em Sistema Elétricos Aeronáuticos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75953" y="3645514"/>
            <a:ext cx="6552406" cy="1655762"/>
          </a:xfrm>
        </p:spPr>
        <p:txBody>
          <a:bodyPr>
            <a:normAutofit/>
          </a:bodyPr>
          <a:lstStyle/>
          <a:p>
            <a:r>
              <a:rPr lang="pt-BR" sz="2000" dirty="0"/>
              <a:t>João Paulo de Souza Oliveira</a:t>
            </a:r>
          </a:p>
          <a:p>
            <a:endParaRPr lang="pt-BR" sz="2000" dirty="0"/>
          </a:p>
          <a:p>
            <a:pPr algn="l"/>
            <a:r>
              <a:rPr lang="pt-BR" sz="2000" dirty="0"/>
              <a:t>Orientador	Prof. Dr. Roberto d‘Amore</a:t>
            </a:r>
          </a:p>
          <a:p>
            <a:pPr algn="l"/>
            <a:r>
              <a:rPr lang="pt-BR" sz="2000" dirty="0" err="1"/>
              <a:t>Coorientador</a:t>
            </a:r>
            <a:r>
              <a:rPr lang="pt-BR" sz="2000" dirty="0"/>
              <a:t>	M. Eng. André Domingues Rocha de Oliveira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13" y="127000"/>
            <a:ext cx="1847850" cy="709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5988" y="146050"/>
            <a:ext cx="1662112" cy="709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903413" y="1588"/>
            <a:ext cx="5297487" cy="956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Instituto Tecnológico de Aeronáutica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Curso de Mestrado Profissionalizante em Engenharia Aeronáutica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Programa de Pós-Graduação em Engenharia Aeronáutica e Mecânica</a:t>
            </a:r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507206" y="901215"/>
            <a:ext cx="8089900" cy="1587"/>
          </a:xfrm>
          <a:prstGeom prst="line">
            <a:avLst/>
          </a:prstGeom>
          <a:noFill/>
          <a:ln w="6480" cap="sq">
            <a:solidFill>
              <a:srgbClr val="A5A5A5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>
            <a:off x="508000" y="6488113"/>
            <a:ext cx="8089900" cy="1587"/>
          </a:xfrm>
          <a:prstGeom prst="line">
            <a:avLst/>
          </a:prstGeom>
          <a:noFill/>
          <a:ln w="6480" cap="sq">
            <a:solidFill>
              <a:srgbClr val="A5A5A5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1764506" y="6084888"/>
            <a:ext cx="5614988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2000" dirty="0">
                <a:latin typeface="+mn-lt"/>
                <a:cs typeface="Times New Roman" panose="02020603050405020304" pitchFamily="18" charset="0"/>
              </a:rPr>
              <a:t>São José dos Campos, SP – Brasil 2017</a:t>
            </a:r>
          </a:p>
        </p:txBody>
      </p:sp>
      <p:sp>
        <p:nvSpPr>
          <p:cNvPr id="11" name="Espaço Reservado para Número de Slide 10"/>
          <p:cNvSpPr>
            <a:spLocks noGrp="1"/>
          </p:cNvSpPr>
          <p:nvPr>
            <p:ph type="sldNum" sz="quarter" idx="12"/>
          </p:nvPr>
        </p:nvSpPr>
        <p:spPr>
          <a:xfrm>
            <a:off x="6870700" y="6487179"/>
            <a:ext cx="2057400" cy="365125"/>
          </a:xfrm>
        </p:spPr>
        <p:txBody>
          <a:bodyPr/>
          <a:lstStyle/>
          <a:p>
            <a:fld id="{81005A1F-7AC2-4032-AE25-0D28B304E158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188075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1083288"/>
            <a:ext cx="7886700" cy="476737"/>
          </a:xfrm>
        </p:spPr>
        <p:txBody>
          <a:bodyPr>
            <a:noAutofit/>
          </a:bodyPr>
          <a:lstStyle/>
          <a:p>
            <a:r>
              <a:rPr lang="pt-BR" sz="2400" b="1" dirty="0"/>
              <a:t>Teoria das Potências Instantâneas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507206" y="1685437"/>
                <a:ext cx="8089900" cy="4735553"/>
              </a:xfrm>
            </p:spPr>
            <p:txBody>
              <a:bodyPr>
                <a:normAutofit/>
              </a:bodyPr>
              <a:lstStyle/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pt-BR" sz="14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4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eqArr>
                                  <m:eqArrPr>
                                    <m:ctrlPr>
                                      <a:rPr lang="pt-BR" sz="1400" i="1">
                                        <a:solidFill>
                                          <a:prstClr val="black"/>
                                        </a:solidFill>
                                        <a:latin typeface="Cambria Math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pt-BR" sz="1400" b="0" i="1" smtClean="0">
                                            <a:solidFill>
                                              <a:prstClr val="black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pt-BR" sz="1400" b="0" i="1" smtClean="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pt-BR" sz="1400" b="0" i="1" smtClean="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sz="14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</m:eqArr>
                              </m:e>
                            </m:mr>
                            <m:mr>
                              <m:e>
                                <m:r>
                                  <a:rPr lang="pt-BR" sz="1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</m:mr>
                          </m:m>
                        </m:e>
                      </m:d>
                      <m:r>
                        <a:rPr lang="pt-BR" sz="1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14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400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sz="1400" b="0" i="1" smtClean="0">
                                        <a:solidFill>
                                          <a:prstClr val="black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sz="1400" b="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pt-BR" sz="1400" b="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pt-BR" sz="14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pt-BR" sz="14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sz="14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pt-BR" sz="1400" i="1">
                                        <a:solidFill>
                                          <a:prstClr val="black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sz="14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14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pt-BR" sz="1400" i="1">
                                        <a:solidFill>
                                          <a:prstClr val="black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4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14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pt-BR" sz="14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pt-BR" sz="1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pt-BR" sz="1400" i="1">
                                        <a:solidFill>
                                          <a:prstClr val="black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4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14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pt-BR" sz="1400" i="1">
                                        <a:solidFill>
                                          <a:prstClr val="black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sz="14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14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pt-BR" sz="14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4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eqArr>
                                  <m:eqArrPr>
                                    <m:ctrlPr>
                                      <a:rPr lang="pt-BR" sz="1400" i="1">
                                        <a:solidFill>
                                          <a:prstClr val="black"/>
                                        </a:solidFill>
                                        <a:latin typeface="Cambria Math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pt-BR" sz="1400" b="0" i="1" smtClean="0">
                                            <a:solidFill>
                                              <a:prstClr val="black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1400" b="0" i="1" smtClean="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  <m:sub>
                                        <m:r>
                                          <a:rPr lang="pt-BR" sz="1400" b="0" i="1" smtClean="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pt-BR" sz="1400" i="1">
                                            <a:solidFill>
                                              <a:prstClr val="black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pt-BR" sz="14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  <m:sub>
                                        <m:r>
                                          <a:rPr lang="pt-BR" sz="14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1400" i="1">
                                        <a:solidFill>
                                          <a:prstClr val="black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4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pt-BR" sz="14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1600" dirty="0">
                  <a:solidFill>
                    <a:prstClr val="black"/>
                  </a:solidFill>
                </a:endParaRPr>
              </a:p>
              <a:p>
                <a:r>
                  <a:rPr lang="pt-BR" sz="2000" dirty="0">
                    <a:solidFill>
                      <a:prstClr val="black"/>
                    </a:solidFill>
                  </a:rPr>
                  <a:t>Significados físicos de </a:t>
                </a:r>
                <a14:m>
                  <m:oMath xmlns:m="http://schemas.openxmlformats.org/officeDocument/2006/math">
                    <m:r>
                      <a:rPr lang="pt-BR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pt-BR" sz="2000" dirty="0">
                    <a:solidFill>
                      <a:prstClr val="black"/>
                    </a:solidFill>
                  </a:rPr>
                  <a:t> e </a:t>
                </a:r>
                <a14:m>
                  <m:oMath xmlns:m="http://schemas.openxmlformats.org/officeDocument/2006/math">
                    <m:r>
                      <a:rPr lang="pt-BR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endParaRPr lang="pt-BR" sz="1600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endParaRPr lang="pt-BR" sz="1600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endParaRPr lang="pt-BR" sz="1600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endParaRPr lang="pt-BR" sz="1600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endParaRPr lang="pt-BR" sz="1600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endParaRPr lang="pt-BR" sz="1600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r>
                  <a:rPr lang="pt-BR" sz="2000" dirty="0">
                    <a:solidFill>
                      <a:prstClr val="black"/>
                    </a:solidFill>
                  </a:rPr>
                  <a:t>Tensão e corrente de sequencia zero são desconsideradas em sistemas elétricos aeronáuticos</a:t>
                </a:r>
              </a:p>
              <a:p>
                <a:endParaRPr lang="pt-BR" sz="8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07206" y="1685437"/>
                <a:ext cx="8089900" cy="4735553"/>
              </a:xfrm>
              <a:blipFill>
                <a:blip r:embed="rId2"/>
                <a:stretch>
                  <a:fillRect l="-67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13" y="127000"/>
            <a:ext cx="1847850" cy="709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5988" y="146050"/>
            <a:ext cx="1662112" cy="709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903413" y="1588"/>
            <a:ext cx="5297487" cy="956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Instituto Tecnológico de Aeronáutica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Curso de Mestrado Profissionalizante em Engenharia Aeronáutica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Programa de Pós-Graduação em Engenharia Aeronáutica e Mecânica</a:t>
            </a:r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507206" y="901215"/>
            <a:ext cx="8089900" cy="1587"/>
          </a:xfrm>
          <a:prstGeom prst="line">
            <a:avLst/>
          </a:prstGeom>
          <a:noFill/>
          <a:ln w="6480" cap="sq">
            <a:solidFill>
              <a:srgbClr val="A5A5A5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>
            <a:off x="508000" y="6488113"/>
            <a:ext cx="8089900" cy="1587"/>
          </a:xfrm>
          <a:prstGeom prst="line">
            <a:avLst/>
          </a:prstGeom>
          <a:noFill/>
          <a:ln w="6480" cap="sq">
            <a:solidFill>
              <a:srgbClr val="A5A5A5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2" name="Espaço Reservado para Número de Slide 10"/>
          <p:cNvSpPr>
            <a:spLocks noGrp="1"/>
          </p:cNvSpPr>
          <p:nvPr>
            <p:ph type="sldNum" sz="quarter" idx="12"/>
          </p:nvPr>
        </p:nvSpPr>
        <p:spPr>
          <a:xfrm>
            <a:off x="6870700" y="6487179"/>
            <a:ext cx="2057400" cy="365125"/>
          </a:xfrm>
        </p:spPr>
        <p:txBody>
          <a:bodyPr/>
          <a:lstStyle/>
          <a:p>
            <a:fld id="{81005A1F-7AC2-4032-AE25-0D28B304E158}" type="slidenum">
              <a:rPr lang="pt-BR" smtClean="0"/>
              <a:t>10</a:t>
            </a:fld>
            <a:endParaRPr lang="pt-BR" dirty="0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6116" y="2918128"/>
            <a:ext cx="2288348" cy="147316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tângulo 8"/>
              <p:cNvSpPr/>
              <p:nvPr/>
            </p:nvSpPr>
            <p:spPr>
              <a:xfrm>
                <a:off x="3645707" y="5528567"/>
                <a:ext cx="1812897" cy="5139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sz="14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14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</m:mr>
                          </m:m>
                        </m:e>
                      </m:d>
                      <m:r>
                        <a:rPr lang="pt-BR" sz="14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sz="14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sz="14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14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pt-BR" sz="14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4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14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pt-BR" sz="14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pt-BR" sz="14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4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14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pt-BR" sz="14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sz="14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14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sz="14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sz="14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pt-BR" sz="14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14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4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pt-BR" sz="14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Retângulo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5707" y="5528567"/>
                <a:ext cx="1812897" cy="513987"/>
              </a:xfrm>
              <a:prstGeom prst="rect">
                <a:avLst/>
              </a:prstGeom>
              <a:blipFill>
                <a:blip r:embed="rId6"/>
                <a:stretch>
                  <a:fillRect b="-119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tângulo 12"/>
              <p:cNvSpPr/>
              <p:nvPr/>
            </p:nvSpPr>
            <p:spPr>
              <a:xfrm>
                <a:off x="5054415" y="3393098"/>
                <a:ext cx="1060913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̃"/>
                          <m:ctrlP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</m:oMath>
                  </m:oMathPara>
                </a14:m>
                <a:endParaRPr lang="pt-BR" sz="14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pt-BR" sz="1400" i="1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pt-BR" sz="1400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acc>
                      <m:r>
                        <a:rPr lang="pt-BR" sz="1400" i="1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̃"/>
                          <m:ctrlPr>
                            <a:rPr lang="pt-BR" sz="1400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acc>
                    </m:oMath>
                  </m:oMathPara>
                </a14:m>
                <a:endParaRPr lang="pt-BR" sz="1400" b="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3" name="Retângulo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4415" y="3393098"/>
                <a:ext cx="1060913" cy="523220"/>
              </a:xfrm>
              <a:prstGeom prst="rect">
                <a:avLst/>
              </a:prstGeom>
              <a:blipFill rotWithShape="1">
                <a:blip r:embed="rId7"/>
                <a:stretch>
                  <a:fillRect r="-11494" b="-117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39739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1083288"/>
            <a:ext cx="7886700" cy="476737"/>
          </a:xfrm>
        </p:spPr>
        <p:txBody>
          <a:bodyPr>
            <a:noAutofit/>
          </a:bodyPr>
          <a:lstStyle/>
          <a:p>
            <a:r>
              <a:rPr lang="pt-BR" sz="2400" b="1" dirty="0"/>
              <a:t>Filtros Ativos Utilizando a Teoria PQ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13" y="127000"/>
            <a:ext cx="1847850" cy="709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5988" y="146050"/>
            <a:ext cx="1662112" cy="709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903413" y="1588"/>
            <a:ext cx="5297487" cy="956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Instituto Tecnológico de Aeronáutica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Curso de Mestrado Profissionalizante em Engenharia Aeronáutica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Programa de Pós-Graduação em Engenharia Aeronáutica e Mecânica</a:t>
            </a:r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507206" y="901215"/>
            <a:ext cx="8089900" cy="1587"/>
          </a:xfrm>
          <a:prstGeom prst="line">
            <a:avLst/>
          </a:prstGeom>
          <a:noFill/>
          <a:ln w="6480" cap="sq">
            <a:solidFill>
              <a:srgbClr val="A5A5A5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>
            <a:off x="508000" y="6488113"/>
            <a:ext cx="8089900" cy="1587"/>
          </a:xfrm>
          <a:prstGeom prst="line">
            <a:avLst/>
          </a:prstGeom>
          <a:noFill/>
          <a:ln w="6480" cap="sq">
            <a:solidFill>
              <a:srgbClr val="A5A5A5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2" name="Espaço Reservado para Número de Slide 10"/>
          <p:cNvSpPr>
            <a:spLocks noGrp="1"/>
          </p:cNvSpPr>
          <p:nvPr>
            <p:ph type="sldNum" sz="quarter" idx="12"/>
          </p:nvPr>
        </p:nvSpPr>
        <p:spPr>
          <a:xfrm>
            <a:off x="6870700" y="6487179"/>
            <a:ext cx="2057400" cy="365125"/>
          </a:xfrm>
        </p:spPr>
        <p:txBody>
          <a:bodyPr/>
          <a:lstStyle/>
          <a:p>
            <a:fld id="{81005A1F-7AC2-4032-AE25-0D28B304E158}" type="slidenum">
              <a:rPr lang="pt-BR" smtClean="0"/>
              <a:t>11</a:t>
            </a:fld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507206" y="1685437"/>
                <a:ext cx="8089900" cy="4735553"/>
              </a:xfrm>
            </p:spPr>
            <p:txBody>
              <a:bodyPr>
                <a:normAutofit/>
              </a:bodyPr>
              <a:lstStyle/>
              <a:p>
                <a:r>
                  <a:rPr lang="pt-BR" sz="2000" dirty="0">
                    <a:solidFill>
                      <a:prstClr val="black"/>
                    </a:solidFill>
                  </a:rPr>
                  <a:t>Determinação das correntes de referência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sz="2000" i="1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pt-BR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pt-BR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𝐶𝑎</m:t>
                        </m:r>
                      </m:sub>
                      <m:sup>
                        <m:r>
                          <a:rPr lang="pt-BR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pt-BR" sz="2000" dirty="0">
                    <a:solidFill>
                      <a:prstClr val="black"/>
                    </a:solidFill>
                  </a:rPr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sz="2000" i="1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pt-BR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pt-BR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𝐶𝑏</m:t>
                        </m:r>
                      </m:sub>
                      <m:sup>
                        <m:r>
                          <a:rPr lang="pt-BR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pt-BR" sz="2000" dirty="0">
                    <a:solidFill>
                      <a:prstClr val="black"/>
                    </a:solidFill>
                  </a:rPr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sz="2000" i="1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pt-BR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pt-BR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𝐶𝑐</m:t>
                        </m:r>
                      </m:sub>
                      <m:sup>
                        <m:r>
                          <a:rPr lang="pt-BR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pt-BR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pt-BR" sz="1600" dirty="0">
                  <a:solidFill>
                    <a:prstClr val="black"/>
                  </a:solidFill>
                </a:endParaRPr>
              </a:p>
              <a:p>
                <a:pPr lvl="1"/>
                <a:r>
                  <a:rPr lang="pt-BR" sz="1600" dirty="0">
                    <a:solidFill>
                      <a:prstClr val="black"/>
                    </a:solidFill>
                  </a:rPr>
                  <a:t>Determinação das tensões e correntes em coordenadas </a:t>
                </a:r>
                <a14:m>
                  <m:oMath xmlns:m="http://schemas.openxmlformats.org/officeDocument/2006/math">
                    <m:r>
                      <a:rPr lang="pt-BR" sz="16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𝛼𝛽</m:t>
                    </m:r>
                  </m:oMath>
                </a14:m>
                <a:r>
                  <a:rPr lang="pt-BR" sz="1600" dirty="0">
                    <a:solidFill>
                      <a:prstClr val="black"/>
                    </a:solidFill>
                  </a:rPr>
                  <a:t>;</a:t>
                </a:r>
              </a:p>
              <a:p>
                <a:pPr lvl="1"/>
                <a:r>
                  <a:rPr lang="pt-BR" sz="1600" dirty="0">
                    <a:solidFill>
                      <a:prstClr val="black"/>
                    </a:solidFill>
                  </a:rPr>
                  <a:t>Seleção das potências a serem compensadas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1600" b="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pt-BR" sz="1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pt-BR" sz="1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pt-BR" sz="1600" dirty="0">
                    <a:solidFill>
                      <a:prstClr val="black"/>
                    </a:solidFill>
                  </a:rPr>
                  <a:t>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1600" b="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pt-BR" sz="1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pt-BR" sz="1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pt-BR" sz="1600" dirty="0">
                    <a:solidFill>
                      <a:prstClr val="black"/>
                    </a:solidFill>
                  </a:rPr>
                  <a:t>);</a:t>
                </a:r>
              </a:p>
              <a:p>
                <a:pPr lvl="1"/>
                <a:r>
                  <a:rPr lang="pt-BR" sz="1600" dirty="0">
                    <a:solidFill>
                      <a:prstClr val="black"/>
                    </a:solidFill>
                  </a:rPr>
                  <a:t>Calculo de corrente de compensação nas coordenadas </a:t>
                </a:r>
                <a14:m>
                  <m:oMath xmlns:m="http://schemas.openxmlformats.org/officeDocument/2006/math">
                    <m:r>
                      <a:rPr lang="pt-BR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𝛼𝛽</m:t>
                    </m:r>
                  </m:oMath>
                </a14:m>
                <a:r>
                  <a:rPr lang="pt-BR" sz="1600" dirty="0">
                    <a:solidFill>
                      <a:prstClr val="black"/>
                    </a:solidFill>
                  </a:rPr>
                  <a:t>;</a:t>
                </a:r>
              </a:p>
              <a:p>
                <a:pPr lvl="1"/>
                <a:endParaRPr lang="pt-BR" sz="1600" dirty="0">
                  <a:solidFill>
                    <a:prstClr val="black"/>
                  </a:solidFill>
                </a:endParaRPr>
              </a:p>
              <a:p>
                <a:pPr lvl="1"/>
                <a:endParaRPr lang="pt-BR" sz="1600" dirty="0">
                  <a:solidFill>
                    <a:prstClr val="black"/>
                  </a:solidFill>
                </a:endParaRPr>
              </a:p>
              <a:p>
                <a:pPr lvl="1"/>
                <a:r>
                  <a:rPr lang="pt-BR" sz="1600" dirty="0">
                    <a:solidFill>
                      <a:prstClr val="black"/>
                    </a:solidFill>
                  </a:rPr>
                  <a:t>Transformada inversa de Clarke;</a:t>
                </a:r>
                <a:endParaRPr lang="pt-BR" sz="1600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endParaRPr lang="pt-BR" sz="1600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endParaRPr lang="pt-BR" sz="1600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endParaRPr lang="pt-BR" sz="1600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endParaRPr lang="pt-BR" sz="1600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endParaRPr lang="pt-BR" sz="1600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endParaRPr lang="pt-BR" sz="800" dirty="0">
                  <a:solidFill>
                    <a:prstClr val="black"/>
                  </a:solidFill>
                </a:endParaRPr>
              </a:p>
            </p:txBody>
          </p:sp>
        </mc:Choice>
        <mc:Fallback>
          <p:sp>
            <p:nvSpPr>
              <p:cNvPr id="17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07206" y="1685437"/>
                <a:ext cx="8089900" cy="4735553"/>
              </a:xfrm>
              <a:blipFill rotWithShape="1">
                <a:blip r:embed="rId4"/>
                <a:stretch>
                  <a:fillRect l="-603" t="-128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tângulo 12"/>
              <p:cNvSpPr/>
              <p:nvPr/>
            </p:nvSpPr>
            <p:spPr>
              <a:xfrm>
                <a:off x="3225639" y="2899261"/>
                <a:ext cx="2653034" cy="6038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pt-BR" sz="140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4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pt-BR" sz="1400" b="0" i="1" smtClean="0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sz="140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  <m:r>
                                      <a:rPr lang="pt-BR" sz="1400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  <m:r>
                                      <a:rPr lang="pt-BR" sz="1400" b="0" i="0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  <m:sup>
                                    <m: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pt-BR" sz="1400" b="0" i="1" smtClean="0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sz="140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  <m:r>
                                      <a:rPr lang="pt-BR" sz="140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sub>
                                  <m:sup>
                                    <m: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  <m:r>
                        <a:rPr lang="pt-BR" sz="14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14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sz="140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Sup>
                            <m:sSubSupPr>
                              <m:ctrlPr>
                                <a:rPr lang="pt-BR" sz="1400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 sz="140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pt-BR" sz="140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sub>
                            <m:sup>
                              <m:r>
                                <a:rPr lang="pt-BR" sz="14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pt-BR" sz="140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pt-BR" sz="1400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 sz="140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pt-BR" sz="140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sub>
                            <m:sup>
                              <m:r>
                                <a:rPr lang="pt-BR" sz="14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pt-BR" sz="14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4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sz="1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sz="140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1400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pt-BR" sz="1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40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140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1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40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140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pt-BR" sz="1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40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m:rPr>
                                        <m:brk m:alnAt="7"/>
                                      </m:rPr>
                                      <a:rPr lang="pt-BR" sz="140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1400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pt-BR" sz="14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4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pt-BR" sz="1400" b="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sz="140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p>
                                    <m:r>
                                      <m:rPr>
                                        <m:brk m:alnAt="7"/>
                                      </m:rP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pt-BR" sz="1400" b="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sz="140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p>
                                    <m:r>
                                      <a:rPr lang="pt-BR" sz="1400" b="0" i="0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1400" dirty="0"/>
              </a:p>
            </p:txBody>
          </p:sp>
        </mc:Choice>
        <mc:Fallback>
          <p:sp>
            <p:nvSpPr>
              <p:cNvPr id="13" name="Retângulo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5639" y="2899261"/>
                <a:ext cx="2653034" cy="603883"/>
              </a:xfrm>
              <a:prstGeom prst="rect">
                <a:avLst/>
              </a:prstGeom>
              <a:blipFill rotWithShape="1">
                <a:blip r:embed="rId5"/>
                <a:stretch>
                  <a:fillRect b="-101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Imagem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055" y="3896414"/>
            <a:ext cx="3464542" cy="2404269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630" y="3896139"/>
            <a:ext cx="3494315" cy="2404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2683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1083288"/>
            <a:ext cx="7886700" cy="476737"/>
          </a:xfrm>
        </p:spPr>
        <p:txBody>
          <a:bodyPr>
            <a:noAutofit/>
          </a:bodyPr>
          <a:lstStyle/>
          <a:p>
            <a:r>
              <a:rPr lang="pt-BR" sz="2400" b="1" dirty="0"/>
              <a:t>Estratégia de Controle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13" y="127000"/>
            <a:ext cx="1847850" cy="709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5988" y="146050"/>
            <a:ext cx="1662112" cy="709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903413" y="1588"/>
            <a:ext cx="5297487" cy="956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Instituto Tecnológico de Aeronáutica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Curso de Mestrado Profissionalizante em Engenharia Aeronáutica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Programa de Pós-Graduação em Engenharia Aeronáutica e Mecânica</a:t>
            </a:r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507206" y="901215"/>
            <a:ext cx="8089900" cy="1587"/>
          </a:xfrm>
          <a:prstGeom prst="line">
            <a:avLst/>
          </a:prstGeom>
          <a:noFill/>
          <a:ln w="6480" cap="sq">
            <a:solidFill>
              <a:srgbClr val="A5A5A5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>
            <a:off x="508000" y="6488113"/>
            <a:ext cx="8089900" cy="1587"/>
          </a:xfrm>
          <a:prstGeom prst="line">
            <a:avLst/>
          </a:prstGeom>
          <a:noFill/>
          <a:ln w="6480" cap="sq">
            <a:solidFill>
              <a:srgbClr val="A5A5A5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2" name="Espaço Reservado para Número de Slide 10"/>
          <p:cNvSpPr>
            <a:spLocks noGrp="1"/>
          </p:cNvSpPr>
          <p:nvPr>
            <p:ph type="sldNum" sz="quarter" idx="12"/>
          </p:nvPr>
        </p:nvSpPr>
        <p:spPr>
          <a:xfrm>
            <a:off x="6870700" y="6487179"/>
            <a:ext cx="2057400" cy="365125"/>
          </a:xfrm>
        </p:spPr>
        <p:txBody>
          <a:bodyPr/>
          <a:lstStyle/>
          <a:p>
            <a:fld id="{81005A1F-7AC2-4032-AE25-0D28B304E158}" type="slidenum">
              <a:rPr lang="pt-BR" smtClean="0"/>
              <a:t>12</a:t>
            </a:fld>
            <a:endParaRPr lang="pt-BR" dirty="0"/>
          </a:p>
        </p:txBody>
      </p:sp>
      <p:sp>
        <p:nvSpPr>
          <p:cNvPr id="17" name="Espaço Reservado para Conteúdo 2"/>
          <p:cNvSpPr>
            <a:spLocks noGrp="1"/>
          </p:cNvSpPr>
          <p:nvPr>
            <p:ph idx="1"/>
          </p:nvPr>
        </p:nvSpPr>
        <p:spPr>
          <a:xfrm>
            <a:off x="507206" y="1685437"/>
            <a:ext cx="8089900" cy="4735553"/>
          </a:xfrm>
        </p:spPr>
        <p:txBody>
          <a:bodyPr>
            <a:normAutofit/>
          </a:bodyPr>
          <a:lstStyle/>
          <a:p>
            <a:r>
              <a:rPr lang="pt-BR" sz="2000" dirty="0">
                <a:solidFill>
                  <a:prstClr val="black"/>
                </a:solidFill>
              </a:rPr>
              <a:t>A teoria p-q por si só mostra-se insuficiente para garantir a filtragem quando a tensão do barramento é distorcida </a:t>
            </a:r>
          </a:p>
          <a:p>
            <a:r>
              <a:rPr lang="pt-BR" sz="2000" dirty="0">
                <a:solidFill>
                  <a:prstClr val="black"/>
                </a:solidFill>
              </a:rPr>
              <a:t>Controle de Corrente Senoidal com uso do Detector de Sequencia Positiva</a:t>
            </a:r>
          </a:p>
          <a:p>
            <a:endParaRPr lang="pt-BR" sz="2000" dirty="0">
              <a:solidFill>
                <a:prstClr val="black"/>
              </a:solidFill>
            </a:endParaRPr>
          </a:p>
          <a:p>
            <a:endParaRPr lang="pt-BR" sz="1600" i="1" dirty="0">
              <a:solidFill>
                <a:prstClr val="black"/>
              </a:solidFill>
              <a:latin typeface="Cambria Math" panose="02040503050406030204" pitchFamily="18" charset="0"/>
            </a:endParaRPr>
          </a:p>
          <a:p>
            <a:endParaRPr lang="pt-BR" sz="1600" i="1" dirty="0">
              <a:solidFill>
                <a:prstClr val="black"/>
              </a:solidFill>
              <a:latin typeface="Cambria Math" panose="02040503050406030204" pitchFamily="18" charset="0"/>
            </a:endParaRPr>
          </a:p>
          <a:p>
            <a:endParaRPr lang="pt-BR" sz="1600" i="1" dirty="0">
              <a:solidFill>
                <a:prstClr val="black"/>
              </a:solidFill>
              <a:latin typeface="Cambria Math" panose="02040503050406030204" pitchFamily="18" charset="0"/>
            </a:endParaRPr>
          </a:p>
          <a:p>
            <a:endParaRPr lang="pt-BR" sz="1600" i="1" dirty="0">
              <a:solidFill>
                <a:prstClr val="black"/>
              </a:solidFill>
              <a:latin typeface="Cambria Math" panose="02040503050406030204" pitchFamily="18" charset="0"/>
            </a:endParaRPr>
          </a:p>
          <a:p>
            <a:endParaRPr lang="pt-BR" sz="800" dirty="0">
              <a:solidFill>
                <a:prstClr val="black"/>
              </a:solidFill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5991" y="3538330"/>
            <a:ext cx="6652019" cy="1784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732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1083288"/>
            <a:ext cx="7886700" cy="476737"/>
          </a:xfrm>
        </p:spPr>
        <p:txBody>
          <a:bodyPr>
            <a:noAutofit/>
          </a:bodyPr>
          <a:lstStyle/>
          <a:p>
            <a:r>
              <a:rPr lang="pt-BR" sz="2400" b="1" dirty="0"/>
              <a:t>Detector de Sequência Positiva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13" y="127000"/>
            <a:ext cx="1847850" cy="709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5988" y="146050"/>
            <a:ext cx="1662112" cy="709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903413" y="1588"/>
            <a:ext cx="5297487" cy="956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Instituto Tecnológico de Aeronáutica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Curso de Mestrado Profissionalizante em Engenharia Aeronáutica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Programa de Pós-Graduação em Engenharia Aeronáutica e Mecânica</a:t>
            </a:r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507206" y="901215"/>
            <a:ext cx="8089900" cy="1587"/>
          </a:xfrm>
          <a:prstGeom prst="line">
            <a:avLst/>
          </a:prstGeom>
          <a:noFill/>
          <a:ln w="6480" cap="sq">
            <a:solidFill>
              <a:srgbClr val="A5A5A5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>
            <a:off x="508000" y="6488113"/>
            <a:ext cx="8089900" cy="1587"/>
          </a:xfrm>
          <a:prstGeom prst="line">
            <a:avLst/>
          </a:prstGeom>
          <a:noFill/>
          <a:ln w="6480" cap="sq">
            <a:solidFill>
              <a:srgbClr val="A5A5A5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2" name="Espaço Reservado para Número de Slide 10"/>
          <p:cNvSpPr>
            <a:spLocks noGrp="1"/>
          </p:cNvSpPr>
          <p:nvPr>
            <p:ph type="sldNum" sz="quarter" idx="12"/>
          </p:nvPr>
        </p:nvSpPr>
        <p:spPr>
          <a:xfrm>
            <a:off x="6870700" y="6487179"/>
            <a:ext cx="2057400" cy="365125"/>
          </a:xfrm>
        </p:spPr>
        <p:txBody>
          <a:bodyPr/>
          <a:lstStyle/>
          <a:p>
            <a:fld id="{81005A1F-7AC2-4032-AE25-0D28B304E158}" type="slidenum">
              <a:rPr lang="pt-BR" smtClean="0"/>
              <a:t>13</a:t>
            </a:fld>
            <a:endParaRPr lang="pt-BR" dirty="0"/>
          </a:p>
        </p:txBody>
      </p:sp>
      <p:sp>
        <p:nvSpPr>
          <p:cNvPr id="17" name="Espaço Reservado para Conteúdo 2"/>
          <p:cNvSpPr>
            <a:spLocks noGrp="1"/>
          </p:cNvSpPr>
          <p:nvPr>
            <p:ph idx="1"/>
          </p:nvPr>
        </p:nvSpPr>
        <p:spPr>
          <a:xfrm>
            <a:off x="507206" y="1685437"/>
            <a:ext cx="8089900" cy="4735553"/>
          </a:xfrm>
        </p:spPr>
        <p:txBody>
          <a:bodyPr>
            <a:normAutofit/>
          </a:bodyPr>
          <a:lstStyle/>
          <a:p>
            <a:r>
              <a:rPr lang="pt-BR" sz="2000" dirty="0">
                <a:solidFill>
                  <a:prstClr val="black"/>
                </a:solidFill>
              </a:rPr>
              <a:t>Malha de captura de fase (PLL)</a:t>
            </a:r>
          </a:p>
          <a:p>
            <a:endParaRPr lang="pt-BR" sz="2000" dirty="0">
              <a:solidFill>
                <a:prstClr val="black"/>
              </a:solidFill>
            </a:endParaRPr>
          </a:p>
          <a:p>
            <a:endParaRPr lang="pt-BR" sz="2000" dirty="0">
              <a:solidFill>
                <a:prstClr val="black"/>
              </a:solidFill>
            </a:endParaRPr>
          </a:p>
          <a:p>
            <a:endParaRPr lang="pt-BR" sz="2400" dirty="0">
              <a:solidFill>
                <a:prstClr val="black"/>
              </a:solidFill>
            </a:endParaRPr>
          </a:p>
          <a:p>
            <a:r>
              <a:rPr lang="pt-BR" sz="2000" dirty="0" smtClean="0">
                <a:solidFill>
                  <a:prstClr val="black"/>
                </a:solidFill>
              </a:rPr>
              <a:t>Malha </a:t>
            </a:r>
            <a:r>
              <a:rPr lang="pt-BR" sz="2000" dirty="0">
                <a:solidFill>
                  <a:prstClr val="black"/>
                </a:solidFill>
              </a:rPr>
              <a:t>Principal</a:t>
            </a:r>
          </a:p>
          <a:p>
            <a:endParaRPr lang="pt-BR" sz="1600" i="1" dirty="0">
              <a:solidFill>
                <a:prstClr val="black"/>
              </a:solidFill>
              <a:latin typeface="Cambria Math" panose="02040503050406030204" pitchFamily="18" charset="0"/>
            </a:endParaRPr>
          </a:p>
          <a:p>
            <a:endParaRPr lang="pt-BR" sz="1600" i="1" dirty="0">
              <a:solidFill>
                <a:prstClr val="black"/>
              </a:solidFill>
              <a:latin typeface="Cambria Math" panose="02040503050406030204" pitchFamily="18" charset="0"/>
            </a:endParaRPr>
          </a:p>
          <a:p>
            <a:endParaRPr lang="pt-BR" sz="1600" i="1" dirty="0">
              <a:solidFill>
                <a:prstClr val="black"/>
              </a:solidFill>
              <a:latin typeface="Cambria Math" panose="02040503050406030204" pitchFamily="18" charset="0"/>
            </a:endParaRPr>
          </a:p>
          <a:p>
            <a:endParaRPr lang="pt-BR" sz="1600" i="1" dirty="0">
              <a:solidFill>
                <a:prstClr val="black"/>
              </a:solidFill>
              <a:latin typeface="Cambria Math" panose="02040503050406030204" pitchFamily="18" charset="0"/>
            </a:endParaRPr>
          </a:p>
          <a:p>
            <a:endParaRPr lang="pt-BR" sz="1600" i="1" dirty="0">
              <a:solidFill>
                <a:prstClr val="black"/>
              </a:solidFill>
              <a:latin typeface="Cambria Math" panose="02040503050406030204" pitchFamily="18" charset="0"/>
            </a:endParaRPr>
          </a:p>
          <a:p>
            <a:endParaRPr lang="pt-BR" sz="800" dirty="0">
              <a:solidFill>
                <a:prstClr val="black"/>
              </a:solidFill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5808" y="2136971"/>
            <a:ext cx="3554284" cy="1209741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60796" y="3688731"/>
            <a:ext cx="2984307" cy="2632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277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1083288"/>
            <a:ext cx="7886700" cy="476737"/>
          </a:xfrm>
        </p:spPr>
        <p:txBody>
          <a:bodyPr>
            <a:noAutofit/>
          </a:bodyPr>
          <a:lstStyle/>
          <a:p>
            <a:r>
              <a:rPr lang="pt-BR" sz="2400" b="1" dirty="0"/>
              <a:t>Controle de tensão do Capacitor do compensador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13" y="127000"/>
            <a:ext cx="1847850" cy="709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5988" y="146050"/>
            <a:ext cx="1662112" cy="709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903413" y="1588"/>
            <a:ext cx="5297487" cy="956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Instituto Tecnológico de Aeronáutica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Curso de Mestrado Profissionalizante em Engenharia Aeronáutica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Programa de Pós-Graduação em Engenharia Aeronáutica e Mecânica</a:t>
            </a:r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507206" y="901215"/>
            <a:ext cx="8089900" cy="1587"/>
          </a:xfrm>
          <a:prstGeom prst="line">
            <a:avLst/>
          </a:prstGeom>
          <a:noFill/>
          <a:ln w="6480" cap="sq">
            <a:solidFill>
              <a:srgbClr val="A5A5A5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>
            <a:off x="508000" y="6488113"/>
            <a:ext cx="8089900" cy="1587"/>
          </a:xfrm>
          <a:prstGeom prst="line">
            <a:avLst/>
          </a:prstGeom>
          <a:noFill/>
          <a:ln w="6480" cap="sq">
            <a:solidFill>
              <a:srgbClr val="A5A5A5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2" name="Espaço Reservado para Número de Slide 10"/>
          <p:cNvSpPr>
            <a:spLocks noGrp="1"/>
          </p:cNvSpPr>
          <p:nvPr>
            <p:ph type="sldNum" sz="quarter" idx="12"/>
          </p:nvPr>
        </p:nvSpPr>
        <p:spPr>
          <a:xfrm>
            <a:off x="6870700" y="6487179"/>
            <a:ext cx="2057400" cy="365125"/>
          </a:xfrm>
        </p:spPr>
        <p:txBody>
          <a:bodyPr/>
          <a:lstStyle/>
          <a:p>
            <a:fld id="{81005A1F-7AC2-4032-AE25-0D28B304E158}" type="slidenum">
              <a:rPr lang="pt-BR" smtClean="0"/>
              <a:t>14</a:t>
            </a:fld>
            <a:endParaRPr lang="pt-BR" dirty="0"/>
          </a:p>
        </p:txBody>
      </p:sp>
      <p:sp>
        <p:nvSpPr>
          <p:cNvPr id="17" name="Espaço Reservado para Conteúdo 2"/>
          <p:cNvSpPr>
            <a:spLocks noGrp="1"/>
          </p:cNvSpPr>
          <p:nvPr>
            <p:ph idx="1"/>
          </p:nvPr>
        </p:nvSpPr>
        <p:spPr>
          <a:xfrm>
            <a:off x="507206" y="1685437"/>
            <a:ext cx="8089900" cy="4735553"/>
          </a:xfrm>
        </p:spPr>
        <p:txBody>
          <a:bodyPr>
            <a:normAutofit/>
          </a:bodyPr>
          <a:lstStyle/>
          <a:p>
            <a:r>
              <a:rPr lang="pt-BR" sz="2000" dirty="0" smtClean="0">
                <a:solidFill>
                  <a:prstClr val="black"/>
                </a:solidFill>
              </a:rPr>
              <a:t>Eficiência do filtro é diretamente ligada aos níveis de tensão do Capacitor do Compensador</a:t>
            </a:r>
          </a:p>
          <a:p>
            <a:r>
              <a:rPr lang="pt-BR" sz="2000" dirty="0" smtClean="0">
                <a:solidFill>
                  <a:prstClr val="black"/>
                </a:solidFill>
              </a:rPr>
              <a:t>Perdas nos elementos do filtro faz com que a tensão no Capacitor diminua </a:t>
            </a:r>
            <a:endParaRPr lang="pt-BR" sz="2000" dirty="0">
              <a:solidFill>
                <a:prstClr val="black"/>
              </a:solidFill>
            </a:endParaRPr>
          </a:p>
          <a:p>
            <a:endParaRPr lang="pt-BR" sz="1600" i="1" dirty="0">
              <a:solidFill>
                <a:prstClr val="black"/>
              </a:solidFill>
              <a:latin typeface="Cambria Math" panose="02040503050406030204" pitchFamily="18" charset="0"/>
            </a:endParaRPr>
          </a:p>
          <a:p>
            <a:endParaRPr lang="pt-BR" sz="1600" i="1" dirty="0">
              <a:solidFill>
                <a:prstClr val="black"/>
              </a:solidFill>
              <a:latin typeface="Cambria Math" panose="02040503050406030204" pitchFamily="18" charset="0"/>
            </a:endParaRPr>
          </a:p>
          <a:p>
            <a:endParaRPr lang="pt-BR" sz="1600" i="1" dirty="0">
              <a:solidFill>
                <a:prstClr val="black"/>
              </a:solidFill>
              <a:latin typeface="Cambria Math" panose="02040503050406030204" pitchFamily="18" charset="0"/>
            </a:endParaRPr>
          </a:p>
          <a:p>
            <a:endParaRPr lang="pt-BR" sz="1600" i="1" dirty="0">
              <a:solidFill>
                <a:prstClr val="black"/>
              </a:solidFill>
              <a:latin typeface="Cambria Math" panose="02040503050406030204" pitchFamily="18" charset="0"/>
            </a:endParaRPr>
          </a:p>
          <a:p>
            <a:endParaRPr lang="pt-BR" sz="1600" i="1" dirty="0">
              <a:solidFill>
                <a:prstClr val="black"/>
              </a:solidFill>
              <a:latin typeface="Cambria Math" panose="02040503050406030204" pitchFamily="18" charset="0"/>
            </a:endParaRPr>
          </a:p>
          <a:p>
            <a:endParaRPr lang="pt-BR" sz="800" dirty="0">
              <a:solidFill>
                <a:prstClr val="black"/>
              </a:solidFill>
            </a:endParaRPr>
          </a:p>
        </p:txBody>
      </p:sp>
      <p:pic>
        <p:nvPicPr>
          <p:cNvPr id="3074" name="Picture 2" descr="C:\Users\jpsoliv\Documents\João\Mestrado\texto\Cap4\Figuras\controle_Cap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4943" y="3029448"/>
            <a:ext cx="5576013" cy="3065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766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1083288"/>
            <a:ext cx="7886700" cy="476737"/>
          </a:xfrm>
        </p:spPr>
        <p:txBody>
          <a:bodyPr>
            <a:noAutofit/>
          </a:bodyPr>
          <a:lstStyle/>
          <a:p>
            <a:r>
              <a:rPr lang="pt-BR" sz="2400" b="1" dirty="0"/>
              <a:t>Sistema Completo 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13" y="127000"/>
            <a:ext cx="1847850" cy="709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5988" y="146050"/>
            <a:ext cx="1662112" cy="709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903413" y="1588"/>
            <a:ext cx="5297487" cy="956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Instituto Tecnológico de Aeronáutica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Curso de Mestrado Profissionalizante em Engenharia Aeronáutica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Programa de Pós-Graduação em Engenharia Aeronáutica e Mecânica</a:t>
            </a:r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507206" y="901215"/>
            <a:ext cx="8089900" cy="1587"/>
          </a:xfrm>
          <a:prstGeom prst="line">
            <a:avLst/>
          </a:prstGeom>
          <a:noFill/>
          <a:ln w="6480" cap="sq">
            <a:solidFill>
              <a:srgbClr val="A5A5A5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>
            <a:off x="508000" y="6488113"/>
            <a:ext cx="8089900" cy="1587"/>
          </a:xfrm>
          <a:prstGeom prst="line">
            <a:avLst/>
          </a:prstGeom>
          <a:noFill/>
          <a:ln w="6480" cap="sq">
            <a:solidFill>
              <a:srgbClr val="A5A5A5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2" name="Espaço Reservado para Número de Slide 10"/>
          <p:cNvSpPr>
            <a:spLocks noGrp="1"/>
          </p:cNvSpPr>
          <p:nvPr>
            <p:ph type="sldNum" sz="quarter" idx="12"/>
          </p:nvPr>
        </p:nvSpPr>
        <p:spPr>
          <a:xfrm>
            <a:off x="6870700" y="6487179"/>
            <a:ext cx="2057400" cy="365125"/>
          </a:xfrm>
        </p:spPr>
        <p:txBody>
          <a:bodyPr/>
          <a:lstStyle/>
          <a:p>
            <a:fld id="{81005A1F-7AC2-4032-AE25-0D28B304E158}" type="slidenum">
              <a:rPr lang="pt-BR" smtClean="0"/>
              <a:t>15</a:t>
            </a:fld>
            <a:endParaRPr lang="pt-BR" dirty="0"/>
          </a:p>
        </p:txBody>
      </p:sp>
      <p:sp>
        <p:nvSpPr>
          <p:cNvPr id="17" name="Espaço Reservado para Conteúdo 2"/>
          <p:cNvSpPr>
            <a:spLocks noGrp="1"/>
          </p:cNvSpPr>
          <p:nvPr>
            <p:ph idx="1"/>
          </p:nvPr>
        </p:nvSpPr>
        <p:spPr>
          <a:xfrm>
            <a:off x="507206" y="1685437"/>
            <a:ext cx="8089900" cy="4735553"/>
          </a:xfrm>
        </p:spPr>
        <p:txBody>
          <a:bodyPr>
            <a:normAutofit/>
          </a:bodyPr>
          <a:lstStyle/>
          <a:p>
            <a:endParaRPr lang="pt-BR" sz="1600" i="1" dirty="0">
              <a:solidFill>
                <a:prstClr val="black"/>
              </a:solidFill>
              <a:latin typeface="Cambria Math" panose="02040503050406030204" pitchFamily="18" charset="0"/>
            </a:endParaRPr>
          </a:p>
          <a:p>
            <a:endParaRPr lang="pt-BR" sz="1600" i="1" dirty="0">
              <a:solidFill>
                <a:prstClr val="black"/>
              </a:solidFill>
              <a:latin typeface="Cambria Math" panose="02040503050406030204" pitchFamily="18" charset="0"/>
            </a:endParaRPr>
          </a:p>
          <a:p>
            <a:endParaRPr lang="pt-BR" sz="1600" i="1" dirty="0">
              <a:solidFill>
                <a:prstClr val="black"/>
              </a:solidFill>
              <a:latin typeface="Cambria Math" panose="02040503050406030204" pitchFamily="18" charset="0"/>
            </a:endParaRPr>
          </a:p>
          <a:p>
            <a:endParaRPr lang="pt-BR" sz="1600" i="1" dirty="0">
              <a:solidFill>
                <a:prstClr val="black"/>
              </a:solidFill>
              <a:latin typeface="Cambria Math" panose="02040503050406030204" pitchFamily="18" charset="0"/>
            </a:endParaRPr>
          </a:p>
          <a:p>
            <a:endParaRPr lang="pt-BR" sz="1600" i="1" dirty="0">
              <a:solidFill>
                <a:prstClr val="black"/>
              </a:solidFill>
              <a:latin typeface="Cambria Math" panose="02040503050406030204" pitchFamily="18" charset="0"/>
            </a:endParaRPr>
          </a:p>
          <a:p>
            <a:endParaRPr lang="pt-BR" sz="800" dirty="0">
              <a:solidFill>
                <a:prstClr val="black"/>
              </a:solidFill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247" y="1635743"/>
            <a:ext cx="8495506" cy="4850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326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1083288"/>
            <a:ext cx="7886700" cy="476737"/>
          </a:xfrm>
        </p:spPr>
        <p:txBody>
          <a:bodyPr>
            <a:noAutofit/>
          </a:bodyPr>
          <a:lstStyle/>
          <a:p>
            <a:r>
              <a:rPr lang="pt-BR" sz="2400" b="1" dirty="0"/>
              <a:t>Simulação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13" y="127000"/>
            <a:ext cx="1847850" cy="709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5988" y="146050"/>
            <a:ext cx="1662112" cy="709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903413" y="1588"/>
            <a:ext cx="5297487" cy="956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Instituto Tecnológico de Aeronáutica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Curso de Mestrado Profissionalizante em Engenharia Aeronáutica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Programa de Pós-Graduação em Engenharia Aeronáutica e Mecânica</a:t>
            </a:r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507206" y="901215"/>
            <a:ext cx="8089900" cy="1587"/>
          </a:xfrm>
          <a:prstGeom prst="line">
            <a:avLst/>
          </a:prstGeom>
          <a:noFill/>
          <a:ln w="6480" cap="sq">
            <a:solidFill>
              <a:srgbClr val="A5A5A5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>
            <a:off x="508000" y="6488113"/>
            <a:ext cx="8089900" cy="1587"/>
          </a:xfrm>
          <a:prstGeom prst="line">
            <a:avLst/>
          </a:prstGeom>
          <a:noFill/>
          <a:ln w="6480" cap="sq">
            <a:solidFill>
              <a:srgbClr val="A5A5A5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2" name="Espaço Reservado para Número de Slide 10"/>
          <p:cNvSpPr>
            <a:spLocks noGrp="1"/>
          </p:cNvSpPr>
          <p:nvPr>
            <p:ph type="sldNum" sz="quarter" idx="12"/>
          </p:nvPr>
        </p:nvSpPr>
        <p:spPr>
          <a:xfrm>
            <a:off x="6870700" y="6487179"/>
            <a:ext cx="2057400" cy="365125"/>
          </a:xfrm>
        </p:spPr>
        <p:txBody>
          <a:bodyPr/>
          <a:lstStyle/>
          <a:p>
            <a:fld id="{81005A1F-7AC2-4032-AE25-0D28B304E158}" type="slidenum">
              <a:rPr lang="pt-BR" smtClean="0"/>
              <a:t>16</a:t>
            </a:fld>
            <a:endParaRPr lang="pt-BR" dirty="0"/>
          </a:p>
        </p:txBody>
      </p:sp>
      <p:sp>
        <p:nvSpPr>
          <p:cNvPr id="17" name="Espaço Reservado para Conteúdo 2"/>
          <p:cNvSpPr>
            <a:spLocks noGrp="1"/>
          </p:cNvSpPr>
          <p:nvPr>
            <p:ph idx="1"/>
          </p:nvPr>
        </p:nvSpPr>
        <p:spPr>
          <a:xfrm>
            <a:off x="507206" y="1685437"/>
            <a:ext cx="8089900" cy="4735553"/>
          </a:xfrm>
        </p:spPr>
        <p:txBody>
          <a:bodyPr>
            <a:normAutofit/>
          </a:bodyPr>
          <a:lstStyle/>
          <a:p>
            <a:r>
              <a:rPr lang="pt-BR" sz="2000" dirty="0">
                <a:solidFill>
                  <a:prstClr val="black"/>
                </a:solidFill>
              </a:rPr>
              <a:t>3 </a:t>
            </a:r>
            <a:r>
              <a:rPr lang="pt-BR" sz="2000" dirty="0" err="1">
                <a:solidFill>
                  <a:prstClr val="black"/>
                </a:solidFill>
              </a:rPr>
              <a:t>EHAs</a:t>
            </a:r>
            <a:endParaRPr lang="pt-BR" sz="2000" dirty="0">
              <a:solidFill>
                <a:prstClr val="black"/>
              </a:solidFill>
            </a:endParaRPr>
          </a:p>
          <a:p>
            <a:r>
              <a:rPr lang="pt-BR" sz="2000" dirty="0">
                <a:solidFill>
                  <a:prstClr val="black"/>
                </a:solidFill>
              </a:rPr>
              <a:t>Aeronave do tamanho comercial de 100 passageiros </a:t>
            </a:r>
          </a:p>
          <a:p>
            <a:r>
              <a:rPr lang="pt-BR" sz="2000" dirty="0" err="1">
                <a:solidFill>
                  <a:prstClr val="black"/>
                </a:solidFill>
              </a:rPr>
              <a:t>Etc</a:t>
            </a:r>
            <a:r>
              <a:rPr lang="pt-BR" sz="2000" dirty="0">
                <a:solidFill>
                  <a:prstClr val="black"/>
                </a:solidFill>
              </a:rPr>
              <a:t> (LER o BAGULHO)</a:t>
            </a:r>
          </a:p>
          <a:p>
            <a:endParaRPr lang="pt-BR" sz="1600" i="1" dirty="0">
              <a:solidFill>
                <a:prstClr val="black"/>
              </a:solidFill>
              <a:latin typeface="Cambria Math" panose="02040503050406030204" pitchFamily="18" charset="0"/>
            </a:endParaRPr>
          </a:p>
          <a:p>
            <a:endParaRPr lang="pt-BR" sz="1600" i="1" dirty="0">
              <a:solidFill>
                <a:prstClr val="black"/>
              </a:solidFill>
              <a:latin typeface="Cambria Math" panose="02040503050406030204" pitchFamily="18" charset="0"/>
            </a:endParaRPr>
          </a:p>
          <a:p>
            <a:endParaRPr lang="pt-BR" sz="1600" i="1" dirty="0">
              <a:solidFill>
                <a:prstClr val="black"/>
              </a:solidFill>
              <a:latin typeface="Cambria Math" panose="02040503050406030204" pitchFamily="18" charset="0"/>
            </a:endParaRPr>
          </a:p>
          <a:p>
            <a:endParaRPr lang="pt-BR" sz="1600" i="1" dirty="0">
              <a:solidFill>
                <a:prstClr val="black"/>
              </a:solidFill>
              <a:latin typeface="Cambria Math" panose="02040503050406030204" pitchFamily="18" charset="0"/>
            </a:endParaRPr>
          </a:p>
          <a:p>
            <a:endParaRPr lang="pt-BR" sz="1600" i="1" dirty="0">
              <a:solidFill>
                <a:prstClr val="black"/>
              </a:solidFill>
              <a:latin typeface="Cambria Math" panose="02040503050406030204" pitchFamily="18" charset="0"/>
            </a:endParaRPr>
          </a:p>
          <a:p>
            <a:endParaRPr lang="pt-BR" sz="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41304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1083288"/>
            <a:ext cx="7886700" cy="476737"/>
          </a:xfrm>
        </p:spPr>
        <p:txBody>
          <a:bodyPr>
            <a:noAutofit/>
          </a:bodyPr>
          <a:lstStyle/>
          <a:p>
            <a:r>
              <a:rPr lang="pt-BR" sz="2400" b="1" dirty="0"/>
              <a:t>Simulação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13" y="127000"/>
            <a:ext cx="1847850" cy="709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5988" y="146050"/>
            <a:ext cx="1662112" cy="709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903413" y="1588"/>
            <a:ext cx="5297487" cy="956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Instituto Tecnológico de Aeronáutica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Curso de Mestrado Profissionalizante em Engenharia Aeronáutica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Programa de Pós-Graduação em Engenharia Aeronáutica e Mecânica</a:t>
            </a:r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507206" y="901215"/>
            <a:ext cx="8089900" cy="1587"/>
          </a:xfrm>
          <a:prstGeom prst="line">
            <a:avLst/>
          </a:prstGeom>
          <a:noFill/>
          <a:ln w="6480" cap="sq">
            <a:solidFill>
              <a:srgbClr val="A5A5A5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>
            <a:off x="508000" y="6488113"/>
            <a:ext cx="8089900" cy="1587"/>
          </a:xfrm>
          <a:prstGeom prst="line">
            <a:avLst/>
          </a:prstGeom>
          <a:noFill/>
          <a:ln w="6480" cap="sq">
            <a:solidFill>
              <a:srgbClr val="A5A5A5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2" name="Espaço Reservado para Número de Slide 10"/>
          <p:cNvSpPr>
            <a:spLocks noGrp="1"/>
          </p:cNvSpPr>
          <p:nvPr>
            <p:ph type="sldNum" sz="quarter" idx="12"/>
          </p:nvPr>
        </p:nvSpPr>
        <p:spPr>
          <a:xfrm>
            <a:off x="6870700" y="6487179"/>
            <a:ext cx="2057400" cy="365125"/>
          </a:xfrm>
        </p:spPr>
        <p:txBody>
          <a:bodyPr/>
          <a:lstStyle/>
          <a:p>
            <a:fld id="{81005A1F-7AC2-4032-AE25-0D28B304E158}" type="slidenum">
              <a:rPr lang="pt-BR" smtClean="0"/>
              <a:t>17</a:t>
            </a:fld>
            <a:endParaRPr lang="pt-BR" dirty="0"/>
          </a:p>
        </p:txBody>
      </p:sp>
      <p:sp>
        <p:nvSpPr>
          <p:cNvPr id="17" name="Espaço Reservado para Conteúdo 2"/>
          <p:cNvSpPr>
            <a:spLocks noGrp="1"/>
          </p:cNvSpPr>
          <p:nvPr>
            <p:ph idx="1"/>
          </p:nvPr>
        </p:nvSpPr>
        <p:spPr>
          <a:xfrm>
            <a:off x="507206" y="1685437"/>
            <a:ext cx="8089900" cy="4735553"/>
          </a:xfrm>
        </p:spPr>
        <p:txBody>
          <a:bodyPr>
            <a:normAutofit/>
          </a:bodyPr>
          <a:lstStyle/>
          <a:p>
            <a:r>
              <a:rPr lang="pt-BR" sz="2000" dirty="0">
                <a:solidFill>
                  <a:prstClr val="black"/>
                </a:solidFill>
              </a:rPr>
              <a:t>Modelo Empregado do Sistema de Geração</a:t>
            </a:r>
          </a:p>
          <a:p>
            <a:endParaRPr lang="pt-BR" sz="1600" i="1" dirty="0">
              <a:solidFill>
                <a:prstClr val="black"/>
              </a:solidFill>
              <a:latin typeface="Cambria Math" panose="02040503050406030204" pitchFamily="18" charset="0"/>
            </a:endParaRPr>
          </a:p>
          <a:p>
            <a:endParaRPr lang="pt-BR" sz="1600" i="1" dirty="0">
              <a:solidFill>
                <a:prstClr val="black"/>
              </a:solidFill>
              <a:latin typeface="Cambria Math" panose="02040503050406030204" pitchFamily="18" charset="0"/>
            </a:endParaRPr>
          </a:p>
          <a:p>
            <a:endParaRPr lang="pt-BR" sz="1600" i="1" dirty="0">
              <a:solidFill>
                <a:prstClr val="black"/>
              </a:solidFill>
              <a:latin typeface="Cambria Math" panose="02040503050406030204" pitchFamily="18" charset="0"/>
            </a:endParaRPr>
          </a:p>
          <a:p>
            <a:endParaRPr lang="pt-BR" sz="1600" i="1" dirty="0">
              <a:solidFill>
                <a:prstClr val="black"/>
              </a:solidFill>
              <a:latin typeface="Cambria Math" panose="02040503050406030204" pitchFamily="18" charset="0"/>
            </a:endParaRPr>
          </a:p>
          <a:p>
            <a:endParaRPr lang="pt-BR" sz="1600" i="1" dirty="0">
              <a:solidFill>
                <a:prstClr val="black"/>
              </a:solidFill>
              <a:latin typeface="Cambria Math" panose="02040503050406030204" pitchFamily="18" charset="0"/>
            </a:endParaRPr>
          </a:p>
          <a:p>
            <a:endParaRPr lang="pt-BR" sz="800" dirty="0">
              <a:solidFill>
                <a:prstClr val="black"/>
              </a:solidFill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6560" y="2342660"/>
            <a:ext cx="4830881" cy="3112202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05278" y="5758913"/>
            <a:ext cx="3733445" cy="504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1612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1083288"/>
            <a:ext cx="7886700" cy="476737"/>
          </a:xfrm>
        </p:spPr>
        <p:txBody>
          <a:bodyPr>
            <a:noAutofit/>
          </a:bodyPr>
          <a:lstStyle/>
          <a:p>
            <a:r>
              <a:rPr lang="pt-BR" sz="2400" b="1" dirty="0"/>
              <a:t>Simulação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13" y="127000"/>
            <a:ext cx="1847850" cy="709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5988" y="146050"/>
            <a:ext cx="1662112" cy="709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903413" y="1588"/>
            <a:ext cx="5297487" cy="956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Instituto Tecnológico de Aeronáutica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Curso de Mestrado Profissionalizante em Engenharia Aeronáutica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Programa de Pós-Graduação em Engenharia Aeronáutica e Mecânica</a:t>
            </a:r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507206" y="901215"/>
            <a:ext cx="8089900" cy="1587"/>
          </a:xfrm>
          <a:prstGeom prst="line">
            <a:avLst/>
          </a:prstGeom>
          <a:noFill/>
          <a:ln w="6480" cap="sq">
            <a:solidFill>
              <a:srgbClr val="A5A5A5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>
            <a:off x="508000" y="6488113"/>
            <a:ext cx="8089900" cy="1587"/>
          </a:xfrm>
          <a:prstGeom prst="line">
            <a:avLst/>
          </a:prstGeom>
          <a:noFill/>
          <a:ln w="6480" cap="sq">
            <a:solidFill>
              <a:srgbClr val="A5A5A5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2" name="Espaço Reservado para Número de Slide 10"/>
          <p:cNvSpPr>
            <a:spLocks noGrp="1"/>
          </p:cNvSpPr>
          <p:nvPr>
            <p:ph type="sldNum" sz="quarter" idx="12"/>
          </p:nvPr>
        </p:nvSpPr>
        <p:spPr>
          <a:xfrm>
            <a:off x="6870700" y="6487179"/>
            <a:ext cx="2057400" cy="365125"/>
          </a:xfrm>
        </p:spPr>
        <p:txBody>
          <a:bodyPr/>
          <a:lstStyle/>
          <a:p>
            <a:fld id="{81005A1F-7AC2-4032-AE25-0D28B304E158}" type="slidenum">
              <a:rPr lang="pt-BR" smtClean="0"/>
              <a:t>18</a:t>
            </a:fld>
            <a:endParaRPr lang="pt-BR" dirty="0"/>
          </a:p>
        </p:txBody>
      </p:sp>
      <p:sp>
        <p:nvSpPr>
          <p:cNvPr id="17" name="Espaço Reservado para Conteúdo 2"/>
          <p:cNvSpPr>
            <a:spLocks noGrp="1"/>
          </p:cNvSpPr>
          <p:nvPr>
            <p:ph idx="1"/>
          </p:nvPr>
        </p:nvSpPr>
        <p:spPr>
          <a:xfrm>
            <a:off x="507206" y="1685437"/>
            <a:ext cx="8089900" cy="4735553"/>
          </a:xfrm>
        </p:spPr>
        <p:txBody>
          <a:bodyPr>
            <a:normAutofit/>
          </a:bodyPr>
          <a:lstStyle/>
          <a:p>
            <a:r>
              <a:rPr lang="pt-BR" sz="2000" dirty="0"/>
              <a:t>Modelo Empregado do Sistema de Distribuição</a:t>
            </a:r>
          </a:p>
          <a:p>
            <a:endParaRPr lang="pt-BR" sz="1600" i="1" dirty="0">
              <a:solidFill>
                <a:prstClr val="black"/>
              </a:solidFill>
              <a:latin typeface="Cambria Math" panose="02040503050406030204" pitchFamily="18" charset="0"/>
            </a:endParaRPr>
          </a:p>
          <a:p>
            <a:endParaRPr lang="pt-BR" sz="1600" i="1" dirty="0">
              <a:solidFill>
                <a:prstClr val="black"/>
              </a:solidFill>
              <a:latin typeface="Cambria Math" panose="02040503050406030204" pitchFamily="18" charset="0"/>
            </a:endParaRPr>
          </a:p>
          <a:p>
            <a:endParaRPr lang="pt-BR" sz="1600" i="1" dirty="0">
              <a:solidFill>
                <a:prstClr val="black"/>
              </a:solidFill>
              <a:latin typeface="Cambria Math" panose="02040503050406030204" pitchFamily="18" charset="0"/>
            </a:endParaRPr>
          </a:p>
          <a:p>
            <a:endParaRPr lang="pt-BR" sz="1600" i="1" dirty="0">
              <a:solidFill>
                <a:prstClr val="black"/>
              </a:solidFill>
              <a:latin typeface="Cambria Math" panose="02040503050406030204" pitchFamily="18" charset="0"/>
            </a:endParaRPr>
          </a:p>
          <a:p>
            <a:endParaRPr lang="pt-BR" sz="1600" i="1" dirty="0">
              <a:solidFill>
                <a:prstClr val="black"/>
              </a:solidFill>
              <a:latin typeface="Cambria Math" panose="02040503050406030204" pitchFamily="18" charset="0"/>
            </a:endParaRPr>
          </a:p>
          <a:p>
            <a:endParaRPr lang="pt-BR" sz="800" dirty="0">
              <a:solidFill>
                <a:prstClr val="black"/>
              </a:solidFill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1036" y="2332756"/>
            <a:ext cx="6061928" cy="2556375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57281" y="5147826"/>
            <a:ext cx="3629439" cy="1047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0663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1083288"/>
            <a:ext cx="7886700" cy="476737"/>
          </a:xfrm>
        </p:spPr>
        <p:txBody>
          <a:bodyPr>
            <a:noAutofit/>
          </a:bodyPr>
          <a:lstStyle/>
          <a:p>
            <a:r>
              <a:rPr lang="pt-BR" sz="2400" b="1" dirty="0"/>
              <a:t>Simulação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13" y="127000"/>
            <a:ext cx="1847850" cy="709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5988" y="146050"/>
            <a:ext cx="1662112" cy="709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903413" y="1588"/>
            <a:ext cx="5297487" cy="956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Instituto Tecnológico de Aeronáutica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Curso de Mestrado Profissionalizante em Engenharia Aeronáutica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Programa de Pós-Graduação em Engenharia Aeronáutica e Mecânica</a:t>
            </a:r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507206" y="901215"/>
            <a:ext cx="8089900" cy="1587"/>
          </a:xfrm>
          <a:prstGeom prst="line">
            <a:avLst/>
          </a:prstGeom>
          <a:noFill/>
          <a:ln w="6480" cap="sq">
            <a:solidFill>
              <a:srgbClr val="A5A5A5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>
            <a:off x="508000" y="6488113"/>
            <a:ext cx="8089900" cy="1587"/>
          </a:xfrm>
          <a:prstGeom prst="line">
            <a:avLst/>
          </a:prstGeom>
          <a:noFill/>
          <a:ln w="6480" cap="sq">
            <a:solidFill>
              <a:srgbClr val="A5A5A5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2" name="Espaço Reservado para Número de Slide 10"/>
          <p:cNvSpPr>
            <a:spLocks noGrp="1"/>
          </p:cNvSpPr>
          <p:nvPr>
            <p:ph type="sldNum" sz="quarter" idx="12"/>
          </p:nvPr>
        </p:nvSpPr>
        <p:spPr>
          <a:xfrm>
            <a:off x="6870700" y="6487179"/>
            <a:ext cx="2057400" cy="365125"/>
          </a:xfrm>
        </p:spPr>
        <p:txBody>
          <a:bodyPr/>
          <a:lstStyle/>
          <a:p>
            <a:fld id="{81005A1F-7AC2-4032-AE25-0D28B304E158}" type="slidenum">
              <a:rPr lang="pt-BR" smtClean="0"/>
              <a:t>19</a:t>
            </a:fld>
            <a:endParaRPr lang="pt-BR" dirty="0"/>
          </a:p>
        </p:txBody>
      </p:sp>
      <p:sp>
        <p:nvSpPr>
          <p:cNvPr id="17" name="Espaço Reservado para Conteúdo 2"/>
          <p:cNvSpPr>
            <a:spLocks noGrp="1"/>
          </p:cNvSpPr>
          <p:nvPr>
            <p:ph idx="1"/>
          </p:nvPr>
        </p:nvSpPr>
        <p:spPr>
          <a:xfrm>
            <a:off x="507206" y="1685437"/>
            <a:ext cx="8089900" cy="4735553"/>
          </a:xfrm>
        </p:spPr>
        <p:txBody>
          <a:bodyPr>
            <a:normAutofit/>
          </a:bodyPr>
          <a:lstStyle/>
          <a:p>
            <a:r>
              <a:rPr lang="pt-BR" sz="2000" dirty="0"/>
              <a:t>Modelo Empregado do EHA</a:t>
            </a:r>
          </a:p>
          <a:p>
            <a:endParaRPr lang="pt-BR" sz="1600" i="1" dirty="0">
              <a:solidFill>
                <a:prstClr val="black"/>
              </a:solidFill>
              <a:latin typeface="Cambria Math" panose="02040503050406030204" pitchFamily="18" charset="0"/>
            </a:endParaRPr>
          </a:p>
          <a:p>
            <a:endParaRPr lang="pt-BR" sz="1600" i="1" dirty="0">
              <a:solidFill>
                <a:prstClr val="black"/>
              </a:solidFill>
              <a:latin typeface="Cambria Math" panose="02040503050406030204" pitchFamily="18" charset="0"/>
            </a:endParaRPr>
          </a:p>
          <a:p>
            <a:endParaRPr lang="pt-BR" sz="1600" i="1" dirty="0">
              <a:solidFill>
                <a:prstClr val="black"/>
              </a:solidFill>
              <a:latin typeface="Cambria Math" panose="02040503050406030204" pitchFamily="18" charset="0"/>
            </a:endParaRPr>
          </a:p>
          <a:p>
            <a:endParaRPr lang="pt-BR" sz="1600" i="1" dirty="0">
              <a:solidFill>
                <a:prstClr val="black"/>
              </a:solidFill>
              <a:latin typeface="Cambria Math" panose="02040503050406030204" pitchFamily="18" charset="0"/>
            </a:endParaRPr>
          </a:p>
          <a:p>
            <a:endParaRPr lang="pt-BR" sz="1600" i="1" dirty="0">
              <a:solidFill>
                <a:prstClr val="black"/>
              </a:solidFill>
              <a:latin typeface="Cambria Math" panose="02040503050406030204" pitchFamily="18" charset="0"/>
            </a:endParaRPr>
          </a:p>
          <a:p>
            <a:endParaRPr lang="pt-BR" sz="800" dirty="0">
              <a:solidFill>
                <a:prstClr val="black"/>
              </a:solidFill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1670522" y="2292878"/>
            <a:ext cx="2612945" cy="1709957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73288" y="2292878"/>
            <a:ext cx="3690690" cy="1709957"/>
          </a:xfrm>
          <a:prstGeom prst="rect">
            <a:avLst/>
          </a:prstGeom>
          <a:noFill/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8084" y="4368058"/>
            <a:ext cx="3735383" cy="1812176"/>
          </a:xfrm>
          <a:prstGeom prst="rect">
            <a:avLst/>
          </a:prstGeom>
        </p:spPr>
      </p:pic>
      <p:sp>
        <p:nvSpPr>
          <p:cNvPr id="15" name="Retângulo 14"/>
          <p:cNvSpPr/>
          <p:nvPr/>
        </p:nvSpPr>
        <p:spPr>
          <a:xfrm>
            <a:off x="573287" y="2284011"/>
            <a:ext cx="1011191" cy="1718824"/>
          </a:xfrm>
          <a:prstGeom prst="rect">
            <a:avLst/>
          </a:prstGeom>
          <a:noFill/>
          <a:ln w="19050"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/>
          <p:cNvSpPr/>
          <p:nvPr/>
        </p:nvSpPr>
        <p:spPr>
          <a:xfrm>
            <a:off x="744488" y="5080059"/>
            <a:ext cx="839990" cy="1042761"/>
          </a:xfrm>
          <a:prstGeom prst="rect">
            <a:avLst/>
          </a:prstGeom>
          <a:noFill/>
          <a:ln w="19050"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Seta: para a Direita 21"/>
          <p:cNvSpPr/>
          <p:nvPr/>
        </p:nvSpPr>
        <p:spPr>
          <a:xfrm>
            <a:off x="2915652" y="4495031"/>
            <a:ext cx="1601051" cy="222288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Seta: de Cima para Baixo 13"/>
          <p:cNvSpPr/>
          <p:nvPr/>
        </p:nvSpPr>
        <p:spPr>
          <a:xfrm>
            <a:off x="1078882" y="4078876"/>
            <a:ext cx="264581" cy="94938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Seta: de Cima para Baixo 19"/>
          <p:cNvSpPr/>
          <p:nvPr/>
        </p:nvSpPr>
        <p:spPr>
          <a:xfrm>
            <a:off x="2875396" y="4032293"/>
            <a:ext cx="203196" cy="297959"/>
          </a:xfrm>
          <a:prstGeom prst="upDownArrow">
            <a:avLst/>
          </a:prstGeom>
          <a:solidFill>
            <a:srgbClr val="E22626"/>
          </a:solidFill>
          <a:ln>
            <a:solidFill>
              <a:srgbClr val="9727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1" name="Imagem 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81074" y="4032293"/>
            <a:ext cx="3975153" cy="1329879"/>
          </a:xfrm>
          <a:prstGeom prst="rect">
            <a:avLst/>
          </a:prstGeom>
        </p:spPr>
      </p:pic>
      <p:sp>
        <p:nvSpPr>
          <p:cNvPr id="18" name="Retângulo 17"/>
          <p:cNvSpPr/>
          <p:nvPr/>
        </p:nvSpPr>
        <p:spPr>
          <a:xfrm>
            <a:off x="1670522" y="4368058"/>
            <a:ext cx="2612945" cy="1812176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9949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1083288"/>
            <a:ext cx="7886700" cy="476737"/>
          </a:xfrm>
        </p:spPr>
        <p:txBody>
          <a:bodyPr>
            <a:noAutofit/>
          </a:bodyPr>
          <a:lstStyle/>
          <a:p>
            <a:r>
              <a:rPr lang="pt-BR" sz="2400" b="1" dirty="0"/>
              <a:t>Agenda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685437"/>
            <a:ext cx="7886700" cy="4735553"/>
          </a:xfrm>
        </p:spPr>
        <p:txBody>
          <a:bodyPr>
            <a:normAutofit/>
          </a:bodyPr>
          <a:lstStyle/>
          <a:p>
            <a:r>
              <a:rPr lang="pt-BR" sz="2400" dirty="0" smtClean="0"/>
              <a:t>Introdução</a:t>
            </a:r>
          </a:p>
          <a:p>
            <a:pPr lvl="1"/>
            <a:r>
              <a:rPr lang="pt-BR" sz="2000" dirty="0" smtClean="0"/>
              <a:t>Motivação </a:t>
            </a:r>
          </a:p>
          <a:p>
            <a:pPr lvl="1"/>
            <a:r>
              <a:rPr lang="pt-BR" sz="2000" dirty="0" smtClean="0"/>
              <a:t>Objetivos</a:t>
            </a:r>
          </a:p>
          <a:p>
            <a:r>
              <a:rPr lang="pt-BR" sz="2400" dirty="0" smtClean="0"/>
              <a:t>Métodos de Correção de Fator de Potência</a:t>
            </a:r>
          </a:p>
          <a:p>
            <a:r>
              <a:rPr lang="pt-BR" sz="2400" dirty="0" smtClean="0">
                <a:solidFill>
                  <a:srgbClr val="FF0000"/>
                </a:solidFill>
              </a:rPr>
              <a:t>Filtros Ativos Utilizando a Teoria p-q</a:t>
            </a:r>
          </a:p>
          <a:p>
            <a:r>
              <a:rPr lang="pt-BR" sz="2400" dirty="0" smtClean="0">
                <a:solidFill>
                  <a:srgbClr val="FF0000"/>
                </a:solidFill>
              </a:rPr>
              <a:t>Teoria da Potências Instantâneas</a:t>
            </a:r>
          </a:p>
          <a:p>
            <a:pPr lvl="1"/>
            <a:r>
              <a:rPr lang="pt-BR" sz="2000" dirty="0" smtClean="0">
                <a:solidFill>
                  <a:srgbClr val="FF0000"/>
                </a:solidFill>
              </a:rPr>
              <a:t>Estratégias de Controle</a:t>
            </a:r>
          </a:p>
          <a:p>
            <a:r>
              <a:rPr lang="pt-BR" sz="2400" dirty="0" smtClean="0"/>
              <a:t>Simulação </a:t>
            </a:r>
          </a:p>
          <a:p>
            <a:pPr lvl="1"/>
            <a:r>
              <a:rPr lang="pt-BR" sz="2000" dirty="0" smtClean="0"/>
              <a:t>Modelos </a:t>
            </a:r>
          </a:p>
          <a:p>
            <a:pPr lvl="1"/>
            <a:r>
              <a:rPr lang="pt-BR" sz="2000" dirty="0" smtClean="0"/>
              <a:t>Resultados </a:t>
            </a:r>
          </a:p>
          <a:p>
            <a:r>
              <a:rPr lang="pt-BR" sz="2400" dirty="0" smtClean="0"/>
              <a:t>Conclusão</a:t>
            </a:r>
            <a:endParaRPr lang="pt-BR" sz="2400" dirty="0" smtClean="0"/>
          </a:p>
          <a:p>
            <a:endParaRPr lang="pt-BR" dirty="0" smtClean="0"/>
          </a:p>
          <a:p>
            <a:endParaRPr lang="pt-B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13" y="127000"/>
            <a:ext cx="1847850" cy="709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5988" y="146050"/>
            <a:ext cx="1662112" cy="709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903413" y="1588"/>
            <a:ext cx="5297487" cy="956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Instituto Tecnológico de Aeronáutica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Curso de Mestrado Profissionalizante em Engenharia Aeronáutica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Programa de Pós-Graduação em Engenharia Aeronáutica e Mecânica</a:t>
            </a:r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507206" y="901215"/>
            <a:ext cx="8089900" cy="1587"/>
          </a:xfrm>
          <a:prstGeom prst="line">
            <a:avLst/>
          </a:prstGeom>
          <a:noFill/>
          <a:ln w="6480" cap="sq">
            <a:solidFill>
              <a:srgbClr val="A5A5A5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>
            <a:off x="508000" y="6488113"/>
            <a:ext cx="8089900" cy="1587"/>
          </a:xfrm>
          <a:prstGeom prst="line">
            <a:avLst/>
          </a:prstGeom>
          <a:noFill/>
          <a:ln w="6480" cap="sq">
            <a:solidFill>
              <a:srgbClr val="A5A5A5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2" name="Espaço Reservado para Número de Slide 10"/>
          <p:cNvSpPr>
            <a:spLocks noGrp="1"/>
          </p:cNvSpPr>
          <p:nvPr>
            <p:ph type="sldNum" sz="quarter" idx="12"/>
          </p:nvPr>
        </p:nvSpPr>
        <p:spPr>
          <a:xfrm>
            <a:off x="6870700" y="6487179"/>
            <a:ext cx="2057400" cy="365125"/>
          </a:xfrm>
        </p:spPr>
        <p:txBody>
          <a:bodyPr/>
          <a:lstStyle/>
          <a:p>
            <a:fld id="{81005A1F-7AC2-4032-AE25-0D28B304E158}" type="slidenum">
              <a:rPr lang="pt-BR" smtClean="0"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66343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1083288"/>
            <a:ext cx="7886700" cy="476737"/>
          </a:xfrm>
        </p:spPr>
        <p:txBody>
          <a:bodyPr>
            <a:noAutofit/>
          </a:bodyPr>
          <a:lstStyle/>
          <a:p>
            <a:r>
              <a:rPr lang="pt-BR" sz="2400" b="1" dirty="0"/>
              <a:t>Simulação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13" y="127000"/>
            <a:ext cx="1847850" cy="709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5988" y="146050"/>
            <a:ext cx="1662112" cy="709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903413" y="1588"/>
            <a:ext cx="5297487" cy="956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Instituto Tecnológico de Aeronáutica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Curso de Mestrado Profissionalizante em Engenharia Aeronáutica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Programa de Pós-Graduação em Engenharia Aeronáutica e Mecânica</a:t>
            </a:r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507206" y="901215"/>
            <a:ext cx="8089900" cy="1587"/>
          </a:xfrm>
          <a:prstGeom prst="line">
            <a:avLst/>
          </a:prstGeom>
          <a:noFill/>
          <a:ln w="6480" cap="sq">
            <a:solidFill>
              <a:srgbClr val="A5A5A5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>
            <a:off x="508000" y="6488113"/>
            <a:ext cx="8089900" cy="1587"/>
          </a:xfrm>
          <a:prstGeom prst="line">
            <a:avLst/>
          </a:prstGeom>
          <a:noFill/>
          <a:ln w="6480" cap="sq">
            <a:solidFill>
              <a:srgbClr val="A5A5A5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2" name="Espaço Reservado para Número de Slide 10"/>
          <p:cNvSpPr>
            <a:spLocks noGrp="1"/>
          </p:cNvSpPr>
          <p:nvPr>
            <p:ph type="sldNum" sz="quarter" idx="12"/>
          </p:nvPr>
        </p:nvSpPr>
        <p:spPr>
          <a:xfrm>
            <a:off x="6870700" y="6487179"/>
            <a:ext cx="2057400" cy="365125"/>
          </a:xfrm>
        </p:spPr>
        <p:txBody>
          <a:bodyPr/>
          <a:lstStyle/>
          <a:p>
            <a:fld id="{81005A1F-7AC2-4032-AE25-0D28B304E158}" type="slidenum">
              <a:rPr lang="pt-BR" smtClean="0"/>
              <a:t>20</a:t>
            </a:fld>
            <a:endParaRPr lang="pt-BR" dirty="0"/>
          </a:p>
        </p:txBody>
      </p:sp>
      <p:sp>
        <p:nvSpPr>
          <p:cNvPr id="17" name="Espaço Reservado para Conteúdo 2"/>
          <p:cNvSpPr>
            <a:spLocks noGrp="1"/>
          </p:cNvSpPr>
          <p:nvPr>
            <p:ph idx="1"/>
          </p:nvPr>
        </p:nvSpPr>
        <p:spPr>
          <a:xfrm>
            <a:off x="507206" y="1685437"/>
            <a:ext cx="8089900" cy="4735553"/>
          </a:xfrm>
        </p:spPr>
        <p:txBody>
          <a:bodyPr>
            <a:normAutofit/>
          </a:bodyPr>
          <a:lstStyle/>
          <a:p>
            <a:r>
              <a:rPr lang="pt-BR" sz="2000" dirty="0"/>
              <a:t>Modelo do Filtro</a:t>
            </a:r>
          </a:p>
          <a:p>
            <a:endParaRPr lang="pt-BR" sz="1600" i="1" dirty="0">
              <a:solidFill>
                <a:prstClr val="black"/>
              </a:solidFill>
              <a:latin typeface="Cambria Math" panose="02040503050406030204" pitchFamily="18" charset="0"/>
            </a:endParaRPr>
          </a:p>
          <a:p>
            <a:endParaRPr lang="pt-BR" sz="1600" i="1" dirty="0">
              <a:solidFill>
                <a:prstClr val="black"/>
              </a:solidFill>
              <a:latin typeface="Cambria Math" panose="02040503050406030204" pitchFamily="18" charset="0"/>
            </a:endParaRPr>
          </a:p>
          <a:p>
            <a:endParaRPr lang="pt-BR" sz="1600" i="1" dirty="0">
              <a:solidFill>
                <a:prstClr val="black"/>
              </a:solidFill>
              <a:latin typeface="Cambria Math" panose="02040503050406030204" pitchFamily="18" charset="0"/>
            </a:endParaRPr>
          </a:p>
          <a:p>
            <a:endParaRPr lang="pt-BR" sz="1600" i="1" dirty="0">
              <a:solidFill>
                <a:prstClr val="black"/>
              </a:solidFill>
              <a:latin typeface="Cambria Math" panose="02040503050406030204" pitchFamily="18" charset="0"/>
            </a:endParaRPr>
          </a:p>
          <a:p>
            <a:endParaRPr lang="pt-BR" sz="1600" i="1" dirty="0">
              <a:solidFill>
                <a:prstClr val="black"/>
              </a:solidFill>
              <a:latin typeface="Cambria Math" panose="02040503050406030204" pitchFamily="18" charset="0"/>
            </a:endParaRPr>
          </a:p>
          <a:p>
            <a:endParaRPr lang="pt-BR" sz="800" dirty="0">
              <a:solidFill>
                <a:prstClr val="black"/>
              </a:solidFill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221" y="2694102"/>
            <a:ext cx="4066935" cy="2718222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72894" y="2597926"/>
            <a:ext cx="2769630" cy="1390827"/>
          </a:xfrm>
          <a:prstGeom prst="rect">
            <a:avLst/>
          </a:prstGeom>
        </p:spPr>
      </p:pic>
      <p:pic>
        <p:nvPicPr>
          <p:cNvPr id="19" name="Imagem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94637" y="4312023"/>
            <a:ext cx="3720713" cy="1913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3429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1083288"/>
            <a:ext cx="7886700" cy="476737"/>
          </a:xfrm>
        </p:spPr>
        <p:txBody>
          <a:bodyPr>
            <a:noAutofit/>
          </a:bodyPr>
          <a:lstStyle/>
          <a:p>
            <a:r>
              <a:rPr lang="pt-BR" sz="2400" b="1" dirty="0"/>
              <a:t>Simulação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13" y="127000"/>
            <a:ext cx="1847850" cy="709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5988" y="146050"/>
            <a:ext cx="1662112" cy="709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903413" y="1588"/>
            <a:ext cx="5297487" cy="956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Instituto Tecnológico de Aeronáutica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Curso de Mestrado Profissionalizante em Engenharia Aeronáutica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Programa de Pós-Graduação em Engenharia Aeronáutica e Mecânica</a:t>
            </a:r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507206" y="901215"/>
            <a:ext cx="8089900" cy="1587"/>
          </a:xfrm>
          <a:prstGeom prst="line">
            <a:avLst/>
          </a:prstGeom>
          <a:noFill/>
          <a:ln w="6480" cap="sq">
            <a:solidFill>
              <a:srgbClr val="A5A5A5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>
            <a:off x="508000" y="6488113"/>
            <a:ext cx="8089900" cy="1587"/>
          </a:xfrm>
          <a:prstGeom prst="line">
            <a:avLst/>
          </a:prstGeom>
          <a:noFill/>
          <a:ln w="6480" cap="sq">
            <a:solidFill>
              <a:srgbClr val="A5A5A5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2" name="Espaço Reservado para Número de Slide 10"/>
          <p:cNvSpPr>
            <a:spLocks noGrp="1"/>
          </p:cNvSpPr>
          <p:nvPr>
            <p:ph type="sldNum" sz="quarter" idx="12"/>
          </p:nvPr>
        </p:nvSpPr>
        <p:spPr>
          <a:xfrm>
            <a:off x="6870700" y="6487179"/>
            <a:ext cx="2057400" cy="365125"/>
          </a:xfrm>
        </p:spPr>
        <p:txBody>
          <a:bodyPr/>
          <a:lstStyle/>
          <a:p>
            <a:fld id="{81005A1F-7AC2-4032-AE25-0D28B304E158}" type="slidenum">
              <a:rPr lang="pt-BR" smtClean="0"/>
              <a:t>21</a:t>
            </a:fld>
            <a:endParaRPr lang="pt-BR" dirty="0"/>
          </a:p>
        </p:txBody>
      </p:sp>
      <p:sp>
        <p:nvSpPr>
          <p:cNvPr id="17" name="Espaço Reservado para Conteúdo 2"/>
          <p:cNvSpPr>
            <a:spLocks noGrp="1"/>
          </p:cNvSpPr>
          <p:nvPr>
            <p:ph idx="1"/>
          </p:nvPr>
        </p:nvSpPr>
        <p:spPr>
          <a:xfrm>
            <a:off x="507206" y="1685437"/>
            <a:ext cx="8089900" cy="4735553"/>
          </a:xfrm>
        </p:spPr>
        <p:txBody>
          <a:bodyPr>
            <a:normAutofit/>
          </a:bodyPr>
          <a:lstStyle/>
          <a:p>
            <a:r>
              <a:rPr lang="pt-BR" sz="2000" dirty="0"/>
              <a:t>Simulação dividida em quatro subperíodos durante a operação do EHA</a:t>
            </a:r>
          </a:p>
          <a:p>
            <a:endParaRPr lang="pt-BR" sz="2000" dirty="0"/>
          </a:p>
          <a:p>
            <a:endParaRPr lang="pt-BR" sz="2000" dirty="0"/>
          </a:p>
          <a:p>
            <a:endParaRPr lang="pt-BR" sz="2000" dirty="0"/>
          </a:p>
          <a:p>
            <a:endParaRPr lang="pt-BR" sz="2000" dirty="0"/>
          </a:p>
          <a:p>
            <a:endParaRPr lang="pt-BR" sz="2000" dirty="0"/>
          </a:p>
          <a:p>
            <a:endParaRPr lang="pt-BR" sz="2000" dirty="0"/>
          </a:p>
          <a:p>
            <a:endParaRPr lang="pt-BR" sz="2000" dirty="0"/>
          </a:p>
          <a:p>
            <a:endParaRPr lang="pt-BR" sz="2000" dirty="0"/>
          </a:p>
          <a:p>
            <a:endParaRPr lang="pt-BR" sz="1200" dirty="0"/>
          </a:p>
          <a:p>
            <a:r>
              <a:rPr lang="pt-BR" sz="2000" dirty="0"/>
              <a:t>Resultados são referentes a medições obtidas na PDU</a:t>
            </a:r>
          </a:p>
          <a:p>
            <a:endParaRPr lang="pt-BR" sz="1600" i="1" dirty="0">
              <a:solidFill>
                <a:prstClr val="black"/>
              </a:solidFill>
              <a:latin typeface="Cambria Math" panose="02040503050406030204" pitchFamily="18" charset="0"/>
            </a:endParaRPr>
          </a:p>
          <a:p>
            <a:endParaRPr lang="pt-BR" sz="1600" i="1" dirty="0">
              <a:solidFill>
                <a:prstClr val="black"/>
              </a:solidFill>
              <a:latin typeface="Cambria Math" panose="02040503050406030204" pitchFamily="18" charset="0"/>
            </a:endParaRPr>
          </a:p>
          <a:p>
            <a:endParaRPr lang="pt-BR" sz="1600" i="1" dirty="0">
              <a:solidFill>
                <a:prstClr val="black"/>
              </a:solidFill>
              <a:latin typeface="Cambria Math" panose="02040503050406030204" pitchFamily="18" charset="0"/>
            </a:endParaRPr>
          </a:p>
          <a:p>
            <a:endParaRPr lang="pt-BR" sz="1600" i="1" dirty="0">
              <a:solidFill>
                <a:prstClr val="black"/>
              </a:solidFill>
              <a:latin typeface="Cambria Math" panose="02040503050406030204" pitchFamily="18" charset="0"/>
            </a:endParaRPr>
          </a:p>
          <a:p>
            <a:endParaRPr lang="pt-BR" sz="800" dirty="0">
              <a:solidFill>
                <a:prstClr val="black"/>
              </a:solidFill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0850" y="2349755"/>
            <a:ext cx="6202300" cy="2908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785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1083288"/>
            <a:ext cx="7886700" cy="476737"/>
          </a:xfrm>
        </p:spPr>
        <p:txBody>
          <a:bodyPr>
            <a:noAutofit/>
          </a:bodyPr>
          <a:lstStyle/>
          <a:p>
            <a:r>
              <a:rPr lang="pt-BR" sz="2400" b="1" dirty="0"/>
              <a:t>Resultados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13" y="127000"/>
            <a:ext cx="1847850" cy="709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5988" y="146050"/>
            <a:ext cx="1662112" cy="709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903413" y="1588"/>
            <a:ext cx="5297487" cy="956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Instituto Tecnológico de Aeronáutica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Curso de Mestrado Profissionalizante em Engenharia Aeronáutica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Programa de Pós-Graduação em Engenharia Aeronáutica e Mecânica</a:t>
            </a:r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507206" y="901215"/>
            <a:ext cx="8089900" cy="1587"/>
          </a:xfrm>
          <a:prstGeom prst="line">
            <a:avLst/>
          </a:prstGeom>
          <a:noFill/>
          <a:ln w="6480" cap="sq">
            <a:solidFill>
              <a:srgbClr val="A5A5A5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>
            <a:off x="508000" y="6488113"/>
            <a:ext cx="8089900" cy="1587"/>
          </a:xfrm>
          <a:prstGeom prst="line">
            <a:avLst/>
          </a:prstGeom>
          <a:noFill/>
          <a:ln w="6480" cap="sq">
            <a:solidFill>
              <a:srgbClr val="A5A5A5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2" name="Espaço Reservado para Número de Slide 10"/>
          <p:cNvSpPr>
            <a:spLocks noGrp="1"/>
          </p:cNvSpPr>
          <p:nvPr>
            <p:ph type="sldNum" sz="quarter" idx="12"/>
          </p:nvPr>
        </p:nvSpPr>
        <p:spPr>
          <a:xfrm>
            <a:off x="6870700" y="6487179"/>
            <a:ext cx="2057400" cy="365125"/>
          </a:xfrm>
        </p:spPr>
        <p:txBody>
          <a:bodyPr/>
          <a:lstStyle/>
          <a:p>
            <a:fld id="{81005A1F-7AC2-4032-AE25-0D28B304E158}" type="slidenum">
              <a:rPr lang="pt-BR" smtClean="0"/>
              <a:t>22</a:t>
            </a:fld>
            <a:endParaRPr lang="pt-BR" dirty="0"/>
          </a:p>
        </p:txBody>
      </p:sp>
      <p:sp>
        <p:nvSpPr>
          <p:cNvPr id="17" name="Espaço Reservado para Conteúdo 2"/>
          <p:cNvSpPr>
            <a:spLocks noGrp="1"/>
          </p:cNvSpPr>
          <p:nvPr>
            <p:ph idx="1"/>
          </p:nvPr>
        </p:nvSpPr>
        <p:spPr>
          <a:xfrm>
            <a:off x="507206" y="1685437"/>
            <a:ext cx="8089900" cy="4735553"/>
          </a:xfrm>
        </p:spPr>
        <p:txBody>
          <a:bodyPr>
            <a:normAutofit/>
          </a:bodyPr>
          <a:lstStyle/>
          <a:p>
            <a:r>
              <a:rPr lang="pt-BR" sz="2000" dirty="0"/>
              <a:t>EHA Inoperante</a:t>
            </a:r>
          </a:p>
          <a:p>
            <a:endParaRPr lang="pt-BR" sz="1600" i="1" dirty="0">
              <a:solidFill>
                <a:prstClr val="black"/>
              </a:solidFill>
              <a:latin typeface="Cambria Math" panose="02040503050406030204" pitchFamily="18" charset="0"/>
            </a:endParaRPr>
          </a:p>
          <a:p>
            <a:endParaRPr lang="pt-BR" sz="1600" i="1" dirty="0">
              <a:solidFill>
                <a:prstClr val="black"/>
              </a:solidFill>
              <a:latin typeface="Cambria Math" panose="02040503050406030204" pitchFamily="18" charset="0"/>
            </a:endParaRPr>
          </a:p>
          <a:p>
            <a:endParaRPr lang="pt-BR" sz="1600" i="1" dirty="0">
              <a:solidFill>
                <a:prstClr val="black"/>
              </a:solidFill>
              <a:latin typeface="Cambria Math" panose="02040503050406030204" pitchFamily="18" charset="0"/>
            </a:endParaRPr>
          </a:p>
          <a:p>
            <a:endParaRPr lang="pt-BR" sz="1600" i="1" dirty="0">
              <a:solidFill>
                <a:prstClr val="black"/>
              </a:solidFill>
              <a:latin typeface="Cambria Math" panose="02040503050406030204" pitchFamily="18" charset="0"/>
            </a:endParaRPr>
          </a:p>
          <a:p>
            <a:endParaRPr lang="pt-BR" sz="800" dirty="0">
              <a:solidFill>
                <a:prstClr val="black"/>
              </a:solidFill>
            </a:endParaRPr>
          </a:p>
        </p:txBody>
      </p:sp>
      <p:grpSp>
        <p:nvGrpSpPr>
          <p:cNvPr id="26" name="Agrupar 25"/>
          <p:cNvGrpSpPr>
            <a:grpSpLocks noChangeAspect="1"/>
          </p:cNvGrpSpPr>
          <p:nvPr/>
        </p:nvGrpSpPr>
        <p:grpSpPr>
          <a:xfrm>
            <a:off x="144000" y="3056062"/>
            <a:ext cx="9000000" cy="3381324"/>
            <a:chOff x="144000" y="2445511"/>
            <a:chExt cx="9000000" cy="3381324"/>
          </a:xfrm>
        </p:grpSpPr>
        <p:grpSp>
          <p:nvGrpSpPr>
            <p:cNvPr id="20" name="Agrupar 19"/>
            <p:cNvGrpSpPr>
              <a:grpSpLocks noChangeAspect="1"/>
            </p:cNvGrpSpPr>
            <p:nvPr/>
          </p:nvGrpSpPr>
          <p:grpSpPr>
            <a:xfrm>
              <a:off x="144000" y="4138501"/>
              <a:ext cx="9000000" cy="1688334"/>
              <a:chOff x="74613" y="4349366"/>
              <a:chExt cx="10080000" cy="1890932"/>
            </a:xfrm>
          </p:grpSpPr>
          <p:pic>
            <p:nvPicPr>
              <p:cNvPr id="15" name="Imagem 14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4613" y="4349366"/>
                <a:ext cx="2520000" cy="1890932"/>
              </a:xfrm>
              <a:prstGeom prst="rect">
                <a:avLst/>
              </a:prstGeom>
            </p:spPr>
          </p:pic>
          <p:pic>
            <p:nvPicPr>
              <p:cNvPr id="16" name="Imagem 15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594613" y="4349366"/>
                <a:ext cx="2520000" cy="1890932"/>
              </a:xfrm>
              <a:prstGeom prst="rect">
                <a:avLst/>
              </a:prstGeom>
            </p:spPr>
          </p:pic>
          <p:pic>
            <p:nvPicPr>
              <p:cNvPr id="18" name="Imagem 17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114613" y="4349368"/>
                <a:ext cx="2520000" cy="1890930"/>
              </a:xfrm>
              <a:prstGeom prst="rect">
                <a:avLst/>
              </a:prstGeom>
            </p:spPr>
          </p:pic>
          <p:pic>
            <p:nvPicPr>
              <p:cNvPr id="19" name="Imagem 18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634613" y="4349368"/>
                <a:ext cx="2520000" cy="1890930"/>
              </a:xfrm>
              <a:prstGeom prst="rect">
                <a:avLst/>
              </a:prstGeom>
            </p:spPr>
          </p:pic>
        </p:grpSp>
        <p:grpSp>
          <p:nvGrpSpPr>
            <p:cNvPr id="25" name="Agrupar 24"/>
            <p:cNvGrpSpPr>
              <a:grpSpLocks noChangeAspect="1"/>
            </p:cNvGrpSpPr>
            <p:nvPr/>
          </p:nvGrpSpPr>
          <p:grpSpPr>
            <a:xfrm>
              <a:off x="144000" y="2445511"/>
              <a:ext cx="9000000" cy="1688332"/>
              <a:chOff x="144000" y="2247102"/>
              <a:chExt cx="10080000" cy="1890932"/>
            </a:xfrm>
          </p:grpSpPr>
          <p:pic>
            <p:nvPicPr>
              <p:cNvPr id="21" name="Imagem 20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44000" y="2247103"/>
                <a:ext cx="2520000" cy="1890931"/>
              </a:xfrm>
              <a:prstGeom prst="rect">
                <a:avLst/>
              </a:prstGeom>
            </p:spPr>
          </p:pic>
          <p:pic>
            <p:nvPicPr>
              <p:cNvPr id="22" name="Imagem 21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664000" y="2247103"/>
                <a:ext cx="2520000" cy="1890931"/>
              </a:xfrm>
              <a:prstGeom prst="rect">
                <a:avLst/>
              </a:prstGeom>
            </p:spPr>
          </p:pic>
          <p:pic>
            <p:nvPicPr>
              <p:cNvPr id="23" name="Imagem 22"/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184000" y="2247103"/>
                <a:ext cx="2520000" cy="1890931"/>
              </a:xfrm>
              <a:prstGeom prst="rect">
                <a:avLst/>
              </a:prstGeom>
            </p:spPr>
          </p:pic>
          <p:pic>
            <p:nvPicPr>
              <p:cNvPr id="24" name="Imagem 23"/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704000" y="2247102"/>
                <a:ext cx="2520000" cy="1890931"/>
              </a:xfrm>
              <a:prstGeom prst="rect">
                <a:avLst/>
              </a:prstGeom>
            </p:spPr>
          </p:pic>
        </p:grpSp>
      </p:grpSp>
      <p:pic>
        <p:nvPicPr>
          <p:cNvPr id="27" name="Imagem 26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126669" y="1690693"/>
            <a:ext cx="2890662" cy="1355665"/>
          </a:xfrm>
          <a:prstGeom prst="rect">
            <a:avLst/>
          </a:prstGeom>
        </p:spPr>
      </p:pic>
      <p:sp>
        <p:nvSpPr>
          <p:cNvPr id="28" name="Retângulo 27"/>
          <p:cNvSpPr/>
          <p:nvPr/>
        </p:nvSpPr>
        <p:spPr>
          <a:xfrm>
            <a:off x="3363400" y="1894374"/>
            <a:ext cx="362298" cy="952065"/>
          </a:xfrm>
          <a:prstGeom prst="rect">
            <a:avLst/>
          </a:prstGeom>
          <a:solidFill>
            <a:srgbClr val="4472C4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982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1083288"/>
            <a:ext cx="7886700" cy="476737"/>
          </a:xfrm>
        </p:spPr>
        <p:txBody>
          <a:bodyPr>
            <a:noAutofit/>
          </a:bodyPr>
          <a:lstStyle/>
          <a:p>
            <a:r>
              <a:rPr lang="pt-BR" sz="2400" b="1" dirty="0"/>
              <a:t>Resultados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13" y="127000"/>
            <a:ext cx="1847850" cy="709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5988" y="146050"/>
            <a:ext cx="1662112" cy="709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903413" y="1588"/>
            <a:ext cx="5297487" cy="956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Instituto Tecnológico de Aeronáutica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Curso de Mestrado Profissionalizante em Engenharia Aeronáutica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Programa de Pós-Graduação em Engenharia Aeronáutica e Mecânica</a:t>
            </a:r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507206" y="901215"/>
            <a:ext cx="8089900" cy="1587"/>
          </a:xfrm>
          <a:prstGeom prst="line">
            <a:avLst/>
          </a:prstGeom>
          <a:noFill/>
          <a:ln w="6480" cap="sq">
            <a:solidFill>
              <a:srgbClr val="A5A5A5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>
            <a:off x="508000" y="6488113"/>
            <a:ext cx="8089900" cy="1587"/>
          </a:xfrm>
          <a:prstGeom prst="line">
            <a:avLst/>
          </a:prstGeom>
          <a:noFill/>
          <a:ln w="6480" cap="sq">
            <a:solidFill>
              <a:srgbClr val="A5A5A5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2" name="Espaço Reservado para Número de Slide 10"/>
          <p:cNvSpPr>
            <a:spLocks noGrp="1"/>
          </p:cNvSpPr>
          <p:nvPr>
            <p:ph type="sldNum" sz="quarter" idx="12"/>
          </p:nvPr>
        </p:nvSpPr>
        <p:spPr>
          <a:xfrm>
            <a:off x="6870700" y="6487179"/>
            <a:ext cx="2057400" cy="365125"/>
          </a:xfrm>
        </p:spPr>
        <p:txBody>
          <a:bodyPr/>
          <a:lstStyle/>
          <a:p>
            <a:fld id="{81005A1F-7AC2-4032-AE25-0D28B304E158}" type="slidenum">
              <a:rPr lang="pt-BR" smtClean="0"/>
              <a:t>23</a:t>
            </a:fld>
            <a:endParaRPr lang="pt-BR" dirty="0"/>
          </a:p>
        </p:txBody>
      </p:sp>
      <p:sp>
        <p:nvSpPr>
          <p:cNvPr id="17" name="Espaço Reservado para Conteúdo 2"/>
          <p:cNvSpPr>
            <a:spLocks noGrp="1"/>
          </p:cNvSpPr>
          <p:nvPr>
            <p:ph idx="1"/>
          </p:nvPr>
        </p:nvSpPr>
        <p:spPr>
          <a:xfrm>
            <a:off x="507206" y="1685437"/>
            <a:ext cx="8089900" cy="4735553"/>
          </a:xfrm>
        </p:spPr>
        <p:txBody>
          <a:bodyPr>
            <a:normAutofit/>
          </a:bodyPr>
          <a:lstStyle/>
          <a:p>
            <a:r>
              <a:rPr lang="pt-BR" sz="2000" dirty="0"/>
              <a:t>Corrente Máxima</a:t>
            </a:r>
          </a:p>
          <a:p>
            <a:endParaRPr lang="pt-BR" sz="1600" i="1" dirty="0">
              <a:solidFill>
                <a:prstClr val="black"/>
              </a:solidFill>
              <a:latin typeface="Cambria Math" panose="02040503050406030204" pitchFamily="18" charset="0"/>
            </a:endParaRPr>
          </a:p>
          <a:p>
            <a:endParaRPr lang="pt-BR" sz="1600" i="1" dirty="0">
              <a:solidFill>
                <a:prstClr val="black"/>
              </a:solidFill>
              <a:latin typeface="Cambria Math" panose="02040503050406030204" pitchFamily="18" charset="0"/>
            </a:endParaRPr>
          </a:p>
          <a:p>
            <a:endParaRPr lang="pt-BR" sz="1600" i="1" dirty="0">
              <a:solidFill>
                <a:prstClr val="black"/>
              </a:solidFill>
              <a:latin typeface="Cambria Math" panose="02040503050406030204" pitchFamily="18" charset="0"/>
            </a:endParaRPr>
          </a:p>
          <a:p>
            <a:endParaRPr lang="pt-BR" sz="1600" i="1" dirty="0">
              <a:solidFill>
                <a:prstClr val="black"/>
              </a:solidFill>
              <a:latin typeface="Cambria Math" panose="02040503050406030204" pitchFamily="18" charset="0"/>
            </a:endParaRPr>
          </a:p>
          <a:p>
            <a:endParaRPr lang="pt-BR" sz="800" dirty="0">
              <a:solidFill>
                <a:prstClr val="black"/>
              </a:solidFill>
            </a:endParaRPr>
          </a:p>
        </p:txBody>
      </p:sp>
      <p:grpSp>
        <p:nvGrpSpPr>
          <p:cNvPr id="20" name="Agrupar 19"/>
          <p:cNvGrpSpPr>
            <a:grpSpLocks noChangeAspect="1"/>
          </p:cNvGrpSpPr>
          <p:nvPr/>
        </p:nvGrpSpPr>
        <p:grpSpPr>
          <a:xfrm>
            <a:off x="144000" y="3057088"/>
            <a:ext cx="9000000" cy="3376665"/>
            <a:chOff x="144000" y="2364879"/>
            <a:chExt cx="9000000" cy="3376665"/>
          </a:xfrm>
        </p:grpSpPr>
        <p:grpSp>
          <p:nvGrpSpPr>
            <p:cNvPr id="13" name="Agrupar 12"/>
            <p:cNvGrpSpPr>
              <a:grpSpLocks noChangeAspect="1"/>
            </p:cNvGrpSpPr>
            <p:nvPr/>
          </p:nvGrpSpPr>
          <p:grpSpPr>
            <a:xfrm>
              <a:off x="144000" y="4053213"/>
              <a:ext cx="9000000" cy="1688331"/>
              <a:chOff x="-143141" y="2638506"/>
              <a:chExt cx="10080000" cy="1890931"/>
            </a:xfrm>
          </p:grpSpPr>
          <p:pic>
            <p:nvPicPr>
              <p:cNvPr id="3" name="Imagem 2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143141" y="2638506"/>
                <a:ext cx="2520000" cy="1890931"/>
              </a:xfrm>
              <a:prstGeom prst="rect">
                <a:avLst/>
              </a:prstGeom>
            </p:spPr>
          </p:pic>
          <p:pic>
            <p:nvPicPr>
              <p:cNvPr id="9" name="Imagem 8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376859" y="2638506"/>
                <a:ext cx="2520000" cy="1890931"/>
              </a:xfrm>
              <a:prstGeom prst="rect">
                <a:avLst/>
              </a:prstGeom>
            </p:spPr>
          </p:pic>
          <p:pic>
            <p:nvPicPr>
              <p:cNvPr id="10" name="Imagem 9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896859" y="2638506"/>
                <a:ext cx="2520000" cy="1890931"/>
              </a:xfrm>
              <a:prstGeom prst="rect">
                <a:avLst/>
              </a:prstGeom>
            </p:spPr>
          </p:pic>
          <p:pic>
            <p:nvPicPr>
              <p:cNvPr id="11" name="Imagem 10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416859" y="2638506"/>
                <a:ext cx="2520000" cy="1890930"/>
              </a:xfrm>
              <a:prstGeom prst="rect">
                <a:avLst/>
              </a:prstGeom>
            </p:spPr>
          </p:pic>
        </p:grpSp>
        <p:grpSp>
          <p:nvGrpSpPr>
            <p:cNvPr id="19" name="Agrupar 18"/>
            <p:cNvGrpSpPr>
              <a:grpSpLocks noChangeAspect="1"/>
            </p:cNvGrpSpPr>
            <p:nvPr/>
          </p:nvGrpSpPr>
          <p:grpSpPr>
            <a:xfrm>
              <a:off x="144000" y="2364879"/>
              <a:ext cx="9000000" cy="1688333"/>
              <a:chOff x="-195414" y="2036868"/>
              <a:chExt cx="10080000" cy="1890933"/>
            </a:xfrm>
          </p:grpSpPr>
          <p:pic>
            <p:nvPicPr>
              <p:cNvPr id="14" name="Imagem 13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-195414" y="2036870"/>
                <a:ext cx="2520000" cy="1890931"/>
              </a:xfrm>
              <a:prstGeom prst="rect">
                <a:avLst/>
              </a:prstGeom>
            </p:spPr>
          </p:pic>
          <p:pic>
            <p:nvPicPr>
              <p:cNvPr id="15" name="Imagem 14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324586" y="2036870"/>
                <a:ext cx="2520000" cy="1890931"/>
              </a:xfrm>
              <a:prstGeom prst="rect">
                <a:avLst/>
              </a:prstGeom>
            </p:spPr>
          </p:pic>
          <p:pic>
            <p:nvPicPr>
              <p:cNvPr id="16" name="Imagem 15"/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844586" y="2036869"/>
                <a:ext cx="2520000" cy="1890931"/>
              </a:xfrm>
              <a:prstGeom prst="rect">
                <a:avLst/>
              </a:prstGeom>
            </p:spPr>
          </p:pic>
          <p:pic>
            <p:nvPicPr>
              <p:cNvPr id="18" name="Imagem 17"/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364586" y="2036868"/>
                <a:ext cx="2520000" cy="1890931"/>
              </a:xfrm>
              <a:prstGeom prst="rect">
                <a:avLst/>
              </a:prstGeom>
            </p:spPr>
          </p:pic>
        </p:grpSp>
      </p:grpSp>
      <p:pic>
        <p:nvPicPr>
          <p:cNvPr id="21" name="Imagem 20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126669" y="1690693"/>
            <a:ext cx="2890662" cy="1355665"/>
          </a:xfrm>
          <a:prstGeom prst="rect">
            <a:avLst/>
          </a:prstGeom>
        </p:spPr>
      </p:pic>
      <p:sp>
        <p:nvSpPr>
          <p:cNvPr id="22" name="Retângulo 21"/>
          <p:cNvSpPr/>
          <p:nvPr/>
        </p:nvSpPr>
        <p:spPr>
          <a:xfrm>
            <a:off x="3732687" y="1892492"/>
            <a:ext cx="720043" cy="952065"/>
          </a:xfrm>
          <a:prstGeom prst="rect">
            <a:avLst/>
          </a:prstGeom>
          <a:solidFill>
            <a:srgbClr val="4472C4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3725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1083288"/>
            <a:ext cx="7886700" cy="476737"/>
          </a:xfrm>
        </p:spPr>
        <p:txBody>
          <a:bodyPr>
            <a:noAutofit/>
          </a:bodyPr>
          <a:lstStyle/>
          <a:p>
            <a:r>
              <a:rPr lang="pt-BR" sz="2400" b="1" dirty="0"/>
              <a:t>Resultados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13" y="127000"/>
            <a:ext cx="1847850" cy="709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5988" y="146050"/>
            <a:ext cx="1662112" cy="709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903413" y="1588"/>
            <a:ext cx="5297487" cy="956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Instituto Tecnológico de Aeronáutica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Curso de Mestrado Profissionalizante em Engenharia Aeronáutica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Programa de Pós-Graduação em Engenharia Aeronáutica e Mecânica</a:t>
            </a:r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507206" y="901215"/>
            <a:ext cx="8089900" cy="1587"/>
          </a:xfrm>
          <a:prstGeom prst="line">
            <a:avLst/>
          </a:prstGeom>
          <a:noFill/>
          <a:ln w="6480" cap="sq">
            <a:solidFill>
              <a:srgbClr val="A5A5A5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>
            <a:off x="508000" y="6488113"/>
            <a:ext cx="8089900" cy="1587"/>
          </a:xfrm>
          <a:prstGeom prst="line">
            <a:avLst/>
          </a:prstGeom>
          <a:noFill/>
          <a:ln w="6480" cap="sq">
            <a:solidFill>
              <a:srgbClr val="A5A5A5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2" name="Espaço Reservado para Número de Slide 10"/>
          <p:cNvSpPr>
            <a:spLocks noGrp="1"/>
          </p:cNvSpPr>
          <p:nvPr>
            <p:ph type="sldNum" sz="quarter" idx="12"/>
          </p:nvPr>
        </p:nvSpPr>
        <p:spPr>
          <a:xfrm>
            <a:off x="6870700" y="6487179"/>
            <a:ext cx="2057400" cy="365125"/>
          </a:xfrm>
        </p:spPr>
        <p:txBody>
          <a:bodyPr/>
          <a:lstStyle/>
          <a:p>
            <a:fld id="{81005A1F-7AC2-4032-AE25-0D28B304E158}" type="slidenum">
              <a:rPr lang="pt-BR" smtClean="0"/>
              <a:t>24</a:t>
            </a:fld>
            <a:endParaRPr lang="pt-BR" dirty="0"/>
          </a:p>
        </p:txBody>
      </p:sp>
      <p:sp>
        <p:nvSpPr>
          <p:cNvPr id="17" name="Espaço Reservado para Conteúdo 2"/>
          <p:cNvSpPr>
            <a:spLocks noGrp="1"/>
          </p:cNvSpPr>
          <p:nvPr>
            <p:ph idx="1"/>
          </p:nvPr>
        </p:nvSpPr>
        <p:spPr>
          <a:xfrm>
            <a:off x="507206" y="1685437"/>
            <a:ext cx="8089900" cy="4735553"/>
          </a:xfrm>
        </p:spPr>
        <p:txBody>
          <a:bodyPr>
            <a:normAutofit/>
          </a:bodyPr>
          <a:lstStyle/>
          <a:p>
            <a:r>
              <a:rPr lang="pt-BR" sz="2000" dirty="0"/>
              <a:t>Regime Transitório</a:t>
            </a:r>
          </a:p>
          <a:p>
            <a:endParaRPr lang="pt-BR" sz="1600" i="1" dirty="0">
              <a:solidFill>
                <a:prstClr val="black"/>
              </a:solidFill>
              <a:latin typeface="Cambria Math" panose="02040503050406030204" pitchFamily="18" charset="0"/>
            </a:endParaRPr>
          </a:p>
          <a:p>
            <a:endParaRPr lang="pt-BR" sz="1600" i="1" dirty="0">
              <a:solidFill>
                <a:prstClr val="black"/>
              </a:solidFill>
              <a:latin typeface="Cambria Math" panose="02040503050406030204" pitchFamily="18" charset="0"/>
            </a:endParaRPr>
          </a:p>
          <a:p>
            <a:endParaRPr lang="pt-BR" sz="1600" i="1" dirty="0">
              <a:solidFill>
                <a:prstClr val="black"/>
              </a:solidFill>
              <a:latin typeface="Cambria Math" panose="02040503050406030204" pitchFamily="18" charset="0"/>
            </a:endParaRPr>
          </a:p>
          <a:p>
            <a:endParaRPr lang="pt-BR" sz="1600" i="1" dirty="0">
              <a:solidFill>
                <a:prstClr val="black"/>
              </a:solidFill>
              <a:latin typeface="Cambria Math" panose="02040503050406030204" pitchFamily="18" charset="0"/>
            </a:endParaRPr>
          </a:p>
          <a:p>
            <a:endParaRPr lang="pt-BR" sz="800" dirty="0">
              <a:solidFill>
                <a:prstClr val="black"/>
              </a:solidFill>
            </a:endParaRPr>
          </a:p>
        </p:txBody>
      </p:sp>
      <p:grpSp>
        <p:nvGrpSpPr>
          <p:cNvPr id="22" name="Grupo 21"/>
          <p:cNvGrpSpPr>
            <a:grpSpLocks noChangeAspect="1"/>
          </p:cNvGrpSpPr>
          <p:nvPr/>
        </p:nvGrpSpPr>
        <p:grpSpPr>
          <a:xfrm>
            <a:off x="144000" y="3046358"/>
            <a:ext cx="9000000" cy="3382202"/>
            <a:chOff x="144000" y="3046358"/>
            <a:chExt cx="9000000" cy="3382202"/>
          </a:xfrm>
        </p:grpSpPr>
        <p:grpSp>
          <p:nvGrpSpPr>
            <p:cNvPr id="13" name="Agrupar 12"/>
            <p:cNvGrpSpPr>
              <a:grpSpLocks noChangeAspect="1"/>
            </p:cNvGrpSpPr>
            <p:nvPr/>
          </p:nvGrpSpPr>
          <p:grpSpPr>
            <a:xfrm>
              <a:off x="144000" y="4739395"/>
              <a:ext cx="9000000" cy="1689165"/>
              <a:chOff x="19603" y="4233644"/>
              <a:chExt cx="10080000" cy="1891865"/>
            </a:xfrm>
          </p:grpSpPr>
          <p:pic>
            <p:nvPicPr>
              <p:cNvPr id="3" name="Imagem 2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603" y="4234578"/>
                <a:ext cx="2520000" cy="1890931"/>
              </a:xfrm>
              <a:prstGeom prst="rect">
                <a:avLst/>
              </a:prstGeom>
            </p:spPr>
          </p:pic>
          <p:pic>
            <p:nvPicPr>
              <p:cNvPr id="9" name="Imagem 8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539603" y="4234578"/>
                <a:ext cx="2520000" cy="1890931"/>
              </a:xfrm>
              <a:prstGeom prst="rect">
                <a:avLst/>
              </a:prstGeom>
            </p:spPr>
          </p:pic>
          <p:pic>
            <p:nvPicPr>
              <p:cNvPr id="10" name="Imagem 9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059603" y="4233644"/>
                <a:ext cx="2520000" cy="1890931"/>
              </a:xfrm>
              <a:prstGeom prst="rect">
                <a:avLst/>
              </a:prstGeom>
            </p:spPr>
          </p:pic>
          <p:pic>
            <p:nvPicPr>
              <p:cNvPr id="11" name="Imagem 10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579603" y="4233644"/>
                <a:ext cx="2520000" cy="1890931"/>
              </a:xfrm>
              <a:prstGeom prst="rect">
                <a:avLst/>
              </a:prstGeom>
            </p:spPr>
          </p:pic>
        </p:grpSp>
        <p:pic>
          <p:nvPicPr>
            <p:cNvPr id="14" name="Imagem 13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44000" y="3051064"/>
              <a:ext cx="2250000" cy="1688331"/>
            </a:xfrm>
            <a:prstGeom prst="rect">
              <a:avLst/>
            </a:prstGeom>
          </p:spPr>
        </p:pic>
        <p:pic>
          <p:nvPicPr>
            <p:cNvPr id="15" name="Imagem 14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394000" y="3050230"/>
              <a:ext cx="2250000" cy="1688331"/>
            </a:xfrm>
            <a:prstGeom prst="rect">
              <a:avLst/>
            </a:prstGeom>
          </p:spPr>
        </p:pic>
        <p:pic>
          <p:nvPicPr>
            <p:cNvPr id="16" name="Imagem 15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644000" y="3054429"/>
              <a:ext cx="2250000" cy="1688331"/>
            </a:xfrm>
            <a:prstGeom prst="rect">
              <a:avLst/>
            </a:prstGeom>
          </p:spPr>
        </p:pic>
        <p:pic>
          <p:nvPicPr>
            <p:cNvPr id="18" name="Imagem 17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6894000" y="3046358"/>
              <a:ext cx="2250000" cy="1688331"/>
            </a:xfrm>
            <a:prstGeom prst="rect">
              <a:avLst/>
            </a:prstGeom>
          </p:spPr>
        </p:pic>
      </p:grpSp>
      <p:pic>
        <p:nvPicPr>
          <p:cNvPr id="20" name="Imagem 1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126669" y="1690693"/>
            <a:ext cx="2890662" cy="1355665"/>
          </a:xfrm>
          <a:prstGeom prst="rect">
            <a:avLst/>
          </a:prstGeom>
        </p:spPr>
      </p:pic>
      <p:sp>
        <p:nvSpPr>
          <p:cNvPr id="21" name="Retângulo 20"/>
          <p:cNvSpPr/>
          <p:nvPr/>
        </p:nvSpPr>
        <p:spPr>
          <a:xfrm>
            <a:off x="4460682" y="1892492"/>
            <a:ext cx="970059" cy="952065"/>
          </a:xfrm>
          <a:prstGeom prst="rect">
            <a:avLst/>
          </a:prstGeom>
          <a:solidFill>
            <a:srgbClr val="4472C4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6280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1083288"/>
            <a:ext cx="7886700" cy="476737"/>
          </a:xfrm>
        </p:spPr>
        <p:txBody>
          <a:bodyPr>
            <a:noAutofit/>
          </a:bodyPr>
          <a:lstStyle/>
          <a:p>
            <a:r>
              <a:rPr lang="pt-BR" sz="2400" b="1" dirty="0"/>
              <a:t>Resultados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13" y="127000"/>
            <a:ext cx="1847850" cy="709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5988" y="146050"/>
            <a:ext cx="1662112" cy="709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903413" y="1588"/>
            <a:ext cx="5297487" cy="956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Instituto Tecnológico de Aeronáutica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Curso de Mestrado Profissionalizante em Engenharia Aeronáutica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Programa de Pós-Graduação em Engenharia Aeronáutica e Mecânica</a:t>
            </a:r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507206" y="901215"/>
            <a:ext cx="8089900" cy="1587"/>
          </a:xfrm>
          <a:prstGeom prst="line">
            <a:avLst/>
          </a:prstGeom>
          <a:noFill/>
          <a:ln w="6480" cap="sq">
            <a:solidFill>
              <a:srgbClr val="A5A5A5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>
            <a:off x="508000" y="6488113"/>
            <a:ext cx="8089900" cy="1587"/>
          </a:xfrm>
          <a:prstGeom prst="line">
            <a:avLst/>
          </a:prstGeom>
          <a:noFill/>
          <a:ln w="6480" cap="sq">
            <a:solidFill>
              <a:srgbClr val="A5A5A5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2" name="Espaço Reservado para Número de Slide 10"/>
          <p:cNvSpPr>
            <a:spLocks noGrp="1"/>
          </p:cNvSpPr>
          <p:nvPr>
            <p:ph type="sldNum" sz="quarter" idx="12"/>
          </p:nvPr>
        </p:nvSpPr>
        <p:spPr>
          <a:xfrm>
            <a:off x="6870700" y="6487179"/>
            <a:ext cx="2057400" cy="365125"/>
          </a:xfrm>
        </p:spPr>
        <p:txBody>
          <a:bodyPr/>
          <a:lstStyle/>
          <a:p>
            <a:fld id="{81005A1F-7AC2-4032-AE25-0D28B304E158}" type="slidenum">
              <a:rPr lang="pt-BR" smtClean="0"/>
              <a:t>25</a:t>
            </a:fld>
            <a:endParaRPr lang="pt-BR" dirty="0"/>
          </a:p>
        </p:txBody>
      </p:sp>
      <p:sp>
        <p:nvSpPr>
          <p:cNvPr id="17" name="Espaço Reservado para Conteúdo 2"/>
          <p:cNvSpPr>
            <a:spLocks noGrp="1"/>
          </p:cNvSpPr>
          <p:nvPr>
            <p:ph idx="1"/>
          </p:nvPr>
        </p:nvSpPr>
        <p:spPr>
          <a:xfrm>
            <a:off x="507206" y="1685437"/>
            <a:ext cx="8089900" cy="4735553"/>
          </a:xfrm>
        </p:spPr>
        <p:txBody>
          <a:bodyPr>
            <a:normAutofit/>
          </a:bodyPr>
          <a:lstStyle/>
          <a:p>
            <a:r>
              <a:rPr lang="pt-BR" sz="2000" dirty="0"/>
              <a:t>Regime Permanente</a:t>
            </a:r>
          </a:p>
          <a:p>
            <a:endParaRPr lang="pt-BR" sz="1600" i="1" dirty="0">
              <a:solidFill>
                <a:prstClr val="black"/>
              </a:solidFill>
              <a:latin typeface="Cambria Math" panose="02040503050406030204" pitchFamily="18" charset="0"/>
            </a:endParaRPr>
          </a:p>
          <a:p>
            <a:endParaRPr lang="pt-BR" sz="1600" i="1" dirty="0">
              <a:solidFill>
                <a:prstClr val="black"/>
              </a:solidFill>
              <a:latin typeface="Cambria Math" panose="02040503050406030204" pitchFamily="18" charset="0"/>
            </a:endParaRPr>
          </a:p>
          <a:p>
            <a:endParaRPr lang="pt-BR" sz="1600" i="1" dirty="0">
              <a:solidFill>
                <a:prstClr val="black"/>
              </a:solidFill>
              <a:latin typeface="Cambria Math" panose="02040503050406030204" pitchFamily="18" charset="0"/>
            </a:endParaRPr>
          </a:p>
          <a:p>
            <a:endParaRPr lang="pt-BR" sz="1600" i="1" dirty="0">
              <a:solidFill>
                <a:prstClr val="black"/>
              </a:solidFill>
              <a:latin typeface="Cambria Math" panose="02040503050406030204" pitchFamily="18" charset="0"/>
            </a:endParaRPr>
          </a:p>
          <a:p>
            <a:endParaRPr lang="pt-BR" sz="800" dirty="0">
              <a:solidFill>
                <a:prstClr val="black"/>
              </a:solidFill>
            </a:endParaRPr>
          </a:p>
        </p:txBody>
      </p:sp>
      <p:grpSp>
        <p:nvGrpSpPr>
          <p:cNvPr id="14" name="Grupo 13"/>
          <p:cNvGrpSpPr/>
          <p:nvPr/>
        </p:nvGrpSpPr>
        <p:grpSpPr>
          <a:xfrm>
            <a:off x="144000" y="3049717"/>
            <a:ext cx="9000000" cy="3377129"/>
            <a:chOff x="144000" y="3049717"/>
            <a:chExt cx="9000000" cy="3377129"/>
          </a:xfrm>
        </p:grpSpPr>
        <p:grpSp>
          <p:nvGrpSpPr>
            <p:cNvPr id="13" name="Agrupar 12"/>
            <p:cNvGrpSpPr>
              <a:grpSpLocks noChangeAspect="1"/>
            </p:cNvGrpSpPr>
            <p:nvPr/>
          </p:nvGrpSpPr>
          <p:grpSpPr>
            <a:xfrm>
              <a:off x="144000" y="4738515"/>
              <a:ext cx="9000000" cy="1688331"/>
              <a:chOff x="-365778" y="3834606"/>
              <a:chExt cx="10080000" cy="1890931"/>
            </a:xfrm>
          </p:grpSpPr>
          <p:pic>
            <p:nvPicPr>
              <p:cNvPr id="3" name="Imagem 2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365778" y="3834606"/>
                <a:ext cx="2520000" cy="1890931"/>
              </a:xfrm>
              <a:prstGeom prst="rect">
                <a:avLst/>
              </a:prstGeom>
            </p:spPr>
          </p:pic>
          <p:pic>
            <p:nvPicPr>
              <p:cNvPr id="9" name="Imagem 8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154222" y="3834606"/>
                <a:ext cx="2520000" cy="1890931"/>
              </a:xfrm>
              <a:prstGeom prst="rect">
                <a:avLst/>
              </a:prstGeom>
            </p:spPr>
          </p:pic>
          <p:pic>
            <p:nvPicPr>
              <p:cNvPr id="10" name="Imagem 9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674222" y="3834606"/>
                <a:ext cx="2520000" cy="1890931"/>
              </a:xfrm>
              <a:prstGeom prst="rect">
                <a:avLst/>
              </a:prstGeom>
            </p:spPr>
          </p:pic>
          <p:pic>
            <p:nvPicPr>
              <p:cNvPr id="11" name="Imagem 10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94222" y="3834606"/>
                <a:ext cx="2520000" cy="1890931"/>
              </a:xfrm>
              <a:prstGeom prst="rect">
                <a:avLst/>
              </a:prstGeom>
            </p:spPr>
          </p:pic>
        </p:grpSp>
        <p:pic>
          <p:nvPicPr>
            <p:cNvPr id="15" name="Imagem 14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44000" y="3050184"/>
              <a:ext cx="2250000" cy="1688331"/>
            </a:xfrm>
            <a:prstGeom prst="rect">
              <a:avLst/>
            </a:prstGeom>
          </p:spPr>
        </p:pic>
        <p:pic>
          <p:nvPicPr>
            <p:cNvPr id="16" name="Imagem 15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394000" y="3050184"/>
              <a:ext cx="2250000" cy="1688331"/>
            </a:xfrm>
            <a:prstGeom prst="rect">
              <a:avLst/>
            </a:prstGeom>
          </p:spPr>
        </p:pic>
        <p:pic>
          <p:nvPicPr>
            <p:cNvPr id="18" name="Imagem 17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644000" y="3049717"/>
              <a:ext cx="2250000" cy="1688331"/>
            </a:xfrm>
            <a:prstGeom prst="rect">
              <a:avLst/>
            </a:prstGeom>
          </p:spPr>
        </p:pic>
        <p:pic>
          <p:nvPicPr>
            <p:cNvPr id="19" name="Imagem 18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6894000" y="3050184"/>
              <a:ext cx="2250000" cy="1688331"/>
            </a:xfrm>
            <a:prstGeom prst="rect">
              <a:avLst/>
            </a:prstGeom>
          </p:spPr>
        </p:pic>
      </p:grpSp>
      <p:pic>
        <p:nvPicPr>
          <p:cNvPr id="21" name="Imagem 20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126669" y="1690693"/>
            <a:ext cx="2890662" cy="1355665"/>
          </a:xfrm>
          <a:prstGeom prst="rect">
            <a:avLst/>
          </a:prstGeom>
        </p:spPr>
      </p:pic>
      <p:sp>
        <p:nvSpPr>
          <p:cNvPr id="22" name="Retângulo 21"/>
          <p:cNvSpPr/>
          <p:nvPr/>
        </p:nvSpPr>
        <p:spPr>
          <a:xfrm>
            <a:off x="5436510" y="1892492"/>
            <a:ext cx="486697" cy="952065"/>
          </a:xfrm>
          <a:prstGeom prst="rect">
            <a:avLst/>
          </a:prstGeom>
          <a:solidFill>
            <a:srgbClr val="4472C4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3379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1083288"/>
            <a:ext cx="7886700" cy="476737"/>
          </a:xfrm>
        </p:spPr>
        <p:txBody>
          <a:bodyPr>
            <a:noAutofit/>
          </a:bodyPr>
          <a:lstStyle/>
          <a:p>
            <a:r>
              <a:rPr lang="pt-BR" sz="2400" b="1" dirty="0"/>
              <a:t>Conclusão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13" y="127000"/>
            <a:ext cx="1847850" cy="709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5988" y="146050"/>
            <a:ext cx="1662112" cy="709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903413" y="1588"/>
            <a:ext cx="5297487" cy="956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Instituto Tecnológico de Aeronáutica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Curso de Mestrado Profissionalizante em Engenharia Aeronáutica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Programa de Pós-Graduação em Engenharia Aeronáutica e Mecânica</a:t>
            </a:r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507206" y="901215"/>
            <a:ext cx="8089900" cy="1587"/>
          </a:xfrm>
          <a:prstGeom prst="line">
            <a:avLst/>
          </a:prstGeom>
          <a:noFill/>
          <a:ln w="6480" cap="sq">
            <a:solidFill>
              <a:srgbClr val="A5A5A5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>
            <a:off x="508000" y="6488113"/>
            <a:ext cx="8089900" cy="1587"/>
          </a:xfrm>
          <a:prstGeom prst="line">
            <a:avLst/>
          </a:prstGeom>
          <a:noFill/>
          <a:ln w="6480" cap="sq">
            <a:solidFill>
              <a:srgbClr val="A5A5A5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2" name="Espaço Reservado para Número de Slide 10"/>
          <p:cNvSpPr>
            <a:spLocks noGrp="1"/>
          </p:cNvSpPr>
          <p:nvPr>
            <p:ph type="sldNum" sz="quarter" idx="12"/>
          </p:nvPr>
        </p:nvSpPr>
        <p:spPr>
          <a:xfrm>
            <a:off x="6870700" y="6487179"/>
            <a:ext cx="2057400" cy="365125"/>
          </a:xfrm>
        </p:spPr>
        <p:txBody>
          <a:bodyPr/>
          <a:lstStyle/>
          <a:p>
            <a:fld id="{81005A1F-7AC2-4032-AE25-0D28B304E158}" type="slidenum">
              <a:rPr lang="pt-BR" smtClean="0"/>
              <a:t>26</a:t>
            </a:fld>
            <a:endParaRPr lang="pt-BR" dirty="0"/>
          </a:p>
        </p:txBody>
      </p:sp>
      <p:sp>
        <p:nvSpPr>
          <p:cNvPr id="17" name="Espaço Reservado para Conteúdo 2"/>
          <p:cNvSpPr>
            <a:spLocks noGrp="1"/>
          </p:cNvSpPr>
          <p:nvPr>
            <p:ph idx="1"/>
          </p:nvPr>
        </p:nvSpPr>
        <p:spPr>
          <a:xfrm>
            <a:off x="507206" y="1685437"/>
            <a:ext cx="8089900" cy="4735553"/>
          </a:xfrm>
        </p:spPr>
        <p:txBody>
          <a:bodyPr>
            <a:normAutofit/>
          </a:bodyPr>
          <a:lstStyle/>
          <a:p>
            <a:r>
              <a:rPr lang="pt-BR" sz="2000" dirty="0"/>
              <a:t>O filtro operou como esperado, deixando a resposta dentro das normas aeronáuticas</a:t>
            </a:r>
          </a:p>
          <a:p>
            <a:r>
              <a:rPr lang="pt-BR" sz="2000" dirty="0"/>
              <a:t>Quando há demanda de carga o filtro age deixando o sistema operando com alto fator de potência</a:t>
            </a:r>
          </a:p>
          <a:p>
            <a:r>
              <a:rPr lang="pt-BR" sz="2000" dirty="0"/>
              <a:t>Houve a constatação que sem carga ou com baixa carga houve a degradação da qualidade de energia</a:t>
            </a:r>
          </a:p>
          <a:p>
            <a:endParaRPr lang="pt-BR" sz="1600" i="1" dirty="0">
              <a:solidFill>
                <a:prstClr val="black"/>
              </a:solidFill>
              <a:latin typeface="Cambria Math" panose="02040503050406030204" pitchFamily="18" charset="0"/>
            </a:endParaRPr>
          </a:p>
          <a:p>
            <a:endParaRPr lang="pt-BR" sz="1600" i="1" dirty="0">
              <a:solidFill>
                <a:prstClr val="black"/>
              </a:solidFill>
              <a:latin typeface="Cambria Math" panose="02040503050406030204" pitchFamily="18" charset="0"/>
            </a:endParaRPr>
          </a:p>
          <a:p>
            <a:endParaRPr lang="pt-BR" sz="1600" i="1" dirty="0">
              <a:solidFill>
                <a:prstClr val="black"/>
              </a:solidFill>
              <a:latin typeface="Cambria Math" panose="02040503050406030204" pitchFamily="18" charset="0"/>
            </a:endParaRPr>
          </a:p>
          <a:p>
            <a:endParaRPr lang="pt-BR" sz="1600" i="1" dirty="0">
              <a:solidFill>
                <a:prstClr val="black"/>
              </a:solidFill>
              <a:latin typeface="Cambria Math" panose="02040503050406030204" pitchFamily="18" charset="0"/>
            </a:endParaRPr>
          </a:p>
          <a:p>
            <a:endParaRPr lang="pt-BR" sz="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3447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1083288"/>
            <a:ext cx="7886700" cy="476737"/>
          </a:xfrm>
        </p:spPr>
        <p:txBody>
          <a:bodyPr>
            <a:noAutofit/>
          </a:bodyPr>
          <a:lstStyle/>
          <a:p>
            <a:r>
              <a:rPr lang="pt-BR" sz="2400" b="1" dirty="0"/>
              <a:t>Trabalhos Futuros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13" y="127000"/>
            <a:ext cx="1847850" cy="709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5988" y="146050"/>
            <a:ext cx="1662112" cy="709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903413" y="1588"/>
            <a:ext cx="5297487" cy="956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Instituto Tecnológico de Aeronáutica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Curso de Mestrado Profissionalizante em Engenharia Aeronáutica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Programa de Pós-Graduação em Engenharia Aeronáutica e Mecânica</a:t>
            </a:r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507206" y="901215"/>
            <a:ext cx="8089900" cy="1587"/>
          </a:xfrm>
          <a:prstGeom prst="line">
            <a:avLst/>
          </a:prstGeom>
          <a:noFill/>
          <a:ln w="6480" cap="sq">
            <a:solidFill>
              <a:srgbClr val="A5A5A5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>
            <a:off x="508000" y="6488113"/>
            <a:ext cx="8089900" cy="1587"/>
          </a:xfrm>
          <a:prstGeom prst="line">
            <a:avLst/>
          </a:prstGeom>
          <a:noFill/>
          <a:ln w="6480" cap="sq">
            <a:solidFill>
              <a:srgbClr val="A5A5A5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2" name="Espaço Reservado para Número de Slide 10"/>
          <p:cNvSpPr>
            <a:spLocks noGrp="1"/>
          </p:cNvSpPr>
          <p:nvPr>
            <p:ph type="sldNum" sz="quarter" idx="12"/>
          </p:nvPr>
        </p:nvSpPr>
        <p:spPr>
          <a:xfrm>
            <a:off x="6870700" y="6487179"/>
            <a:ext cx="2057400" cy="365125"/>
          </a:xfrm>
        </p:spPr>
        <p:txBody>
          <a:bodyPr/>
          <a:lstStyle/>
          <a:p>
            <a:fld id="{81005A1F-7AC2-4032-AE25-0D28B304E158}" type="slidenum">
              <a:rPr lang="pt-BR" smtClean="0"/>
              <a:t>27</a:t>
            </a:fld>
            <a:endParaRPr lang="pt-BR" dirty="0"/>
          </a:p>
        </p:txBody>
      </p:sp>
      <p:sp>
        <p:nvSpPr>
          <p:cNvPr id="17" name="Espaço Reservado para Conteúdo 2"/>
          <p:cNvSpPr>
            <a:spLocks noGrp="1"/>
          </p:cNvSpPr>
          <p:nvPr>
            <p:ph idx="1"/>
          </p:nvPr>
        </p:nvSpPr>
        <p:spPr>
          <a:xfrm>
            <a:off x="507206" y="1685437"/>
            <a:ext cx="8089900" cy="4735553"/>
          </a:xfrm>
        </p:spPr>
        <p:txBody>
          <a:bodyPr>
            <a:normAutofit/>
          </a:bodyPr>
          <a:lstStyle/>
          <a:p>
            <a:r>
              <a:rPr lang="pt-BR" sz="2000" dirty="0" err="1"/>
              <a:t>ew</a:t>
            </a:r>
            <a:endParaRPr lang="pt-BR" sz="2000" dirty="0"/>
          </a:p>
          <a:p>
            <a:endParaRPr lang="pt-BR" sz="1600" i="1" dirty="0">
              <a:solidFill>
                <a:prstClr val="black"/>
              </a:solidFill>
              <a:latin typeface="Cambria Math" panose="02040503050406030204" pitchFamily="18" charset="0"/>
            </a:endParaRPr>
          </a:p>
          <a:p>
            <a:endParaRPr lang="pt-BR" sz="1600" i="1" dirty="0">
              <a:solidFill>
                <a:prstClr val="black"/>
              </a:solidFill>
              <a:latin typeface="Cambria Math" panose="02040503050406030204" pitchFamily="18" charset="0"/>
            </a:endParaRPr>
          </a:p>
          <a:p>
            <a:endParaRPr lang="pt-BR" sz="1600" i="1" dirty="0">
              <a:solidFill>
                <a:prstClr val="black"/>
              </a:solidFill>
              <a:latin typeface="Cambria Math" panose="02040503050406030204" pitchFamily="18" charset="0"/>
            </a:endParaRPr>
          </a:p>
          <a:p>
            <a:endParaRPr lang="pt-BR" sz="1600" i="1" dirty="0">
              <a:solidFill>
                <a:prstClr val="black"/>
              </a:solidFill>
              <a:latin typeface="Cambria Math" panose="02040503050406030204" pitchFamily="18" charset="0"/>
            </a:endParaRPr>
          </a:p>
          <a:p>
            <a:endParaRPr lang="pt-BR" sz="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8419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1143000" y="3132921"/>
            <a:ext cx="6858000" cy="644260"/>
          </a:xfrm>
        </p:spPr>
        <p:txBody>
          <a:bodyPr>
            <a:normAutofit fontScale="90000"/>
          </a:bodyPr>
          <a:lstStyle/>
          <a:p>
            <a:r>
              <a:rPr lang="pt-BR" sz="4400" dirty="0"/>
              <a:t>Obrigado</a:t>
            </a:r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>
          <a:xfrm>
            <a:off x="1143000" y="4120734"/>
            <a:ext cx="6858000" cy="522998"/>
          </a:xfrm>
        </p:spPr>
        <p:txBody>
          <a:bodyPr>
            <a:normAutofit/>
          </a:bodyPr>
          <a:lstStyle/>
          <a:p>
            <a:r>
              <a:rPr lang="pt-BR" dirty="0"/>
              <a:t>João Paulo de Souza Oliveira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13" y="127000"/>
            <a:ext cx="1847850" cy="709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5988" y="146050"/>
            <a:ext cx="1662112" cy="709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1903413" y="1588"/>
            <a:ext cx="5297487" cy="956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Instituto Tecnológico de Aeronáutica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Curso de Mestrado Profissionalizante em Engenharia Aeronáutica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Programa de Pós-Graduação em Engenharia Aeronáutica e Mecânica</a:t>
            </a:r>
          </a:p>
        </p:txBody>
      </p:sp>
      <p:sp>
        <p:nvSpPr>
          <p:cNvPr id="10" name="Line 7"/>
          <p:cNvSpPr>
            <a:spLocks noChangeShapeType="1"/>
          </p:cNvSpPr>
          <p:nvPr/>
        </p:nvSpPr>
        <p:spPr bwMode="auto">
          <a:xfrm>
            <a:off x="507206" y="901215"/>
            <a:ext cx="8089900" cy="1587"/>
          </a:xfrm>
          <a:prstGeom prst="line">
            <a:avLst/>
          </a:prstGeom>
          <a:noFill/>
          <a:ln w="6480" cap="sq">
            <a:solidFill>
              <a:srgbClr val="A5A5A5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1" name="Line 6"/>
          <p:cNvSpPr>
            <a:spLocks noChangeShapeType="1"/>
          </p:cNvSpPr>
          <p:nvPr/>
        </p:nvSpPr>
        <p:spPr bwMode="auto">
          <a:xfrm>
            <a:off x="508000" y="6488113"/>
            <a:ext cx="8089900" cy="1587"/>
          </a:xfrm>
          <a:prstGeom prst="line">
            <a:avLst/>
          </a:prstGeom>
          <a:noFill/>
          <a:ln w="6480" cap="sq">
            <a:solidFill>
              <a:srgbClr val="A5A5A5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2" name="Espaço Reservado para Número de Slide 10"/>
          <p:cNvSpPr txBox="1">
            <a:spLocks/>
          </p:cNvSpPr>
          <p:nvPr/>
        </p:nvSpPr>
        <p:spPr>
          <a:xfrm>
            <a:off x="6870700" y="6487179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1005A1F-7AC2-4032-AE25-0D28B304E158}" type="slidenum">
              <a:rPr lang="pt-BR" smtClean="0"/>
              <a:pPr/>
              <a:t>28</a:t>
            </a:fld>
            <a:endParaRPr lang="pt-BR" dirty="0"/>
          </a:p>
        </p:txBody>
      </p:sp>
      <p:sp>
        <p:nvSpPr>
          <p:cNvPr id="13" name="Espaço Reservado para Conteúdo 2"/>
          <p:cNvSpPr txBox="1">
            <a:spLocks/>
          </p:cNvSpPr>
          <p:nvPr/>
        </p:nvSpPr>
        <p:spPr>
          <a:xfrm>
            <a:off x="507206" y="1685437"/>
            <a:ext cx="8089900" cy="47355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sz="2000" dirty="0"/>
          </a:p>
          <a:p>
            <a:endParaRPr lang="pt-BR" sz="1600" i="1" dirty="0">
              <a:solidFill>
                <a:prstClr val="black"/>
              </a:solidFill>
              <a:latin typeface="Cambria Math" panose="02040503050406030204" pitchFamily="18" charset="0"/>
            </a:endParaRPr>
          </a:p>
          <a:p>
            <a:endParaRPr lang="pt-BR" sz="1600" i="1" dirty="0">
              <a:solidFill>
                <a:prstClr val="black"/>
              </a:solidFill>
              <a:latin typeface="Cambria Math" panose="02040503050406030204" pitchFamily="18" charset="0"/>
            </a:endParaRPr>
          </a:p>
          <a:p>
            <a:endParaRPr lang="pt-BR" sz="1600" i="1" dirty="0">
              <a:solidFill>
                <a:prstClr val="black"/>
              </a:solidFill>
              <a:latin typeface="Cambria Math" panose="02040503050406030204" pitchFamily="18" charset="0"/>
            </a:endParaRPr>
          </a:p>
          <a:p>
            <a:endParaRPr lang="pt-BR" sz="1600" i="1" dirty="0">
              <a:solidFill>
                <a:prstClr val="black"/>
              </a:solidFill>
              <a:latin typeface="Cambria Math" panose="02040503050406030204" pitchFamily="18" charset="0"/>
            </a:endParaRPr>
          </a:p>
          <a:p>
            <a:endParaRPr lang="pt-BR" sz="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0595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1083288"/>
            <a:ext cx="7886700" cy="476737"/>
          </a:xfrm>
        </p:spPr>
        <p:txBody>
          <a:bodyPr>
            <a:noAutofit/>
          </a:bodyPr>
          <a:lstStyle/>
          <a:p>
            <a:r>
              <a:rPr lang="pt-BR" sz="2400" b="1" dirty="0"/>
              <a:t>Introdução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685437"/>
            <a:ext cx="7886700" cy="4735553"/>
          </a:xfrm>
        </p:spPr>
        <p:txBody>
          <a:bodyPr/>
          <a:lstStyle/>
          <a:p>
            <a:r>
              <a:rPr lang="pt-BR" sz="2200" dirty="0">
                <a:solidFill>
                  <a:prstClr val="black"/>
                </a:solidFill>
              </a:rPr>
              <a:t>Tendência de aumento do uso do sistema elétrico em aeronaves</a:t>
            </a:r>
          </a:p>
          <a:p>
            <a:r>
              <a:rPr lang="pt-BR" sz="2200" dirty="0">
                <a:solidFill>
                  <a:prstClr val="black"/>
                </a:solidFill>
              </a:rPr>
              <a:t>Sistemas hidráulicos e pneumáticos tendem a ser trocados por similares elétricos</a:t>
            </a:r>
          </a:p>
          <a:p>
            <a:endParaRPr lang="pt-B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13" y="127000"/>
            <a:ext cx="1847850" cy="709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5988" y="146050"/>
            <a:ext cx="1662112" cy="709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903413" y="1588"/>
            <a:ext cx="5297487" cy="956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Instituto Tecnológico de Aeronáutica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Curso de Mestrado Profissionalizante em Engenharia Aeronáutica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Programa de Pós-Graduação em Engenharia Aeronáutica e Mecânica</a:t>
            </a:r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507206" y="901215"/>
            <a:ext cx="8089900" cy="1587"/>
          </a:xfrm>
          <a:prstGeom prst="line">
            <a:avLst/>
          </a:prstGeom>
          <a:noFill/>
          <a:ln w="6480" cap="sq">
            <a:solidFill>
              <a:srgbClr val="A5A5A5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>
            <a:off x="508000" y="6488113"/>
            <a:ext cx="8089900" cy="1587"/>
          </a:xfrm>
          <a:prstGeom prst="line">
            <a:avLst/>
          </a:prstGeom>
          <a:noFill/>
          <a:ln w="6480" cap="sq">
            <a:solidFill>
              <a:srgbClr val="A5A5A5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2" name="Espaço Reservado para Número de Slide 10"/>
          <p:cNvSpPr>
            <a:spLocks noGrp="1"/>
          </p:cNvSpPr>
          <p:nvPr>
            <p:ph type="sldNum" sz="quarter" idx="12"/>
          </p:nvPr>
        </p:nvSpPr>
        <p:spPr>
          <a:xfrm>
            <a:off x="6870700" y="6487179"/>
            <a:ext cx="2057400" cy="365125"/>
          </a:xfrm>
        </p:spPr>
        <p:txBody>
          <a:bodyPr/>
          <a:lstStyle/>
          <a:p>
            <a:fld id="{81005A1F-7AC2-4032-AE25-0D28B304E158}" type="slidenum">
              <a:rPr lang="pt-BR" smtClean="0"/>
              <a:t>3</a:t>
            </a:fld>
            <a:endParaRPr lang="pt-BR" dirty="0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2747" y="3290659"/>
            <a:ext cx="2987129" cy="2476440"/>
          </a:xfrm>
          <a:prstGeom prst="rect">
            <a:avLst/>
          </a:prstGeom>
        </p:spPr>
      </p:pic>
      <p:pic>
        <p:nvPicPr>
          <p:cNvPr id="1026" name="Picture 2" descr="C:\Users\jpsoliv\Documents\João\Mestrado\texto\Cap2\Figuras\trend_future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3167" y="3290659"/>
            <a:ext cx="3578087" cy="2476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0894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1083288"/>
            <a:ext cx="7886700" cy="476737"/>
          </a:xfrm>
        </p:spPr>
        <p:txBody>
          <a:bodyPr>
            <a:noAutofit/>
          </a:bodyPr>
          <a:lstStyle/>
          <a:p>
            <a:r>
              <a:rPr lang="pt-BR" sz="2400" b="1" dirty="0"/>
              <a:t>Introdução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685437"/>
            <a:ext cx="7886700" cy="4735553"/>
          </a:xfrm>
        </p:spPr>
        <p:txBody>
          <a:bodyPr/>
          <a:lstStyle/>
          <a:p>
            <a:r>
              <a:rPr lang="pt-BR" sz="2200" dirty="0" smtClean="0">
                <a:solidFill>
                  <a:prstClr val="black"/>
                </a:solidFill>
              </a:rPr>
              <a:t>Aumento </a:t>
            </a:r>
            <a:r>
              <a:rPr lang="pt-BR" sz="2200" dirty="0">
                <a:solidFill>
                  <a:prstClr val="black"/>
                </a:solidFill>
              </a:rPr>
              <a:t>de cargas não lineares compromete a qualidade de energia </a:t>
            </a:r>
          </a:p>
          <a:p>
            <a:endParaRPr lang="pt-B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13" y="127000"/>
            <a:ext cx="1847850" cy="709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5988" y="146050"/>
            <a:ext cx="1662112" cy="709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903413" y="1588"/>
            <a:ext cx="5297487" cy="956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Instituto Tecnológico de Aeronáutica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Curso de Mestrado Profissionalizante em Engenharia Aeronáutica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Programa de Pós-Graduação em Engenharia Aeronáutica e Mecânica</a:t>
            </a:r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507206" y="901215"/>
            <a:ext cx="8089900" cy="1587"/>
          </a:xfrm>
          <a:prstGeom prst="line">
            <a:avLst/>
          </a:prstGeom>
          <a:noFill/>
          <a:ln w="6480" cap="sq">
            <a:solidFill>
              <a:srgbClr val="A5A5A5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>
            <a:off x="411189" y="6486526"/>
            <a:ext cx="8089900" cy="1587"/>
          </a:xfrm>
          <a:prstGeom prst="line">
            <a:avLst/>
          </a:prstGeom>
          <a:noFill/>
          <a:ln w="6480" cap="sq">
            <a:solidFill>
              <a:srgbClr val="A5A5A5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2" name="Espaço Reservado para Número de Slide 10"/>
          <p:cNvSpPr>
            <a:spLocks noGrp="1"/>
          </p:cNvSpPr>
          <p:nvPr>
            <p:ph type="sldNum" sz="quarter" idx="12"/>
          </p:nvPr>
        </p:nvSpPr>
        <p:spPr>
          <a:xfrm>
            <a:off x="6870700" y="6487179"/>
            <a:ext cx="2057400" cy="365125"/>
          </a:xfrm>
        </p:spPr>
        <p:txBody>
          <a:bodyPr/>
          <a:lstStyle/>
          <a:p>
            <a:fld id="{81005A1F-7AC2-4032-AE25-0D28B304E158}" type="slidenum">
              <a:rPr lang="pt-BR" smtClean="0"/>
              <a:t>4</a:t>
            </a:fld>
            <a:endParaRPr lang="pt-BR" dirty="0"/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0374" y="4436622"/>
            <a:ext cx="1898344" cy="1545857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06276" y="4436621"/>
            <a:ext cx="1944098" cy="1545857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14371" y="4457181"/>
            <a:ext cx="1865690" cy="1493495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2051" name="Picture 3" descr="C:\Users\jpsoliv\Documents\João\Mestrado\texto\Cap2\Figuras\real_line_transmission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7878" y="2419707"/>
            <a:ext cx="5018960" cy="1582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tângulo 14"/>
          <p:cNvSpPr/>
          <p:nvPr/>
        </p:nvSpPr>
        <p:spPr>
          <a:xfrm>
            <a:off x="1606276" y="4345188"/>
            <a:ext cx="3863134" cy="1637292"/>
          </a:xfrm>
          <a:prstGeom prst="rect">
            <a:avLst/>
          </a:prstGeom>
          <a:noFill/>
          <a:ln w="28575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/>
          <p:cNvSpPr/>
          <p:nvPr/>
        </p:nvSpPr>
        <p:spPr>
          <a:xfrm>
            <a:off x="5600975" y="4345188"/>
            <a:ext cx="1936749" cy="1637292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Seta para baixo 15"/>
          <p:cNvSpPr/>
          <p:nvPr/>
        </p:nvSpPr>
        <p:spPr>
          <a:xfrm>
            <a:off x="6483875" y="4002017"/>
            <a:ext cx="139450" cy="243980"/>
          </a:xfrm>
          <a:prstGeom prst="down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Seta para baixo 20"/>
          <p:cNvSpPr/>
          <p:nvPr/>
        </p:nvSpPr>
        <p:spPr>
          <a:xfrm>
            <a:off x="4894938" y="4002017"/>
            <a:ext cx="139450" cy="2439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8155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1083288"/>
            <a:ext cx="7886700" cy="476737"/>
          </a:xfrm>
        </p:spPr>
        <p:txBody>
          <a:bodyPr>
            <a:noAutofit/>
          </a:bodyPr>
          <a:lstStyle/>
          <a:p>
            <a:r>
              <a:rPr lang="pt-BR" sz="2400" b="1" dirty="0"/>
              <a:t>Motivação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685437"/>
            <a:ext cx="7886700" cy="4735553"/>
          </a:xfrm>
        </p:spPr>
        <p:txBody>
          <a:bodyPr/>
          <a:lstStyle/>
          <a:p>
            <a:r>
              <a:rPr lang="pt-BR" dirty="0"/>
              <a:t>Promover um estudo sobre diversas topologias de correção de fator de potência</a:t>
            </a:r>
          </a:p>
          <a:p>
            <a:r>
              <a:rPr lang="pt-BR" dirty="0"/>
              <a:t>Aprofundar o estudo na teoria das potências instantâneas</a:t>
            </a:r>
          </a:p>
          <a:p>
            <a:r>
              <a:rPr lang="pt-BR" dirty="0"/>
              <a:t>Viabilizar o conceito dos filtros ativos em sistemas elétricos aeronáuticos</a:t>
            </a:r>
          </a:p>
          <a:p>
            <a:endParaRPr lang="pt-B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13" y="127000"/>
            <a:ext cx="1847850" cy="709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5988" y="146050"/>
            <a:ext cx="1662112" cy="709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903413" y="1588"/>
            <a:ext cx="5297487" cy="956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Instituto Tecnológico de Aeronáutica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Curso de Mestrado Profissionalizante em Engenharia Aeronáutica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Programa de Pós-Graduação em Engenharia Aeronáutica e Mecânica</a:t>
            </a:r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507206" y="901215"/>
            <a:ext cx="8089900" cy="1587"/>
          </a:xfrm>
          <a:prstGeom prst="line">
            <a:avLst/>
          </a:prstGeom>
          <a:noFill/>
          <a:ln w="6480" cap="sq">
            <a:solidFill>
              <a:srgbClr val="A5A5A5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>
            <a:off x="508000" y="6488113"/>
            <a:ext cx="8089900" cy="1587"/>
          </a:xfrm>
          <a:prstGeom prst="line">
            <a:avLst/>
          </a:prstGeom>
          <a:noFill/>
          <a:ln w="6480" cap="sq">
            <a:solidFill>
              <a:srgbClr val="A5A5A5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2" name="Espaço Reservado para Número de Slide 10"/>
          <p:cNvSpPr>
            <a:spLocks noGrp="1"/>
          </p:cNvSpPr>
          <p:nvPr>
            <p:ph type="sldNum" sz="quarter" idx="12"/>
          </p:nvPr>
        </p:nvSpPr>
        <p:spPr>
          <a:xfrm>
            <a:off x="6870700" y="6487179"/>
            <a:ext cx="2057400" cy="365125"/>
          </a:xfrm>
        </p:spPr>
        <p:txBody>
          <a:bodyPr/>
          <a:lstStyle/>
          <a:p>
            <a:fld id="{81005A1F-7AC2-4032-AE25-0D28B304E158}" type="slidenum">
              <a:rPr lang="pt-BR" smtClean="0"/>
              <a:t>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98730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1083288"/>
            <a:ext cx="7886700" cy="476737"/>
          </a:xfrm>
        </p:spPr>
        <p:txBody>
          <a:bodyPr>
            <a:noAutofit/>
          </a:bodyPr>
          <a:lstStyle/>
          <a:p>
            <a:r>
              <a:rPr lang="pt-BR" sz="2400" b="1" dirty="0"/>
              <a:t>Objetivos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685437"/>
            <a:ext cx="7886700" cy="4735553"/>
          </a:xfrm>
        </p:spPr>
        <p:txBody>
          <a:bodyPr/>
          <a:lstStyle/>
          <a:p>
            <a:r>
              <a:rPr lang="pt-BR" dirty="0"/>
              <a:t>Desenvolver uma simulação com a inclusão de filtros ativos em cargas não lineares</a:t>
            </a:r>
          </a:p>
          <a:p>
            <a:r>
              <a:rPr lang="pt-BR" dirty="0"/>
              <a:t>Promover um sistema de correção de fator de potência</a:t>
            </a:r>
          </a:p>
          <a:p>
            <a:r>
              <a:rPr lang="pt-BR" dirty="0"/>
              <a:t>Garantir a manutenção das tensões dentro das normas aeronáuticas no que tange qualidade de energia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13" y="127000"/>
            <a:ext cx="1847850" cy="709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5988" y="146050"/>
            <a:ext cx="1662112" cy="709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903413" y="1588"/>
            <a:ext cx="5297487" cy="956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Instituto Tecnológico de Aeronáutica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Curso de Mestrado Profissionalizante em Engenharia Aeronáutica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Programa de Pós-Graduação em Engenharia Aeronáutica e Mecânica</a:t>
            </a:r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507206" y="901215"/>
            <a:ext cx="8089900" cy="1587"/>
          </a:xfrm>
          <a:prstGeom prst="line">
            <a:avLst/>
          </a:prstGeom>
          <a:noFill/>
          <a:ln w="6480" cap="sq">
            <a:solidFill>
              <a:srgbClr val="A5A5A5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>
            <a:off x="508000" y="6488113"/>
            <a:ext cx="8089900" cy="1587"/>
          </a:xfrm>
          <a:prstGeom prst="line">
            <a:avLst/>
          </a:prstGeom>
          <a:noFill/>
          <a:ln w="6480" cap="sq">
            <a:solidFill>
              <a:srgbClr val="A5A5A5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2" name="Espaço Reservado para Número de Slide 10"/>
          <p:cNvSpPr>
            <a:spLocks noGrp="1"/>
          </p:cNvSpPr>
          <p:nvPr>
            <p:ph type="sldNum" sz="quarter" idx="12"/>
          </p:nvPr>
        </p:nvSpPr>
        <p:spPr>
          <a:xfrm>
            <a:off x="6870700" y="6487179"/>
            <a:ext cx="2057400" cy="365125"/>
          </a:xfrm>
        </p:spPr>
        <p:txBody>
          <a:bodyPr/>
          <a:lstStyle/>
          <a:p>
            <a:fld id="{81005A1F-7AC2-4032-AE25-0D28B304E158}" type="slidenum">
              <a:rPr lang="pt-BR" smtClean="0"/>
              <a:t>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89646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1083288"/>
            <a:ext cx="7886700" cy="476737"/>
          </a:xfrm>
        </p:spPr>
        <p:txBody>
          <a:bodyPr>
            <a:noAutofit/>
          </a:bodyPr>
          <a:lstStyle/>
          <a:p>
            <a:r>
              <a:rPr lang="pt-BR" sz="2400" b="1" dirty="0"/>
              <a:t>Métodos de Correção de Fator de Potência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685437"/>
            <a:ext cx="7886700" cy="4735553"/>
          </a:xfrm>
        </p:spPr>
        <p:txBody>
          <a:bodyPr/>
          <a:lstStyle/>
          <a:p>
            <a:pPr lvl="0"/>
            <a:r>
              <a:rPr lang="pt-BR" dirty="0">
                <a:solidFill>
                  <a:prstClr val="black"/>
                </a:solidFill>
              </a:rPr>
              <a:t>Sistemas passivos:</a:t>
            </a:r>
          </a:p>
          <a:p>
            <a:pPr lvl="1"/>
            <a:r>
              <a:rPr lang="pt-BR" dirty="0">
                <a:solidFill>
                  <a:prstClr val="black"/>
                </a:solidFill>
              </a:rPr>
              <a:t>Filtros passivos </a:t>
            </a:r>
          </a:p>
          <a:p>
            <a:pPr lvl="1"/>
            <a:r>
              <a:rPr lang="pt-BR" dirty="0">
                <a:solidFill>
                  <a:prstClr val="black"/>
                </a:solidFill>
              </a:rPr>
              <a:t>Conversores </a:t>
            </a:r>
            <a:r>
              <a:rPr lang="pt-BR" dirty="0" err="1">
                <a:solidFill>
                  <a:prstClr val="black"/>
                </a:solidFill>
              </a:rPr>
              <a:t>multipulso</a:t>
            </a:r>
            <a:endParaRPr lang="pt-BR" dirty="0">
              <a:solidFill>
                <a:prstClr val="black"/>
              </a:solidFill>
            </a:endParaRPr>
          </a:p>
          <a:p>
            <a:pPr lvl="0"/>
            <a:r>
              <a:rPr lang="pt-BR" dirty="0">
                <a:solidFill>
                  <a:prstClr val="black"/>
                </a:solidFill>
              </a:rPr>
              <a:t>Sistemas ativos:</a:t>
            </a:r>
          </a:p>
          <a:p>
            <a:pPr lvl="1"/>
            <a:r>
              <a:rPr lang="pt-BR" dirty="0">
                <a:solidFill>
                  <a:prstClr val="black"/>
                </a:solidFill>
              </a:rPr>
              <a:t>Filtros Ativos</a:t>
            </a:r>
          </a:p>
          <a:p>
            <a:endParaRPr lang="pt-B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13" y="127000"/>
            <a:ext cx="1847850" cy="709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5988" y="146050"/>
            <a:ext cx="1662112" cy="709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903413" y="1588"/>
            <a:ext cx="5297487" cy="956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Instituto Tecnológico de Aeronáutica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Curso de Mestrado Profissionalizante em Engenharia Aeronáutica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Programa de Pós-Graduação em Engenharia Aeronáutica e Mecânica</a:t>
            </a:r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507206" y="901215"/>
            <a:ext cx="8089900" cy="1587"/>
          </a:xfrm>
          <a:prstGeom prst="line">
            <a:avLst/>
          </a:prstGeom>
          <a:noFill/>
          <a:ln w="6480" cap="sq">
            <a:solidFill>
              <a:srgbClr val="A5A5A5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>
            <a:off x="508000" y="6488113"/>
            <a:ext cx="8089900" cy="1587"/>
          </a:xfrm>
          <a:prstGeom prst="line">
            <a:avLst/>
          </a:prstGeom>
          <a:noFill/>
          <a:ln w="6480" cap="sq">
            <a:solidFill>
              <a:srgbClr val="A5A5A5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2" name="Espaço Reservado para Número de Slide 10"/>
          <p:cNvSpPr>
            <a:spLocks noGrp="1"/>
          </p:cNvSpPr>
          <p:nvPr>
            <p:ph type="sldNum" sz="quarter" idx="12"/>
          </p:nvPr>
        </p:nvSpPr>
        <p:spPr>
          <a:xfrm>
            <a:off x="6870700" y="6487179"/>
            <a:ext cx="2057400" cy="365125"/>
          </a:xfrm>
        </p:spPr>
        <p:txBody>
          <a:bodyPr/>
          <a:lstStyle/>
          <a:p>
            <a:fld id="{81005A1F-7AC2-4032-AE25-0D28B304E158}" type="slidenum">
              <a:rPr lang="pt-BR" smtClean="0"/>
              <a:t>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64535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1083288"/>
            <a:ext cx="7886700" cy="476737"/>
          </a:xfrm>
        </p:spPr>
        <p:txBody>
          <a:bodyPr>
            <a:noAutofit/>
          </a:bodyPr>
          <a:lstStyle/>
          <a:p>
            <a:r>
              <a:rPr lang="pt-BR" sz="2400" b="1" dirty="0"/>
              <a:t>Filtros Ativos Utilizando a Teoria PQ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13" y="127000"/>
            <a:ext cx="1847850" cy="709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5988" y="146050"/>
            <a:ext cx="1662112" cy="709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903413" y="1588"/>
            <a:ext cx="5297487" cy="956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Instituto Tecnológico de Aeronáutica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Curso de Mestrado Profissionalizante em Engenharia Aeronáutica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Programa de Pós-Graduação em Engenharia Aeronáutica e Mecânica</a:t>
            </a:r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507206" y="901215"/>
            <a:ext cx="8089900" cy="1587"/>
          </a:xfrm>
          <a:prstGeom prst="line">
            <a:avLst/>
          </a:prstGeom>
          <a:noFill/>
          <a:ln w="6480" cap="sq">
            <a:solidFill>
              <a:srgbClr val="A5A5A5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>
            <a:off x="508000" y="6488113"/>
            <a:ext cx="8089900" cy="1587"/>
          </a:xfrm>
          <a:prstGeom prst="line">
            <a:avLst/>
          </a:prstGeom>
          <a:noFill/>
          <a:ln w="6480" cap="sq">
            <a:solidFill>
              <a:srgbClr val="A5A5A5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2" name="Espaço Reservado para Número de Slide 10"/>
          <p:cNvSpPr>
            <a:spLocks noGrp="1"/>
          </p:cNvSpPr>
          <p:nvPr>
            <p:ph type="sldNum" sz="quarter" idx="12"/>
          </p:nvPr>
        </p:nvSpPr>
        <p:spPr>
          <a:xfrm>
            <a:off x="6870700" y="6487179"/>
            <a:ext cx="2057400" cy="365125"/>
          </a:xfrm>
        </p:spPr>
        <p:txBody>
          <a:bodyPr/>
          <a:lstStyle/>
          <a:p>
            <a:fld id="{81005A1F-7AC2-4032-AE25-0D28B304E158}" type="slidenum">
              <a:rPr lang="pt-BR" smtClean="0"/>
              <a:t>8</a:t>
            </a:fld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507206" y="1685437"/>
                <a:ext cx="8089900" cy="4735553"/>
              </a:xfrm>
            </p:spPr>
            <p:txBody>
              <a:bodyPr>
                <a:normAutofit/>
              </a:bodyPr>
              <a:lstStyle/>
              <a:p>
                <a:r>
                  <a:rPr lang="pt-BR" sz="2000" dirty="0">
                    <a:solidFill>
                      <a:prstClr val="black"/>
                    </a:solidFill>
                  </a:rPr>
                  <a:t>Filtro Ativo opera pela determinação da corrente de referência de um compensador, a qual carrega informação da potência instantânea que deseja-se anular no sistema</a:t>
                </a:r>
              </a:p>
              <a:p>
                <a:endParaRPr lang="pt-BR" sz="2000" dirty="0">
                  <a:solidFill>
                    <a:prstClr val="black"/>
                  </a:solidFill>
                </a:endParaRPr>
              </a:p>
              <a:p>
                <a:endParaRPr lang="pt-BR" sz="2000" dirty="0">
                  <a:solidFill>
                    <a:prstClr val="black"/>
                  </a:solidFill>
                </a:endParaRPr>
              </a:p>
              <a:p>
                <a:endParaRPr lang="pt-BR" sz="2000" dirty="0">
                  <a:solidFill>
                    <a:prstClr val="black"/>
                  </a:solidFill>
                </a:endParaRPr>
              </a:p>
              <a:p>
                <a:endParaRPr lang="pt-BR" sz="2000" dirty="0">
                  <a:solidFill>
                    <a:prstClr val="black"/>
                  </a:solidFill>
                </a:endParaRPr>
              </a:p>
              <a:p>
                <a:endParaRPr lang="pt-BR" sz="2000" dirty="0">
                  <a:solidFill>
                    <a:prstClr val="black"/>
                  </a:solidFill>
                </a:endParaRPr>
              </a:p>
              <a:p>
                <a:endParaRPr lang="pt-BR" sz="2000" dirty="0">
                  <a:solidFill>
                    <a:prstClr val="black"/>
                  </a:solidFill>
                </a:endParaRPr>
              </a:p>
              <a:p>
                <a:endParaRPr lang="pt-BR" sz="2000" dirty="0">
                  <a:solidFill>
                    <a:prstClr val="black"/>
                  </a:solidFill>
                </a:endParaRPr>
              </a:p>
              <a:p>
                <a:endParaRPr lang="pt-BR" sz="2000" dirty="0">
                  <a:solidFill>
                    <a:prstClr val="black"/>
                  </a:solidFill>
                </a:endParaRP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pt-BR" sz="2000" b="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pt-BR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pt-BR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𝐶𝑎</m:t>
                        </m:r>
                      </m:sub>
                      <m:sup>
                        <m:r>
                          <a:rPr lang="pt-BR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pt-BR" sz="2000" dirty="0">
                    <a:solidFill>
                      <a:prstClr val="black"/>
                    </a:solidFill>
                  </a:rPr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sz="2000" i="1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pt-BR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pt-BR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pt-BR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  <m:sup>
                        <m:r>
                          <a:rPr lang="pt-BR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pt-BR" sz="2000" dirty="0">
                    <a:solidFill>
                      <a:prstClr val="black"/>
                    </a:solidFill>
                  </a:rPr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sz="2000" i="1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pt-BR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pt-BR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pt-BR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  <m:sup>
                        <m:r>
                          <a:rPr lang="pt-BR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pt-BR" sz="2000" dirty="0">
                    <a:solidFill>
                      <a:prstClr val="black"/>
                    </a:solidFill>
                  </a:rPr>
                  <a:t> é determinado utilizando a teoria das potências instantâneas</a:t>
                </a:r>
              </a:p>
              <a:p>
                <a:endParaRPr lang="pt-BR" sz="2000" dirty="0">
                  <a:solidFill>
                    <a:prstClr val="black"/>
                  </a:solidFill>
                </a:endParaRPr>
              </a:p>
              <a:p>
                <a:endParaRPr lang="pt-BR" sz="2000" dirty="0">
                  <a:solidFill>
                    <a:prstClr val="black"/>
                  </a:solidFill>
                </a:endParaRPr>
              </a:p>
              <a:p>
                <a:endParaRPr lang="pt-BR" sz="2000" dirty="0">
                  <a:solidFill>
                    <a:prstClr val="black"/>
                  </a:solidFill>
                </a:endParaRPr>
              </a:p>
              <a:p>
                <a:endParaRPr lang="pt-BR" sz="2000" dirty="0">
                  <a:solidFill>
                    <a:prstClr val="black"/>
                  </a:solidFill>
                </a:endParaRPr>
              </a:p>
              <a:p>
                <a:endParaRPr lang="pt-BR" sz="2000" dirty="0">
                  <a:solidFill>
                    <a:prstClr val="black"/>
                  </a:solidFill>
                </a:endParaRPr>
              </a:p>
              <a:p>
                <a:endParaRPr lang="pt-BR" sz="2000" dirty="0">
                  <a:solidFill>
                    <a:prstClr val="black"/>
                  </a:solidFill>
                </a:endParaRPr>
              </a:p>
              <a:p>
                <a:endParaRPr lang="pt-BR" sz="2000" dirty="0">
                  <a:solidFill>
                    <a:prstClr val="black"/>
                  </a:solidFill>
                </a:endParaRPr>
              </a:p>
              <a:p>
                <a:endParaRPr lang="pt-BR" sz="1600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endParaRPr lang="pt-BR" sz="1600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endParaRPr lang="pt-BR" sz="1600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endParaRPr lang="pt-BR" sz="1600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endParaRPr lang="pt-BR" sz="1600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endParaRPr lang="pt-BR" sz="1600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endParaRPr lang="pt-BR" sz="8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7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07206" y="1685437"/>
                <a:ext cx="8089900" cy="4735553"/>
              </a:xfrm>
              <a:blipFill>
                <a:blip r:embed="rId4"/>
                <a:stretch>
                  <a:fillRect l="-678" t="-128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Agrupar 24"/>
          <p:cNvGrpSpPr>
            <a:grpSpLocks noChangeAspect="1"/>
          </p:cNvGrpSpPr>
          <p:nvPr/>
        </p:nvGrpSpPr>
        <p:grpSpPr>
          <a:xfrm>
            <a:off x="2133809" y="2786259"/>
            <a:ext cx="4876382" cy="2890779"/>
            <a:chOff x="74613" y="588397"/>
            <a:chExt cx="11720927" cy="6948311"/>
          </a:xfrm>
        </p:grpSpPr>
        <p:grpSp>
          <p:nvGrpSpPr>
            <p:cNvPr id="22" name="Agrupar 21"/>
            <p:cNvGrpSpPr>
              <a:grpSpLocks noChangeAspect="1"/>
            </p:cNvGrpSpPr>
            <p:nvPr/>
          </p:nvGrpSpPr>
          <p:grpSpPr>
            <a:xfrm>
              <a:off x="74613" y="588397"/>
              <a:ext cx="9606374" cy="6836387"/>
              <a:chOff x="2019813" y="2638963"/>
              <a:chExt cx="4293706" cy="3055621"/>
            </a:xfrm>
          </p:grpSpPr>
          <p:pic>
            <p:nvPicPr>
              <p:cNvPr id="18" name="Imagem 17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33556" y="3258584"/>
                <a:ext cx="3879963" cy="2436000"/>
              </a:xfrm>
              <a:prstGeom prst="rect">
                <a:avLst/>
              </a:prstGeom>
            </p:spPr>
          </p:pic>
          <p:pic>
            <p:nvPicPr>
              <p:cNvPr id="19" name="Imagem 18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019813" y="4874149"/>
                <a:ext cx="1073244" cy="616986"/>
              </a:xfrm>
              <a:prstGeom prst="rect">
                <a:avLst/>
              </a:prstGeom>
            </p:spPr>
          </p:pic>
          <p:pic>
            <p:nvPicPr>
              <p:cNvPr id="20" name="Imagem 19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458122" y="2638963"/>
                <a:ext cx="1094034" cy="621790"/>
              </a:xfrm>
              <a:prstGeom prst="rect">
                <a:avLst/>
              </a:prstGeom>
            </p:spPr>
          </p:pic>
          <p:pic>
            <p:nvPicPr>
              <p:cNvPr id="21" name="Imagem 20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876382" y="2638963"/>
                <a:ext cx="1112910" cy="619154"/>
              </a:xfrm>
              <a:prstGeom prst="rect">
                <a:avLst/>
              </a:prstGeom>
            </p:spPr>
          </p:pic>
        </p:grpSp>
        <p:pic>
          <p:nvPicPr>
            <p:cNvPr id="9" name="Imagem 8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499765" y="5022108"/>
              <a:ext cx="4295775" cy="2514600"/>
            </a:xfrm>
            <a:prstGeom prst="rect">
              <a:avLst/>
            </a:prstGeom>
            <a:ln w="19050">
              <a:solidFill>
                <a:schemeClr val="tx1"/>
              </a:solidFill>
              <a:prstDash val="dash"/>
            </a:ln>
          </p:spPr>
        </p:pic>
        <p:cxnSp>
          <p:nvCxnSpPr>
            <p:cNvPr id="11" name="Conector reto 10"/>
            <p:cNvCxnSpPr>
              <a:cxnSpLocks/>
            </p:cNvCxnSpPr>
            <p:nvPr/>
          </p:nvCxnSpPr>
          <p:spPr>
            <a:xfrm flipV="1">
              <a:off x="6822341" y="5173580"/>
              <a:ext cx="649270" cy="37851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to 22"/>
            <p:cNvCxnSpPr>
              <a:cxnSpLocks/>
            </p:cNvCxnSpPr>
            <p:nvPr/>
          </p:nvCxnSpPr>
          <p:spPr>
            <a:xfrm>
              <a:off x="6822341" y="6918493"/>
              <a:ext cx="677424" cy="547889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235167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1083288"/>
            <a:ext cx="7886700" cy="476737"/>
          </a:xfrm>
        </p:spPr>
        <p:txBody>
          <a:bodyPr>
            <a:noAutofit/>
          </a:bodyPr>
          <a:lstStyle/>
          <a:p>
            <a:r>
              <a:rPr lang="pt-BR" sz="2400" b="1" dirty="0"/>
              <a:t>Teoria das Potências Instantâneas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507206" y="1685437"/>
                <a:ext cx="8089900" cy="4735553"/>
              </a:xfrm>
            </p:spPr>
            <p:txBody>
              <a:bodyPr/>
              <a:lstStyle/>
              <a:p>
                <a:r>
                  <a:rPr lang="pt-BR" sz="2000" dirty="0">
                    <a:solidFill>
                      <a:prstClr val="black"/>
                    </a:solidFill>
                  </a:rPr>
                  <a:t>É utilizada na determinação das potências instantâneas ativa e reativa (</a:t>
                </a:r>
                <a14:m>
                  <m:oMath xmlns:m="http://schemas.openxmlformats.org/officeDocument/2006/math">
                    <m:r>
                      <a:rPr lang="pt-BR" sz="20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pt-BR" sz="2000" dirty="0">
                    <a:solidFill>
                      <a:prstClr val="black"/>
                    </a:solidFill>
                  </a:rPr>
                  <a:t> e </a:t>
                </a:r>
                <a14:m>
                  <m:oMath xmlns:m="http://schemas.openxmlformats.org/officeDocument/2006/math">
                    <m:r>
                      <a:rPr lang="pt-BR" sz="20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pt-BR" sz="2000" dirty="0">
                    <a:solidFill>
                      <a:prstClr val="black"/>
                    </a:solidFill>
                  </a:rPr>
                  <a:t>, respectivamente), a qual carregam dados sobre a forma da tensão/corrente</a:t>
                </a:r>
              </a:p>
              <a:p>
                <a:pPr lvl="0"/>
                <a:endParaRPr lang="pt-BR" sz="2000" dirty="0">
                  <a:solidFill>
                    <a:prstClr val="black"/>
                  </a:solidFill>
                </a:endParaRPr>
              </a:p>
              <a:p>
                <a:r>
                  <a:rPr lang="pt-BR" sz="2000" dirty="0">
                    <a:solidFill>
                      <a:prstClr val="black"/>
                    </a:solidFill>
                  </a:rPr>
                  <a:t>Aplicável apenas à sistemas trifásicos</a:t>
                </a:r>
              </a:p>
              <a:p>
                <a:endParaRPr lang="pt-BR" sz="2000" dirty="0">
                  <a:solidFill>
                    <a:prstClr val="black"/>
                  </a:solidFill>
                </a:endParaRPr>
              </a:p>
              <a:p>
                <a:pPr lvl="0"/>
                <a:r>
                  <a:rPr lang="pt-BR" sz="2000" dirty="0">
                    <a:solidFill>
                      <a:prstClr val="black"/>
                    </a:solidFill>
                  </a:rPr>
                  <a:t>Baseada na transformada de Clarke:</a:t>
                </a:r>
              </a:p>
              <a:p>
                <a:pPr lvl="0"/>
                <a:endParaRPr lang="pt-BR" sz="2000" dirty="0">
                  <a:solidFill>
                    <a:prstClr val="black"/>
                  </a:solidFill>
                </a:endParaRP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pt-BR" sz="12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2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sz="1200" i="1">
                                        <a:solidFill>
                                          <a:prstClr val="black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pt-BR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1200" i="1">
                                        <a:solidFill>
                                          <a:prstClr val="black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1200" i="1">
                                        <a:solidFill>
                                          <a:prstClr val="black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pt-BR" sz="1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12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pt-BR" sz="12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pt-BR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pt-BR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e>
                      </m:rad>
                      <m:d>
                        <m:dPr>
                          <m:begChr m:val="["/>
                          <m:endChr m:val="]"/>
                          <m:ctrlPr>
                            <a:rPr lang="pt-BR" sz="12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2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pt-BR" sz="1200" i="1">
                                        <a:solidFill>
                                          <a:prstClr val="black"/>
                                        </a:solidFill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brk m:alnAt="7"/>
                                      </m:rPr>
                                      <a:rPr lang="pt-BR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pt-BR" sz="1200" i="1">
                                            <a:solidFill>
                                              <a:prstClr val="black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pt-BR" sz="12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pt-BR" sz="1200" i="1">
                                        <a:solidFill>
                                          <a:prstClr val="black"/>
                                        </a:solidFill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brk m:alnAt="7"/>
                                      </m:rPr>
                                      <a:rPr lang="pt-BR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pt-BR" sz="1200" i="1">
                                            <a:solidFill>
                                              <a:prstClr val="black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pt-BR" sz="12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pt-BR" sz="1200" i="1">
                                        <a:solidFill>
                                          <a:prstClr val="black"/>
                                        </a:solidFill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brk m:alnAt="7"/>
                                      </m:rPr>
                                      <a:rPr lang="pt-BR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pt-BR" sz="1200" i="1">
                                            <a:solidFill>
                                              <a:prstClr val="black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pt-BR" sz="12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pt-BR" sz="12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pt-BR" sz="12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pt-BR" sz="1200" i="1">
                                        <a:solidFill>
                                          <a:prstClr val="black"/>
                                        </a:solidFill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BR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pt-BR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pt-BR" sz="12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pt-BR" sz="1200" i="1">
                                        <a:solidFill>
                                          <a:prstClr val="black"/>
                                        </a:solidFill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BR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pt-BR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pt-BR" sz="12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pt-BR" sz="1200" i="1">
                                        <a:solidFill>
                                          <a:prstClr val="black"/>
                                        </a:solidFill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ad>
                                      <m:radPr>
                                        <m:degHide m:val="on"/>
                                        <m:ctrlPr>
                                          <a:rPr lang="pt-BR" sz="1200" i="1">
                                            <a:solidFill>
                                              <a:prstClr val="black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pt-BR" sz="12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</m:rad>
                                  </m:num>
                                  <m:den>
                                    <m:r>
                                      <a:rPr lang="pt-BR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pt-BR" sz="12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pt-BR" sz="1200" i="1">
                                        <a:solidFill>
                                          <a:prstClr val="black"/>
                                        </a:solidFill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ad>
                                      <m:radPr>
                                        <m:degHide m:val="on"/>
                                        <m:ctrlPr>
                                          <a:rPr lang="pt-BR" sz="1200" i="1">
                                            <a:solidFill>
                                              <a:prstClr val="black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pt-BR" sz="12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</m:rad>
                                  </m:num>
                                  <m:den>
                                    <m:r>
                                      <a:rPr lang="pt-BR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pt-BR" sz="12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2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sz="1200" i="1">
                                        <a:solidFill>
                                          <a:prstClr val="black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pt-BR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1200" i="1">
                                        <a:solidFill>
                                          <a:prstClr val="black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1200" i="1">
                                        <a:solidFill>
                                          <a:prstClr val="black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pt-BR" sz="1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12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2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sz="1200" i="1">
                                        <a:solidFill>
                                          <a:prstClr val="black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1200" i="1">
                                        <a:solidFill>
                                          <a:prstClr val="black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1200" i="1">
                                        <a:solidFill>
                                          <a:prstClr val="black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pt-BR" sz="1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12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pt-BR" sz="12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pt-BR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pt-BR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e>
                      </m:rad>
                      <m:d>
                        <m:dPr>
                          <m:begChr m:val="["/>
                          <m:endChr m:val="]"/>
                          <m:ctrlPr>
                            <a:rPr lang="pt-BR" sz="12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2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pt-BR" sz="1200" i="1">
                                        <a:solidFill>
                                          <a:prstClr val="black"/>
                                        </a:solidFill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brk m:alnAt="7"/>
                                      </m:rPr>
                                      <a:rPr lang="pt-BR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pt-BR" sz="1200" i="1">
                                            <a:solidFill>
                                              <a:prstClr val="black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pt-BR" sz="12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den>
                                </m:f>
                              </m:e>
                              <m:e>
                                <m:r>
                                  <a:rPr lang="pt-BR" sz="12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pt-BR" sz="12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pt-BR" sz="1200" i="1">
                                        <a:solidFill>
                                          <a:prstClr val="black"/>
                                        </a:solidFill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BR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pt-BR" sz="1200" i="1">
                                            <a:solidFill>
                                              <a:prstClr val="black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pt-BR" sz="12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den>
                                </m:f>
                              </m:e>
                              <m:e>
                                <m:r>
                                  <a:rPr lang="pt-BR" sz="12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pt-BR" sz="1200" i="1">
                                        <a:solidFill>
                                          <a:prstClr val="black"/>
                                        </a:solidFill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BR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pt-BR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pt-BR" sz="1200" i="1">
                                        <a:solidFill>
                                          <a:prstClr val="black"/>
                                        </a:solidFill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ad>
                                      <m:radPr>
                                        <m:degHide m:val="on"/>
                                        <m:ctrlPr>
                                          <a:rPr lang="pt-BR" sz="1200" i="1">
                                            <a:solidFill>
                                              <a:prstClr val="black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pt-BR" sz="12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</m:rad>
                                  </m:num>
                                  <m:den>
                                    <m:r>
                                      <a:rPr lang="pt-BR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pt-BR" sz="1200" i="1">
                                        <a:solidFill>
                                          <a:prstClr val="black"/>
                                        </a:solidFill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BR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pt-BR" sz="1200" i="1">
                                            <a:solidFill>
                                              <a:prstClr val="black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pt-BR" sz="12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den>
                                </m:f>
                              </m:e>
                              <m:e>
                                <m:r>
                                  <a:rPr lang="pt-BR" sz="12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pt-BR" sz="1200" i="1">
                                        <a:solidFill>
                                          <a:prstClr val="black"/>
                                        </a:solidFill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BR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pt-BR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pt-BR" sz="1200" i="1">
                                        <a:solidFill>
                                          <a:prstClr val="black"/>
                                        </a:solidFill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ad>
                                      <m:radPr>
                                        <m:degHide m:val="on"/>
                                        <m:ctrlPr>
                                          <a:rPr lang="pt-BR" sz="1200" i="1">
                                            <a:solidFill>
                                              <a:prstClr val="black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pt-BR" sz="12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</m:rad>
                                  </m:num>
                                  <m:den>
                                    <m:r>
                                      <a:rPr lang="pt-BR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pt-BR" sz="12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2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sz="1200" i="1">
                                        <a:solidFill>
                                          <a:prstClr val="black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1200" i="1">
                                        <a:solidFill>
                                          <a:prstClr val="black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1200" i="1">
                                        <a:solidFill>
                                          <a:prstClr val="black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1200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07206" y="1685437"/>
                <a:ext cx="8089900" cy="4735553"/>
              </a:xfrm>
              <a:blipFill>
                <a:blip r:embed="rId2"/>
                <a:stretch>
                  <a:fillRect l="-678" t="-1287" r="-143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13" y="127000"/>
            <a:ext cx="1847850" cy="709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5988" y="146050"/>
            <a:ext cx="1662112" cy="709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903413" y="1588"/>
            <a:ext cx="5297487" cy="956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Instituto Tecnológico de Aeronáutica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Curso de Mestrado Profissionalizante em Engenharia Aeronáutica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Programa de Pós-Graduação em Engenharia Aeronáutica e Mecânica</a:t>
            </a:r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507206" y="901215"/>
            <a:ext cx="8089900" cy="1587"/>
          </a:xfrm>
          <a:prstGeom prst="line">
            <a:avLst/>
          </a:prstGeom>
          <a:noFill/>
          <a:ln w="6480" cap="sq">
            <a:solidFill>
              <a:srgbClr val="A5A5A5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>
            <a:off x="508000" y="6488113"/>
            <a:ext cx="8089900" cy="1587"/>
          </a:xfrm>
          <a:prstGeom prst="line">
            <a:avLst/>
          </a:prstGeom>
          <a:noFill/>
          <a:ln w="6480" cap="sq">
            <a:solidFill>
              <a:srgbClr val="A5A5A5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2" name="Espaço Reservado para Número de Slide 10"/>
          <p:cNvSpPr>
            <a:spLocks noGrp="1"/>
          </p:cNvSpPr>
          <p:nvPr>
            <p:ph type="sldNum" sz="quarter" idx="12"/>
          </p:nvPr>
        </p:nvSpPr>
        <p:spPr>
          <a:xfrm>
            <a:off x="6870700" y="6487179"/>
            <a:ext cx="2057400" cy="365125"/>
          </a:xfrm>
        </p:spPr>
        <p:txBody>
          <a:bodyPr/>
          <a:lstStyle/>
          <a:p>
            <a:fld id="{81005A1F-7AC2-4032-AE25-0D28B304E158}" type="slidenum">
              <a:rPr lang="pt-BR" smtClean="0"/>
              <a:t>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8538500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3251</TotalTime>
  <Words>1423</Words>
  <Application>Microsoft Office PowerPoint</Application>
  <PresentationFormat>Apresentação na tela (4:3)</PresentationFormat>
  <Paragraphs>319</Paragraphs>
  <Slides>28</Slides>
  <Notes>0</Notes>
  <HiddenSlides>1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28</vt:i4>
      </vt:variant>
    </vt:vector>
  </HeadingPairs>
  <TitlesOfParts>
    <vt:vector size="29" baseType="lpstr">
      <vt:lpstr>Tema do Office</vt:lpstr>
      <vt:lpstr>Simulação de Filtro Ativo do tipo Shunt para Correção de Fator de Potência em Sistema Elétricos Aeronáuticos</vt:lpstr>
      <vt:lpstr>Agenda</vt:lpstr>
      <vt:lpstr>Introdução</vt:lpstr>
      <vt:lpstr>Introdução</vt:lpstr>
      <vt:lpstr>Motivação</vt:lpstr>
      <vt:lpstr>Objetivos</vt:lpstr>
      <vt:lpstr>Métodos de Correção de Fator de Potência</vt:lpstr>
      <vt:lpstr>Filtros Ativos Utilizando a Teoria PQ</vt:lpstr>
      <vt:lpstr>Teoria das Potências Instantâneas</vt:lpstr>
      <vt:lpstr>Teoria das Potências Instantâneas</vt:lpstr>
      <vt:lpstr>Filtros Ativos Utilizando a Teoria PQ</vt:lpstr>
      <vt:lpstr>Estratégia de Controle</vt:lpstr>
      <vt:lpstr>Detector de Sequência Positiva</vt:lpstr>
      <vt:lpstr>Controle de tensão do Capacitor do compensador</vt:lpstr>
      <vt:lpstr>Sistema Completo </vt:lpstr>
      <vt:lpstr>Simulação</vt:lpstr>
      <vt:lpstr>Simulação</vt:lpstr>
      <vt:lpstr>Simulação</vt:lpstr>
      <vt:lpstr>Simulação</vt:lpstr>
      <vt:lpstr>Simulação</vt:lpstr>
      <vt:lpstr>Simulação</vt:lpstr>
      <vt:lpstr>Resultados</vt:lpstr>
      <vt:lpstr>Resultados</vt:lpstr>
      <vt:lpstr>Resultados</vt:lpstr>
      <vt:lpstr>Resultados</vt:lpstr>
      <vt:lpstr>Conclusão</vt:lpstr>
      <vt:lpstr>Trabalhos Futuros</vt:lpstr>
      <vt:lpstr>Obrigado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Título</dc:title>
  <dc:creator>Joao</dc:creator>
  <cp:lastModifiedBy>jpsoliv</cp:lastModifiedBy>
  <cp:revision>74</cp:revision>
  <dcterms:created xsi:type="dcterms:W3CDTF">2017-01-22T17:06:36Z</dcterms:created>
  <dcterms:modified xsi:type="dcterms:W3CDTF">2017-02-23T19:22:39Z</dcterms:modified>
</cp:coreProperties>
</file>