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09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FABBD-B2CF-41BB-8AF0-22312F906C8C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88E72-31B6-41E3-AEAC-83BA5E9B04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5841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88E72-31B6-41E3-AEAC-83BA5E9B043E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1786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9934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0373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7112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5128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2235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5472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3733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1192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6797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7098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4951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40449-45B3-4C4C-B502-456914857DA8}" type="datetimeFigureOut">
              <a:rPr lang="pt-BR" smtClean="0"/>
              <a:t>18/10/2016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2240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3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2.png"/><Relationship Id="rId2" Type="http://schemas.openxmlformats.org/officeDocument/2006/relationships/image" Target="../media/image28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19" Type="http://schemas.openxmlformats.org/officeDocument/2006/relationships/image" Target="../media/image44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26" Type="http://schemas.openxmlformats.org/officeDocument/2006/relationships/image" Target="../media/image62.png"/><Relationship Id="rId3" Type="http://schemas.openxmlformats.org/officeDocument/2006/relationships/image" Target="../media/image430.png"/><Relationship Id="rId21" Type="http://schemas.openxmlformats.org/officeDocument/2006/relationships/image" Target="../media/image57.png"/><Relationship Id="rId7" Type="http://schemas.openxmlformats.org/officeDocument/2006/relationships/image" Target="../media/image4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5" Type="http://schemas.openxmlformats.org/officeDocument/2006/relationships/image" Target="../media/image61.png"/><Relationship Id="rId2" Type="http://schemas.openxmlformats.org/officeDocument/2006/relationships/image" Target="../media/image420.png"/><Relationship Id="rId16" Type="http://schemas.openxmlformats.org/officeDocument/2006/relationships/image" Target="../media/image52.png"/><Relationship Id="rId20" Type="http://schemas.openxmlformats.org/officeDocument/2006/relationships/image" Target="../media/image56.png"/><Relationship Id="rId29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47.png"/><Relationship Id="rId24" Type="http://schemas.openxmlformats.org/officeDocument/2006/relationships/image" Target="../media/image60.png"/><Relationship Id="rId5" Type="http://schemas.openxmlformats.org/officeDocument/2006/relationships/image" Target="../media/image1.png"/><Relationship Id="rId15" Type="http://schemas.openxmlformats.org/officeDocument/2006/relationships/image" Target="../media/image51.png"/><Relationship Id="rId23" Type="http://schemas.openxmlformats.org/officeDocument/2006/relationships/image" Target="../media/image59.png"/><Relationship Id="rId28" Type="http://schemas.openxmlformats.org/officeDocument/2006/relationships/image" Target="../media/image64.png"/><Relationship Id="rId10" Type="http://schemas.openxmlformats.org/officeDocument/2006/relationships/image" Target="../media/image46.png"/><Relationship Id="rId19" Type="http://schemas.openxmlformats.org/officeDocument/2006/relationships/image" Target="../media/image55.png"/><Relationship Id="rId31" Type="http://schemas.openxmlformats.org/officeDocument/2006/relationships/image" Target="../media/image660.png"/><Relationship Id="rId4" Type="http://schemas.openxmlformats.org/officeDocument/2006/relationships/image" Target="../media/image4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Relationship Id="rId22" Type="http://schemas.openxmlformats.org/officeDocument/2006/relationships/image" Target="../media/image58.png"/><Relationship Id="rId27" Type="http://schemas.openxmlformats.org/officeDocument/2006/relationships/image" Target="../media/image63.png"/><Relationship Id="rId30" Type="http://schemas.openxmlformats.org/officeDocument/2006/relationships/image" Target="../media/image6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18" Type="http://schemas.openxmlformats.org/officeDocument/2006/relationships/image" Target="../media/image81.png"/><Relationship Id="rId3" Type="http://schemas.openxmlformats.org/officeDocument/2006/relationships/image" Target="../media/image28.png"/><Relationship Id="rId21" Type="http://schemas.openxmlformats.org/officeDocument/2006/relationships/image" Target="../media/image84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" Type="http://schemas.openxmlformats.org/officeDocument/2006/relationships/image" Target="../media/image67.png"/><Relationship Id="rId16" Type="http://schemas.openxmlformats.org/officeDocument/2006/relationships/image" Target="../media/image79.png"/><Relationship Id="rId20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10" Type="http://schemas.openxmlformats.org/officeDocument/2006/relationships/image" Target="../media/image73.png"/><Relationship Id="rId19" Type="http://schemas.openxmlformats.org/officeDocument/2006/relationships/image" Target="../media/image82.png"/><Relationship Id="rId4" Type="http://schemas.openxmlformats.org/officeDocument/2006/relationships/image" Target="../media/image29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Relationship Id="rId22" Type="http://schemas.openxmlformats.org/officeDocument/2006/relationships/image" Target="../media/image8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7.png"/><Relationship Id="rId18" Type="http://schemas.openxmlformats.org/officeDocument/2006/relationships/image" Target="../media/image102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17" Type="http://schemas.openxmlformats.org/officeDocument/2006/relationships/image" Target="../media/image10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5" Type="http://schemas.openxmlformats.org/officeDocument/2006/relationships/image" Target="../media/image89.png"/><Relationship Id="rId15" Type="http://schemas.openxmlformats.org/officeDocument/2006/relationships/image" Target="../media/image99.png"/><Relationship Id="rId10" Type="http://schemas.openxmlformats.org/officeDocument/2006/relationships/image" Target="../media/image94.png"/><Relationship Id="rId19" Type="http://schemas.openxmlformats.org/officeDocument/2006/relationships/image" Target="../media/image103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Relationship Id="rId14" Type="http://schemas.openxmlformats.org/officeDocument/2006/relationships/image" Target="../media/image9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116.png"/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12" Type="http://schemas.openxmlformats.org/officeDocument/2006/relationships/image" Target="../media/image115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9.png"/><Relationship Id="rId11" Type="http://schemas.openxmlformats.org/officeDocument/2006/relationships/image" Target="../media/image114.png"/><Relationship Id="rId5" Type="http://schemas.openxmlformats.org/officeDocument/2006/relationships/image" Target="../media/image108.png"/><Relationship Id="rId15" Type="http://schemas.openxmlformats.org/officeDocument/2006/relationships/image" Target="../media/image118.png"/><Relationship Id="rId10" Type="http://schemas.openxmlformats.org/officeDocument/2006/relationships/image" Target="../media/image113.png"/><Relationship Id="rId4" Type="http://schemas.openxmlformats.org/officeDocument/2006/relationships/image" Target="../media/image107.png"/><Relationship Id="rId9" Type="http://schemas.openxmlformats.org/officeDocument/2006/relationships/image" Target="../media/image112.png"/><Relationship Id="rId14" Type="http://schemas.openxmlformats.org/officeDocument/2006/relationships/image" Target="../media/image1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827584" y="903040"/>
            <a:ext cx="2592288" cy="21659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859478" y="1229916"/>
            <a:ext cx="2664296" cy="15121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827584" y="4365104"/>
            <a:ext cx="3276365" cy="12241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644008" y="4365104"/>
            <a:ext cx="2880320" cy="12241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528110" y="3356992"/>
            <a:ext cx="3678124" cy="7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10" name="Conector de seta reta 9"/>
          <p:cNvCxnSpPr/>
          <p:nvPr/>
        </p:nvCxnSpPr>
        <p:spPr>
          <a:xfrm>
            <a:off x="264134" y="1052736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264741" y="1412776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264134" y="1798761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264134" y="220486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264134" y="256490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264134" y="292494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440" y="1669414"/>
            <a:ext cx="1906372" cy="633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948" y="4735701"/>
            <a:ext cx="2875635" cy="545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57" y="1052736"/>
            <a:ext cx="2287879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57" y="2163816"/>
            <a:ext cx="2214874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608" y="4545254"/>
            <a:ext cx="2572963" cy="926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4" name="Conector de seta reta 23"/>
          <p:cNvCxnSpPr/>
          <p:nvPr/>
        </p:nvCxnSpPr>
        <p:spPr>
          <a:xfrm>
            <a:off x="3419872" y="1412776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>
            <a:off x="3425088" y="1830522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>
            <a:off x="3419872" y="2225680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/>
          <p:nvPr/>
        </p:nvCxnSpPr>
        <p:spPr>
          <a:xfrm>
            <a:off x="3419872" y="2636912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/>
          <p:nvPr/>
        </p:nvCxnSpPr>
        <p:spPr>
          <a:xfrm flipH="1">
            <a:off x="6206234" y="3573016"/>
            <a:ext cx="51331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/>
          <p:nvPr/>
        </p:nvCxnSpPr>
        <p:spPr>
          <a:xfrm flipH="1">
            <a:off x="6206235" y="3933056"/>
            <a:ext cx="89271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flipV="1">
            <a:off x="6722714" y="2756373"/>
            <a:ext cx="0" cy="8309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 flipV="1">
            <a:off x="7098951" y="2756373"/>
            <a:ext cx="0" cy="11909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>
            <a:off x="1739432" y="3573016"/>
            <a:ext cx="78867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>
            <a:off x="2144244" y="3933056"/>
            <a:ext cx="38386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>
            <a:off x="2163296" y="3933056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/>
          <p:cNvCxnSpPr/>
          <p:nvPr/>
        </p:nvCxnSpPr>
        <p:spPr>
          <a:xfrm>
            <a:off x="1753721" y="3587305"/>
            <a:ext cx="0" cy="76151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/>
          <p:nvPr/>
        </p:nvCxnSpPr>
        <p:spPr>
          <a:xfrm>
            <a:off x="7523721" y="454525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/>
          <p:nvPr/>
        </p:nvCxnSpPr>
        <p:spPr>
          <a:xfrm>
            <a:off x="7523721" y="498864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/>
          <p:nvPr/>
        </p:nvCxnSpPr>
        <p:spPr>
          <a:xfrm>
            <a:off x="7524328" y="5446276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/>
          <p:nvPr/>
        </p:nvCxnSpPr>
        <p:spPr>
          <a:xfrm>
            <a:off x="4103949" y="467860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/>
          <p:cNvCxnSpPr/>
          <p:nvPr/>
        </p:nvCxnSpPr>
        <p:spPr>
          <a:xfrm>
            <a:off x="4091915" y="533074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262760" y="683404"/>
                <a:ext cx="4685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60" y="683404"/>
                <a:ext cx="4685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262760" y="1043404"/>
                <a:ext cx="475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60" y="1043404"/>
                <a:ext cx="475387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262760" y="1429429"/>
                <a:ext cx="4489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60" y="1429429"/>
                <a:ext cx="448905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262760" y="1830522"/>
                <a:ext cx="522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60" y="1830522"/>
                <a:ext cx="522131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/>
              <p:cNvSpPr txBox="1"/>
              <p:nvPr/>
            </p:nvSpPr>
            <p:spPr>
              <a:xfrm>
                <a:off x="262760" y="2204864"/>
                <a:ext cx="517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60" y="2204864"/>
                <a:ext cx="517706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/>
              <p:cNvSpPr txBox="1"/>
              <p:nvPr/>
            </p:nvSpPr>
            <p:spPr>
              <a:xfrm>
                <a:off x="273068" y="2555612"/>
                <a:ext cx="502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68" y="2555612"/>
                <a:ext cx="502510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3920518" y="1841768"/>
                <a:ext cx="4381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18" y="1841768"/>
                <a:ext cx="438132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/>
              <p:cNvSpPr txBox="1"/>
              <p:nvPr/>
            </p:nvSpPr>
            <p:spPr>
              <a:xfrm>
                <a:off x="3930237" y="2242830"/>
                <a:ext cx="429861" cy="39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237" y="2242830"/>
                <a:ext cx="429861" cy="394082"/>
              </a:xfrm>
              <a:prstGeom prst="rect">
                <a:avLst/>
              </a:prstGeom>
              <a:blipFill rotWithShape="1">
                <a:blip r:embed="rId1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3920518" y="1436440"/>
                <a:ext cx="481157" cy="39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18" y="1436440"/>
                <a:ext cx="481157" cy="394082"/>
              </a:xfrm>
              <a:prstGeom prst="rect">
                <a:avLst/>
              </a:prstGeom>
              <a:blipFill rotWithShape="1">
                <a:blip r:embed="rId15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ixaDeTexto 54"/>
              <p:cNvSpPr txBox="1"/>
              <p:nvPr/>
            </p:nvSpPr>
            <p:spPr>
              <a:xfrm>
                <a:off x="3920518" y="1031029"/>
                <a:ext cx="475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5" name="CaixaDeTexto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18" y="1031029"/>
                <a:ext cx="475900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6350922" y="2961010"/>
                <a:ext cx="368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922" y="2961010"/>
                <a:ext cx="368627" cy="369332"/>
              </a:xfrm>
              <a:prstGeom prst="rect">
                <a:avLst/>
              </a:prstGeom>
              <a:blipFill rotWithShape="1">
                <a:blip r:embed="rId1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7093540" y="2985716"/>
                <a:ext cx="369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540" y="2985716"/>
                <a:ext cx="369588" cy="369332"/>
              </a:xfrm>
              <a:prstGeom prst="rect">
                <a:avLst/>
              </a:prstGeom>
              <a:blipFill rotWithShape="1">
                <a:blip r:embed="rId1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1370805" y="3629832"/>
                <a:ext cx="4621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𝑐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805" y="3629832"/>
                <a:ext cx="462178" cy="369332"/>
              </a:xfrm>
              <a:prstGeom prst="rect">
                <a:avLst/>
              </a:prstGeom>
              <a:blipFill rotWithShape="1">
                <a:blip r:embed="rId19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793922" y="3629832"/>
                <a:ext cx="4608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𝑐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922" y="3629832"/>
                <a:ext cx="460895" cy="369332"/>
              </a:xfrm>
              <a:prstGeom prst="rect">
                <a:avLst/>
              </a:prstGeom>
              <a:blipFill rotWithShape="1">
                <a:blip r:embed="rId20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4155549" y="4258122"/>
                <a:ext cx="5407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549" y="4258122"/>
                <a:ext cx="540725" cy="369332"/>
              </a:xfrm>
              <a:prstGeom prst="rect">
                <a:avLst/>
              </a:prstGeom>
              <a:blipFill rotWithShape="1">
                <a:blip r:embed="rId2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/>
              <p:cNvSpPr txBox="1"/>
              <p:nvPr/>
            </p:nvSpPr>
            <p:spPr>
              <a:xfrm>
                <a:off x="4138526" y="4891054"/>
                <a:ext cx="543931" cy="4053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8526" y="4891054"/>
                <a:ext cx="543931" cy="405367"/>
              </a:xfrm>
              <a:prstGeom prst="rect">
                <a:avLst/>
              </a:prstGeom>
              <a:blipFill rotWithShape="1">
                <a:blip r:embed="rId22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7555622" y="4124934"/>
                <a:ext cx="5333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𝐶𝑎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622" y="4124934"/>
                <a:ext cx="533351" cy="369332"/>
              </a:xfrm>
              <a:prstGeom prst="rect">
                <a:avLst/>
              </a:prstGeom>
              <a:blipFill rotWithShape="1">
                <a:blip r:embed="rId2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7574084" y="4570934"/>
                <a:ext cx="528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𝐶𝑏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084" y="4570934"/>
                <a:ext cx="528927" cy="369332"/>
              </a:xfrm>
              <a:prstGeom prst="rect">
                <a:avLst/>
              </a:prstGeom>
              <a:blipFill rotWithShape="1">
                <a:blip r:embed="rId2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7574084" y="5023371"/>
                <a:ext cx="513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𝐶𝑐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084" y="5023371"/>
                <a:ext cx="513730" cy="369332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CaixaDeTexto 34"/>
          <p:cNvSpPr txBox="1"/>
          <p:nvPr/>
        </p:nvSpPr>
        <p:spPr>
          <a:xfrm>
            <a:off x="1073589" y="571123"/>
            <a:ext cx="2106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Transformada de Clarke</a:t>
            </a:r>
          </a:p>
        </p:txBody>
      </p:sp>
      <p:sp>
        <p:nvSpPr>
          <p:cNvPr id="68" name="CaixaDeTexto 67"/>
          <p:cNvSpPr txBox="1"/>
          <p:nvPr/>
        </p:nvSpPr>
        <p:spPr>
          <a:xfrm>
            <a:off x="4835804" y="683404"/>
            <a:ext cx="2688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Cálculo de Potências Instantâneas</a:t>
            </a:r>
          </a:p>
        </p:txBody>
      </p:sp>
      <p:sp>
        <p:nvSpPr>
          <p:cNvPr id="69" name="CaixaDeTexto 68"/>
          <p:cNvSpPr txBox="1"/>
          <p:nvPr/>
        </p:nvSpPr>
        <p:spPr>
          <a:xfrm>
            <a:off x="765903" y="5599544"/>
            <a:ext cx="2688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Cálculo de Corrente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aixaDeTexto 69"/>
              <p:cNvSpPr txBox="1"/>
              <p:nvPr/>
            </p:nvSpPr>
            <p:spPr>
              <a:xfrm>
                <a:off x="2843449" y="5563389"/>
                <a:ext cx="80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𝛼</m:t>
                      </m:r>
                      <m:r>
                        <a:rPr lang="pt-BR" b="0" i="1" smtClean="0">
                          <a:latin typeface="Cambria Math"/>
                        </a:rPr>
                        <m:t>−</m:t>
                      </m:r>
                      <m:r>
                        <a:rPr lang="pt-BR" b="0" i="1" smtClean="0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0" name="CaixaDeTexto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449" y="5563389"/>
                <a:ext cx="804579" cy="369332"/>
              </a:xfrm>
              <a:prstGeom prst="rect">
                <a:avLst/>
              </a:prstGeom>
              <a:blipFill rotWithShape="1">
                <a:blip r:embed="rId2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CaixaDeTexto 71"/>
          <p:cNvSpPr txBox="1"/>
          <p:nvPr/>
        </p:nvSpPr>
        <p:spPr>
          <a:xfrm>
            <a:off x="4731688" y="5605517"/>
            <a:ext cx="2742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Transformada Inversa de Clarke</a:t>
            </a:r>
          </a:p>
        </p:txBody>
      </p:sp>
      <p:sp>
        <p:nvSpPr>
          <p:cNvPr id="73" name="CaixaDeTexto 72"/>
          <p:cNvSpPr txBox="1"/>
          <p:nvPr/>
        </p:nvSpPr>
        <p:spPr>
          <a:xfrm>
            <a:off x="2477357" y="3601590"/>
            <a:ext cx="3817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Seleção de Potências a serem Compensadas</a:t>
            </a:r>
          </a:p>
        </p:txBody>
      </p:sp>
      <p:cxnSp>
        <p:nvCxnSpPr>
          <p:cNvPr id="77" name="Conector de seta reta 76"/>
          <p:cNvCxnSpPr/>
          <p:nvPr/>
        </p:nvCxnSpPr>
        <p:spPr>
          <a:xfrm>
            <a:off x="284634" y="4730642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/>
          <p:nvPr/>
        </p:nvCxnSpPr>
        <p:spPr>
          <a:xfrm>
            <a:off x="284634" y="5308442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273068" y="4891301"/>
                <a:ext cx="481157" cy="39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68" y="4891301"/>
                <a:ext cx="481157" cy="394082"/>
              </a:xfrm>
              <a:prstGeom prst="rect">
                <a:avLst/>
              </a:prstGeom>
              <a:blipFill rotWithShape="1">
                <a:blip r:embed="rId27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aixaDeTexto 81"/>
              <p:cNvSpPr txBox="1"/>
              <p:nvPr/>
            </p:nvSpPr>
            <p:spPr>
              <a:xfrm>
                <a:off x="273068" y="4350483"/>
                <a:ext cx="475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2" name="CaixaDeTexto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68" y="4350483"/>
                <a:ext cx="475900" cy="369332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Elipse 56"/>
          <p:cNvSpPr/>
          <p:nvPr/>
        </p:nvSpPr>
        <p:spPr>
          <a:xfrm>
            <a:off x="3983167" y="783014"/>
            <a:ext cx="324000" cy="32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84" name="Elipse 83"/>
          <p:cNvSpPr/>
          <p:nvPr/>
        </p:nvSpPr>
        <p:spPr>
          <a:xfrm>
            <a:off x="325212" y="4096122"/>
            <a:ext cx="324000" cy="32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55199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157" y="1301848"/>
            <a:ext cx="1285240" cy="15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6" name="Conector reto 35"/>
          <p:cNvCxnSpPr/>
          <p:nvPr/>
        </p:nvCxnSpPr>
        <p:spPr>
          <a:xfrm>
            <a:off x="3494045" y="1620644"/>
            <a:ext cx="33918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/>
          <p:cNvCxnSpPr>
            <a:endCxn id="1027" idx="1"/>
          </p:cNvCxnSpPr>
          <p:nvPr/>
        </p:nvCxnSpPr>
        <p:spPr>
          <a:xfrm>
            <a:off x="3494045" y="2088996"/>
            <a:ext cx="3362112" cy="12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/>
          <p:nvPr/>
        </p:nvCxnSpPr>
        <p:spPr>
          <a:xfrm>
            <a:off x="3494045" y="2531328"/>
            <a:ext cx="33918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ângulo 40"/>
          <p:cNvSpPr/>
          <p:nvPr/>
        </p:nvSpPr>
        <p:spPr>
          <a:xfrm>
            <a:off x="4980878" y="3761678"/>
            <a:ext cx="1080000" cy="108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42" name="Conector reto 41"/>
          <p:cNvCxnSpPr>
            <a:stCxn id="41" idx="0"/>
          </p:cNvCxnSpPr>
          <p:nvPr/>
        </p:nvCxnSpPr>
        <p:spPr>
          <a:xfrm flipV="1">
            <a:off x="5520878" y="2090248"/>
            <a:ext cx="0" cy="16714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/>
          <p:cNvCxnSpPr/>
          <p:nvPr/>
        </p:nvCxnSpPr>
        <p:spPr>
          <a:xfrm flipV="1">
            <a:off x="5918603" y="2531328"/>
            <a:ext cx="0" cy="12303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/>
          <p:cNvCxnSpPr/>
          <p:nvPr/>
        </p:nvCxnSpPr>
        <p:spPr>
          <a:xfrm flipV="1">
            <a:off x="5141738" y="1620644"/>
            <a:ext cx="0" cy="21410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ipse 45"/>
          <p:cNvSpPr/>
          <p:nvPr/>
        </p:nvSpPr>
        <p:spPr>
          <a:xfrm>
            <a:off x="5864603" y="2477328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/>
          <p:cNvSpPr/>
          <p:nvPr/>
        </p:nvSpPr>
        <p:spPr>
          <a:xfrm>
            <a:off x="5466878" y="2036248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lipse 50"/>
          <p:cNvSpPr/>
          <p:nvPr/>
        </p:nvSpPr>
        <p:spPr>
          <a:xfrm>
            <a:off x="5087738" y="1566644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3" name="Conector de seta reta 52"/>
          <p:cNvCxnSpPr/>
          <p:nvPr/>
        </p:nvCxnSpPr>
        <p:spPr>
          <a:xfrm>
            <a:off x="4205672" y="3947532"/>
            <a:ext cx="756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/>
          <p:nvPr/>
        </p:nvCxnSpPr>
        <p:spPr>
          <a:xfrm flipV="1">
            <a:off x="4205672" y="4301678"/>
            <a:ext cx="756000" cy="10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/>
          <p:nvPr/>
        </p:nvCxnSpPr>
        <p:spPr>
          <a:xfrm>
            <a:off x="4205672" y="4638912"/>
            <a:ext cx="756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/>
          <p:cNvCxnSpPr/>
          <p:nvPr/>
        </p:nvCxnSpPr>
        <p:spPr>
          <a:xfrm>
            <a:off x="6305064" y="2397513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/>
          <p:nvPr/>
        </p:nvCxnSpPr>
        <p:spPr>
          <a:xfrm>
            <a:off x="6305064" y="1947746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/>
          <p:cNvCxnSpPr/>
          <p:nvPr/>
        </p:nvCxnSpPr>
        <p:spPr>
          <a:xfrm>
            <a:off x="6305064" y="1486829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3757360" y="3652540"/>
                <a:ext cx="5333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𝐶𝑎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360" y="3652540"/>
                <a:ext cx="533351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3757360" y="3999570"/>
                <a:ext cx="528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𝐶𝑏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360" y="3999570"/>
                <a:ext cx="52892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3757360" y="4346604"/>
                <a:ext cx="513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𝐶𝑐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360" y="4346604"/>
                <a:ext cx="513730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5894339" y="1176036"/>
                <a:ext cx="522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339" y="1176036"/>
                <a:ext cx="522131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5924075" y="1624718"/>
                <a:ext cx="517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075" y="1624718"/>
                <a:ext cx="51770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ixaDeTexto 72"/>
              <p:cNvSpPr txBox="1"/>
              <p:nvPr/>
            </p:nvSpPr>
            <p:spPr>
              <a:xfrm>
                <a:off x="5924075" y="2083258"/>
                <a:ext cx="502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3" name="CaixaDeTexto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075" y="2083258"/>
                <a:ext cx="50251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ector de seta reta 74"/>
          <p:cNvCxnSpPr/>
          <p:nvPr/>
        </p:nvCxnSpPr>
        <p:spPr>
          <a:xfrm>
            <a:off x="4101242" y="2406703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/>
          <p:nvPr/>
        </p:nvCxnSpPr>
        <p:spPr>
          <a:xfrm>
            <a:off x="4101242" y="1956936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/>
          <p:cNvCxnSpPr/>
          <p:nvPr/>
        </p:nvCxnSpPr>
        <p:spPr>
          <a:xfrm>
            <a:off x="4101242" y="1496019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3690517" y="1185226"/>
                <a:ext cx="517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0517" y="1185226"/>
                <a:ext cx="517193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/>
              <p:cNvSpPr txBox="1"/>
              <p:nvPr/>
            </p:nvSpPr>
            <p:spPr>
              <a:xfrm>
                <a:off x="3720253" y="1633908"/>
                <a:ext cx="5127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253" y="1633908"/>
                <a:ext cx="512769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3720253" y="2092448"/>
                <a:ext cx="4975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253" y="2092448"/>
                <a:ext cx="497572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Conector de seta reta 87"/>
          <p:cNvCxnSpPr/>
          <p:nvPr/>
        </p:nvCxnSpPr>
        <p:spPr>
          <a:xfrm>
            <a:off x="5034599" y="2957503"/>
            <a:ext cx="0" cy="378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de seta reta 88"/>
          <p:cNvCxnSpPr/>
          <p:nvPr/>
        </p:nvCxnSpPr>
        <p:spPr>
          <a:xfrm>
            <a:off x="5402587" y="2957503"/>
            <a:ext cx="0" cy="378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/>
          <p:nvPr/>
        </p:nvCxnSpPr>
        <p:spPr>
          <a:xfrm>
            <a:off x="5803094" y="2957503"/>
            <a:ext cx="0" cy="378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aixaDeTexto 90"/>
              <p:cNvSpPr txBox="1"/>
              <p:nvPr/>
            </p:nvSpPr>
            <p:spPr>
              <a:xfrm>
                <a:off x="4702653" y="2611100"/>
                <a:ext cx="5333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𝐶𝑎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1" name="CaixaDeTexto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2653" y="2611100"/>
                <a:ext cx="533351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CaixaDeTexto 91"/>
              <p:cNvSpPr txBox="1"/>
              <p:nvPr/>
            </p:nvSpPr>
            <p:spPr>
              <a:xfrm>
                <a:off x="5081240" y="2599949"/>
                <a:ext cx="528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𝐶𝑏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2" name="CaixaDeTexto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240" y="2599949"/>
                <a:ext cx="528927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CaixaDeTexto 92"/>
              <p:cNvSpPr txBox="1"/>
              <p:nvPr/>
            </p:nvSpPr>
            <p:spPr>
              <a:xfrm>
                <a:off x="5500406" y="2618534"/>
                <a:ext cx="513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𝐶𝑐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3" name="CaixaDeTexto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406" y="2618534"/>
                <a:ext cx="513730" cy="369332"/>
              </a:xfrm>
              <a:prstGeom prst="rect">
                <a:avLst/>
              </a:prstGeom>
              <a:blipFill rotWithShape="1">
                <a:blip r:embed="rId1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CaixaDeTexto 101"/>
          <p:cNvSpPr txBox="1"/>
          <p:nvPr/>
        </p:nvSpPr>
        <p:spPr>
          <a:xfrm>
            <a:off x="1624942" y="1012917"/>
            <a:ext cx="2229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Fonte de Tensão Trifásica</a:t>
            </a:r>
          </a:p>
        </p:txBody>
      </p:sp>
      <p:sp>
        <p:nvSpPr>
          <p:cNvPr id="103" name="CaixaDeTexto 102"/>
          <p:cNvSpPr txBox="1"/>
          <p:nvPr/>
        </p:nvSpPr>
        <p:spPr>
          <a:xfrm>
            <a:off x="6700321" y="1012918"/>
            <a:ext cx="1596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Carga Não Linear</a:t>
            </a:r>
          </a:p>
        </p:txBody>
      </p:sp>
      <p:sp>
        <p:nvSpPr>
          <p:cNvPr id="104" name="CaixaDeTexto 103"/>
          <p:cNvSpPr txBox="1"/>
          <p:nvPr/>
        </p:nvSpPr>
        <p:spPr>
          <a:xfrm>
            <a:off x="4866959" y="4841678"/>
            <a:ext cx="1308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Compensador</a:t>
            </a:r>
          </a:p>
        </p:txBody>
      </p:sp>
      <p:sp>
        <p:nvSpPr>
          <p:cNvPr id="105" name="CaixaDeTexto 104"/>
          <p:cNvSpPr txBox="1"/>
          <p:nvPr/>
        </p:nvSpPr>
        <p:spPr>
          <a:xfrm>
            <a:off x="2706196" y="3814904"/>
            <a:ext cx="11313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Correntes de Referência</a:t>
            </a:r>
          </a:p>
        </p:txBody>
      </p:sp>
      <p:sp>
        <p:nvSpPr>
          <p:cNvPr id="1032" name="Losango 1031"/>
          <p:cNvSpPr/>
          <p:nvPr/>
        </p:nvSpPr>
        <p:spPr>
          <a:xfrm>
            <a:off x="5266815" y="3845503"/>
            <a:ext cx="508658" cy="900000"/>
          </a:xfrm>
          <a:prstGeom prst="diamond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109" name="Conector de seta reta 108"/>
          <p:cNvCxnSpPr/>
          <p:nvPr/>
        </p:nvCxnSpPr>
        <p:spPr>
          <a:xfrm flipV="1">
            <a:off x="5524259" y="4053468"/>
            <a:ext cx="0" cy="49846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2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3" t="5311" b="7445"/>
          <a:stretch/>
        </p:blipFill>
        <p:spPr bwMode="auto">
          <a:xfrm>
            <a:off x="2181318" y="1420498"/>
            <a:ext cx="1116317" cy="133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Retângulo 57"/>
          <p:cNvSpPr/>
          <p:nvPr/>
        </p:nvSpPr>
        <p:spPr>
          <a:xfrm>
            <a:off x="1984912" y="1297835"/>
            <a:ext cx="1509131" cy="15760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2816230" y="1233266"/>
                <a:ext cx="566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230" y="1233266"/>
                <a:ext cx="566244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2830726" y="1681948"/>
                <a:ext cx="561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726" y="1681948"/>
                <a:ext cx="561820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ixaDeTexto 66"/>
              <p:cNvSpPr txBox="1"/>
              <p:nvPr/>
            </p:nvSpPr>
            <p:spPr>
              <a:xfrm>
                <a:off x="2830726" y="2140488"/>
                <a:ext cx="5466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7" name="CaixaDeTexto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726" y="2140488"/>
                <a:ext cx="546625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7851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210722" y="683404"/>
                <a:ext cx="5662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22" y="683404"/>
                <a:ext cx="566245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210722" y="1043404"/>
                <a:ext cx="561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22" y="1043404"/>
                <a:ext cx="56182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210722" y="1429429"/>
                <a:ext cx="5466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22" y="1429429"/>
                <a:ext cx="546625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/>
          <p:cNvSpPr/>
          <p:nvPr/>
        </p:nvSpPr>
        <p:spPr>
          <a:xfrm>
            <a:off x="827584" y="903040"/>
            <a:ext cx="2592288" cy="21659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859478" y="1229916"/>
            <a:ext cx="2664296" cy="15121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827584" y="4365104"/>
            <a:ext cx="3276365" cy="12241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644008" y="4365104"/>
            <a:ext cx="2880320" cy="12241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8" name="Conector de seta reta 7"/>
          <p:cNvCxnSpPr/>
          <p:nvPr/>
        </p:nvCxnSpPr>
        <p:spPr>
          <a:xfrm>
            <a:off x="264134" y="1052736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264741" y="1412776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264134" y="1798761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264134" y="220486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264134" y="256490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264134" y="292494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440" y="1669414"/>
            <a:ext cx="1906372" cy="633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57" y="1052736"/>
            <a:ext cx="2287879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57" y="2163816"/>
            <a:ext cx="2214874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608" y="4545254"/>
            <a:ext cx="2572963" cy="926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Conector de seta reta 18"/>
          <p:cNvCxnSpPr/>
          <p:nvPr/>
        </p:nvCxnSpPr>
        <p:spPr>
          <a:xfrm>
            <a:off x="3419872" y="1412776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3425088" y="1830522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>
            <a:off x="3419872" y="2225680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3419872" y="2636912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endCxn id="63" idx="3"/>
          </p:cNvCxnSpPr>
          <p:nvPr/>
        </p:nvCxnSpPr>
        <p:spPr>
          <a:xfrm flipH="1">
            <a:off x="5538235" y="3332351"/>
            <a:ext cx="400729" cy="1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 flipV="1">
            <a:off x="5938964" y="2757744"/>
            <a:ext cx="0" cy="10297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 flipV="1">
            <a:off x="6585995" y="2756373"/>
            <a:ext cx="0" cy="12437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>
            <a:stCxn id="70" idx="6"/>
            <a:endCxn id="63" idx="1"/>
          </p:cNvCxnSpPr>
          <p:nvPr/>
        </p:nvCxnSpPr>
        <p:spPr>
          <a:xfrm>
            <a:off x="3740577" y="3332351"/>
            <a:ext cx="462337" cy="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 flipV="1">
            <a:off x="3413125" y="3999253"/>
            <a:ext cx="3191920" cy="8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>
            <a:off x="2650232" y="3988598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 flipH="1">
            <a:off x="1940312" y="3329829"/>
            <a:ext cx="3785" cy="103527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/>
          <p:nvPr/>
        </p:nvCxnSpPr>
        <p:spPr>
          <a:xfrm>
            <a:off x="7523721" y="454525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>
            <a:off x="7523721" y="498864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>
            <a:off x="7524328" y="5446276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>
            <a:off x="4103949" y="467860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>
            <a:off x="4091915" y="533074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203288" y="1830522"/>
                <a:ext cx="522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88" y="1830522"/>
                <a:ext cx="522131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/>
              <p:cNvSpPr txBox="1"/>
              <p:nvPr/>
            </p:nvSpPr>
            <p:spPr>
              <a:xfrm>
                <a:off x="203288" y="2204864"/>
                <a:ext cx="517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9" name="CaixaDe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88" y="2204864"/>
                <a:ext cx="517706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/>
              <p:cNvSpPr txBox="1"/>
              <p:nvPr/>
            </p:nvSpPr>
            <p:spPr>
              <a:xfrm>
                <a:off x="213596" y="2555612"/>
                <a:ext cx="502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96" y="2555612"/>
                <a:ext cx="50251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/>
              <p:cNvSpPr txBox="1"/>
              <p:nvPr/>
            </p:nvSpPr>
            <p:spPr>
              <a:xfrm>
                <a:off x="3920518" y="1841768"/>
                <a:ext cx="4381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1" name="CaixaDe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18" y="1841768"/>
                <a:ext cx="438132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3930237" y="2242830"/>
                <a:ext cx="429861" cy="39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237" y="2242830"/>
                <a:ext cx="429861" cy="394082"/>
              </a:xfrm>
              <a:prstGeom prst="rect">
                <a:avLst/>
              </a:prstGeom>
              <a:blipFill rotWithShape="1">
                <a:blip r:embed="rId1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3920518" y="1436440"/>
                <a:ext cx="481157" cy="39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18" y="1436440"/>
                <a:ext cx="481157" cy="394082"/>
              </a:xfrm>
              <a:prstGeom prst="rect">
                <a:avLst/>
              </a:prstGeom>
              <a:blipFill rotWithShape="1">
                <a:blip r:embed="rId14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3920518" y="1031029"/>
                <a:ext cx="475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18" y="1031029"/>
                <a:ext cx="475900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5997075" y="3112540"/>
                <a:ext cx="368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7075" y="3112540"/>
                <a:ext cx="368627" cy="369332"/>
              </a:xfrm>
              <a:prstGeom prst="rect">
                <a:avLst/>
              </a:prstGeom>
              <a:blipFill>
                <a:blip r:embed="rId1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6609558" y="3112540"/>
                <a:ext cx="369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558" y="3112540"/>
                <a:ext cx="369588" cy="369332"/>
              </a:xfrm>
              <a:prstGeom prst="rect">
                <a:avLst/>
              </a:prstGeom>
              <a:blipFill>
                <a:blip r:embed="rId1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4155549" y="4258122"/>
                <a:ext cx="5407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549" y="4258122"/>
                <a:ext cx="540725" cy="369332"/>
              </a:xfrm>
              <a:prstGeom prst="rect">
                <a:avLst/>
              </a:prstGeom>
              <a:blipFill rotWithShape="1">
                <a:blip r:embed="rId1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4138526" y="4891054"/>
                <a:ext cx="543931" cy="4053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8526" y="4891054"/>
                <a:ext cx="543931" cy="405367"/>
              </a:xfrm>
              <a:prstGeom prst="rect">
                <a:avLst/>
              </a:prstGeom>
              <a:blipFill rotWithShape="1">
                <a:blip r:embed="rId19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7555622" y="4124934"/>
                <a:ext cx="5333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𝐶𝑎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622" y="4124934"/>
                <a:ext cx="533351" cy="369332"/>
              </a:xfrm>
              <a:prstGeom prst="rect">
                <a:avLst/>
              </a:prstGeom>
              <a:blipFill rotWithShape="1">
                <a:blip r:embed="rId2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/>
              <p:cNvSpPr txBox="1"/>
              <p:nvPr/>
            </p:nvSpPr>
            <p:spPr>
              <a:xfrm>
                <a:off x="7574084" y="4570934"/>
                <a:ext cx="528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𝐶𝑏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084" y="4570934"/>
                <a:ext cx="528927" cy="369332"/>
              </a:xfrm>
              <a:prstGeom prst="rect">
                <a:avLst/>
              </a:prstGeom>
              <a:blipFill rotWithShape="1">
                <a:blip r:embed="rId2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/>
              <p:cNvSpPr txBox="1"/>
              <p:nvPr/>
            </p:nvSpPr>
            <p:spPr>
              <a:xfrm>
                <a:off x="7574084" y="5023371"/>
                <a:ext cx="513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𝐶𝑐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084" y="5023371"/>
                <a:ext cx="513730" cy="369332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CaixaDeTexto 51"/>
          <p:cNvSpPr txBox="1"/>
          <p:nvPr/>
        </p:nvSpPr>
        <p:spPr>
          <a:xfrm>
            <a:off x="1073589" y="571123"/>
            <a:ext cx="2106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Transformada de Clarke</a:t>
            </a:r>
          </a:p>
        </p:txBody>
      </p:sp>
      <p:sp>
        <p:nvSpPr>
          <p:cNvPr id="53" name="CaixaDeTexto 52"/>
          <p:cNvSpPr txBox="1"/>
          <p:nvPr/>
        </p:nvSpPr>
        <p:spPr>
          <a:xfrm>
            <a:off x="4835804" y="683404"/>
            <a:ext cx="2688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Cálculo de Potências Instantâneas</a:t>
            </a:r>
          </a:p>
        </p:txBody>
      </p:sp>
      <p:sp>
        <p:nvSpPr>
          <p:cNvPr id="54" name="CaixaDeTexto 53"/>
          <p:cNvSpPr txBox="1"/>
          <p:nvPr/>
        </p:nvSpPr>
        <p:spPr>
          <a:xfrm>
            <a:off x="765903" y="5599544"/>
            <a:ext cx="2688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Cálculo de Corrente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ixaDeTexto 54"/>
              <p:cNvSpPr txBox="1"/>
              <p:nvPr/>
            </p:nvSpPr>
            <p:spPr>
              <a:xfrm>
                <a:off x="2843449" y="5563389"/>
                <a:ext cx="80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𝛼</m:t>
                      </m:r>
                      <m:r>
                        <a:rPr lang="pt-BR" b="0" i="1" smtClean="0">
                          <a:latin typeface="Cambria Math"/>
                        </a:rPr>
                        <m:t>−</m:t>
                      </m:r>
                      <m:r>
                        <a:rPr lang="pt-BR" b="0" i="1" smtClean="0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5" name="CaixaDeTexto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449" y="5563389"/>
                <a:ext cx="804579" cy="369332"/>
              </a:xfrm>
              <a:prstGeom prst="rect">
                <a:avLst/>
              </a:prstGeom>
              <a:blipFill rotWithShape="1">
                <a:blip r:embed="rId2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CaixaDeTexto 55"/>
          <p:cNvSpPr txBox="1"/>
          <p:nvPr/>
        </p:nvSpPr>
        <p:spPr>
          <a:xfrm>
            <a:off x="4731688" y="5605517"/>
            <a:ext cx="2742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Transformada Inversa de Clarke</a:t>
            </a:r>
          </a:p>
        </p:txBody>
      </p:sp>
      <p:cxnSp>
        <p:nvCxnSpPr>
          <p:cNvPr id="57" name="Conector de seta reta 56"/>
          <p:cNvCxnSpPr/>
          <p:nvPr/>
        </p:nvCxnSpPr>
        <p:spPr>
          <a:xfrm>
            <a:off x="284634" y="4730642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/>
          <p:cNvCxnSpPr/>
          <p:nvPr/>
        </p:nvCxnSpPr>
        <p:spPr>
          <a:xfrm>
            <a:off x="284634" y="5308442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273068" y="4891301"/>
                <a:ext cx="481157" cy="39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68" y="4891301"/>
                <a:ext cx="481157" cy="394082"/>
              </a:xfrm>
              <a:prstGeom prst="rect">
                <a:avLst/>
              </a:prstGeom>
              <a:blipFill rotWithShape="1">
                <a:blip r:embed="rId2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273068" y="4350483"/>
                <a:ext cx="475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68" y="4350483"/>
                <a:ext cx="475900" cy="369332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Elipse 60"/>
          <p:cNvSpPr/>
          <p:nvPr/>
        </p:nvSpPr>
        <p:spPr>
          <a:xfrm>
            <a:off x="3983167" y="783014"/>
            <a:ext cx="324000" cy="32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62" name="Elipse 61"/>
          <p:cNvSpPr/>
          <p:nvPr/>
        </p:nvSpPr>
        <p:spPr>
          <a:xfrm>
            <a:off x="325212" y="4096122"/>
            <a:ext cx="324000" cy="32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63" name="Retângulo 62"/>
          <p:cNvSpPr/>
          <p:nvPr/>
        </p:nvSpPr>
        <p:spPr>
          <a:xfrm>
            <a:off x="4202914" y="3018158"/>
            <a:ext cx="1335321" cy="62841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64" name="Conector reto 63"/>
          <p:cNvCxnSpPr/>
          <p:nvPr/>
        </p:nvCxnSpPr>
        <p:spPr>
          <a:xfrm>
            <a:off x="4326471" y="3135905"/>
            <a:ext cx="0" cy="4579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/>
          <p:cNvCxnSpPr/>
          <p:nvPr/>
        </p:nvCxnSpPr>
        <p:spPr>
          <a:xfrm>
            <a:off x="4264972" y="3537082"/>
            <a:ext cx="10205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/>
          <p:cNvCxnSpPr/>
          <p:nvPr/>
        </p:nvCxnSpPr>
        <p:spPr>
          <a:xfrm>
            <a:off x="4319715" y="3235999"/>
            <a:ext cx="51740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/>
          <p:nvPr/>
        </p:nvCxnSpPr>
        <p:spPr>
          <a:xfrm>
            <a:off x="4837122" y="3235999"/>
            <a:ext cx="266783" cy="3010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1413124" y="3807035"/>
                <a:ext cx="541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−</m:t>
                      </m:r>
                      <m:acc>
                        <m:accPr>
                          <m:chr m:val="̃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124" y="3807035"/>
                <a:ext cx="541751" cy="369332"/>
              </a:xfrm>
              <a:prstGeom prst="rect">
                <a:avLst/>
              </a:prstGeom>
              <a:blipFill rotWithShape="1">
                <a:blip r:embed="rId26"/>
                <a:stretch>
                  <a:fillRect r="-39326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ixaDeTexto 72"/>
              <p:cNvSpPr txBox="1"/>
              <p:nvPr/>
            </p:nvSpPr>
            <p:spPr>
              <a:xfrm>
                <a:off x="2157984" y="3809261"/>
                <a:ext cx="5427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−</m:t>
                      </m:r>
                      <m:r>
                        <a:rPr lang="pt-BR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3" name="CaixaDeTexto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984" y="3809261"/>
                <a:ext cx="542713" cy="369332"/>
              </a:xfrm>
              <a:prstGeom prst="rect">
                <a:avLst/>
              </a:prstGeom>
              <a:blipFill>
                <a:blip r:embed="rId2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CaixaDeTexto 80"/>
          <p:cNvSpPr txBox="1"/>
          <p:nvPr/>
        </p:nvSpPr>
        <p:spPr>
          <a:xfrm>
            <a:off x="4876155" y="3048142"/>
            <a:ext cx="647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FPB</a:t>
            </a:r>
          </a:p>
        </p:txBody>
      </p:sp>
      <p:sp>
        <p:nvSpPr>
          <p:cNvPr id="84" name="Triângulo isósceles 83"/>
          <p:cNvSpPr/>
          <p:nvPr/>
        </p:nvSpPr>
        <p:spPr>
          <a:xfrm rot="16200000">
            <a:off x="2944898" y="3716934"/>
            <a:ext cx="369335" cy="566323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aixaDeTexto 84"/>
              <p:cNvSpPr txBox="1"/>
              <p:nvPr/>
            </p:nvSpPr>
            <p:spPr>
              <a:xfrm>
                <a:off x="2959834" y="3815432"/>
                <a:ext cx="5389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5" name="CaixaDeTexto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834" y="3815432"/>
                <a:ext cx="538929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Conector reto 89"/>
          <p:cNvCxnSpPr/>
          <p:nvPr/>
        </p:nvCxnSpPr>
        <p:spPr>
          <a:xfrm>
            <a:off x="2635669" y="4000095"/>
            <a:ext cx="2077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870" y="4735080"/>
            <a:ext cx="2805792" cy="54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9" name="Conector reto 78"/>
          <p:cNvCxnSpPr>
            <a:endCxn id="75" idx="2"/>
          </p:cNvCxnSpPr>
          <p:nvPr/>
        </p:nvCxnSpPr>
        <p:spPr>
          <a:xfrm flipV="1">
            <a:off x="1928244" y="3332351"/>
            <a:ext cx="148833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/>
          <p:cNvSpPr txBox="1"/>
          <p:nvPr/>
        </p:nvSpPr>
        <p:spPr>
          <a:xfrm>
            <a:off x="3582166" y="3175941"/>
            <a:ext cx="146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+</a:t>
            </a:r>
          </a:p>
        </p:txBody>
      </p:sp>
      <p:sp>
        <p:nvSpPr>
          <p:cNvPr id="86" name="CaixaDeTexto 85"/>
          <p:cNvSpPr txBox="1"/>
          <p:nvPr/>
        </p:nvSpPr>
        <p:spPr>
          <a:xfrm>
            <a:off x="3501444" y="3255367"/>
            <a:ext cx="146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3770079" y="2910208"/>
                <a:ext cx="368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ba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079" y="2910208"/>
                <a:ext cx="368626" cy="369332"/>
              </a:xfrm>
              <a:prstGeom prst="rect">
                <a:avLst/>
              </a:prstGeom>
              <a:blipFill>
                <a:blip r:embed="rId30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Conector reto 87"/>
          <p:cNvCxnSpPr>
            <a:stCxn id="75" idx="4"/>
          </p:cNvCxnSpPr>
          <p:nvPr/>
        </p:nvCxnSpPr>
        <p:spPr>
          <a:xfrm flipH="1">
            <a:off x="3574840" y="3494351"/>
            <a:ext cx="0" cy="2741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Elipse 74"/>
          <p:cNvSpPr/>
          <p:nvPr/>
        </p:nvSpPr>
        <p:spPr>
          <a:xfrm>
            <a:off x="3416577" y="3170351"/>
            <a:ext cx="324000" cy="324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noFill/>
            </a:endParaRPr>
          </a:p>
        </p:txBody>
      </p:sp>
      <p:cxnSp>
        <p:nvCxnSpPr>
          <p:cNvPr id="91" name="Conector reto 90"/>
          <p:cNvCxnSpPr/>
          <p:nvPr/>
        </p:nvCxnSpPr>
        <p:spPr>
          <a:xfrm>
            <a:off x="3555203" y="3768473"/>
            <a:ext cx="239090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Elipse 101"/>
          <p:cNvSpPr/>
          <p:nvPr/>
        </p:nvSpPr>
        <p:spPr>
          <a:xfrm>
            <a:off x="5902964" y="3302884"/>
            <a:ext cx="72000" cy="7044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2" name="Conector reto 78"/>
          <p:cNvCxnSpPr>
            <a:endCxn id="70" idx="2"/>
          </p:cNvCxnSpPr>
          <p:nvPr/>
        </p:nvCxnSpPr>
        <p:spPr>
          <a:xfrm flipV="1">
            <a:off x="1928244" y="3332351"/>
            <a:ext cx="148833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82"/>
          <p:cNvSpPr txBox="1"/>
          <p:nvPr/>
        </p:nvSpPr>
        <p:spPr>
          <a:xfrm>
            <a:off x="3582166" y="3175941"/>
            <a:ext cx="146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+</a:t>
            </a:r>
          </a:p>
        </p:txBody>
      </p:sp>
      <p:sp>
        <p:nvSpPr>
          <p:cNvPr id="15" name="CaixaDeTexto 85"/>
          <p:cNvSpPr txBox="1"/>
          <p:nvPr/>
        </p:nvSpPr>
        <p:spPr>
          <a:xfrm>
            <a:off x="3501444" y="3255367"/>
            <a:ext cx="146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ixaDeTexto 86"/>
              <p:cNvSpPr txBox="1"/>
              <p:nvPr/>
            </p:nvSpPr>
            <p:spPr>
              <a:xfrm>
                <a:off x="3770079" y="2910208"/>
                <a:ext cx="368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ba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079" y="2910208"/>
                <a:ext cx="368626" cy="369332"/>
              </a:xfrm>
              <a:prstGeom prst="rect">
                <a:avLst/>
              </a:prstGeom>
              <a:blipFill>
                <a:blip r:embed="rId3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ector reto 87"/>
          <p:cNvCxnSpPr>
            <a:stCxn id="70" idx="4"/>
          </p:cNvCxnSpPr>
          <p:nvPr/>
        </p:nvCxnSpPr>
        <p:spPr>
          <a:xfrm flipH="1">
            <a:off x="3574840" y="3494351"/>
            <a:ext cx="0" cy="2741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Elipse 74"/>
          <p:cNvSpPr/>
          <p:nvPr/>
        </p:nvSpPr>
        <p:spPr>
          <a:xfrm>
            <a:off x="3416577" y="3170351"/>
            <a:ext cx="324000" cy="324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noFill/>
            </a:endParaRPr>
          </a:p>
        </p:txBody>
      </p:sp>
      <p:cxnSp>
        <p:nvCxnSpPr>
          <p:cNvPr id="72" name="Conector reto 90"/>
          <p:cNvCxnSpPr/>
          <p:nvPr/>
        </p:nvCxnSpPr>
        <p:spPr>
          <a:xfrm>
            <a:off x="3555203" y="3768473"/>
            <a:ext cx="239090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Elipse 101"/>
          <p:cNvSpPr/>
          <p:nvPr/>
        </p:nvSpPr>
        <p:spPr>
          <a:xfrm>
            <a:off x="5902964" y="3302884"/>
            <a:ext cx="72000" cy="7044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367493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psoliv\Downloads\New-Project (1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876" y="2893381"/>
            <a:ext cx="3240000" cy="185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846" y="589692"/>
            <a:ext cx="1285240" cy="15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3" t="5311" b="7445"/>
          <a:stretch/>
        </p:blipFill>
        <p:spPr bwMode="auto">
          <a:xfrm>
            <a:off x="2575009" y="711483"/>
            <a:ext cx="1116317" cy="133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tângulo 6"/>
          <p:cNvSpPr/>
          <p:nvPr/>
        </p:nvSpPr>
        <p:spPr>
          <a:xfrm>
            <a:off x="2378603" y="588820"/>
            <a:ext cx="1509131" cy="15760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8" name="Conector reto 7"/>
          <p:cNvCxnSpPr/>
          <p:nvPr/>
        </p:nvCxnSpPr>
        <p:spPr>
          <a:xfrm>
            <a:off x="3887734" y="908488"/>
            <a:ext cx="33918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>
            <a:stCxn id="7" idx="3"/>
            <a:endCxn id="5" idx="1"/>
          </p:cNvCxnSpPr>
          <p:nvPr/>
        </p:nvCxnSpPr>
        <p:spPr>
          <a:xfrm>
            <a:off x="3887734" y="1376840"/>
            <a:ext cx="3362112" cy="12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>
            <a:off x="3887734" y="1819172"/>
            <a:ext cx="33918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6258292" y="1765172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5860567" y="1324092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/>
          <p:cNvSpPr/>
          <p:nvPr/>
        </p:nvSpPr>
        <p:spPr>
          <a:xfrm>
            <a:off x="5481427" y="854488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/>
          <p:cNvCxnSpPr/>
          <p:nvPr/>
        </p:nvCxnSpPr>
        <p:spPr>
          <a:xfrm>
            <a:off x="6698753" y="1685357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6698753" y="1235590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>
            <a:off x="6698753" y="774673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6288028" y="463880"/>
                <a:ext cx="522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028" y="463880"/>
                <a:ext cx="522131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6317764" y="912562"/>
                <a:ext cx="517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7764" y="912562"/>
                <a:ext cx="51770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6317764" y="1371102"/>
                <a:ext cx="502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7764" y="1371102"/>
                <a:ext cx="502510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3209921" y="524251"/>
                <a:ext cx="566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921" y="524251"/>
                <a:ext cx="566244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/>
              <p:cNvSpPr txBox="1"/>
              <p:nvPr/>
            </p:nvSpPr>
            <p:spPr>
              <a:xfrm>
                <a:off x="3224417" y="972933"/>
                <a:ext cx="561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417" y="972933"/>
                <a:ext cx="56182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/>
              <p:cNvSpPr txBox="1"/>
              <p:nvPr/>
            </p:nvSpPr>
            <p:spPr>
              <a:xfrm>
                <a:off x="3224417" y="1431473"/>
                <a:ext cx="5466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417" y="1431473"/>
                <a:ext cx="546625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5096342" y="1792264"/>
                <a:ext cx="5333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𝐶𝑎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342" y="1792264"/>
                <a:ext cx="533351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5474929" y="1781113"/>
                <a:ext cx="528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𝐶𝑏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4929" y="1781113"/>
                <a:ext cx="528927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5894095" y="1799698"/>
                <a:ext cx="513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𝐶𝑐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095" y="1799698"/>
                <a:ext cx="513730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CaixaDeTexto 28"/>
          <p:cNvSpPr txBox="1"/>
          <p:nvPr/>
        </p:nvSpPr>
        <p:spPr>
          <a:xfrm>
            <a:off x="2018631" y="281915"/>
            <a:ext cx="2229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Fonte de Tensão Trifásica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7094010" y="300762"/>
            <a:ext cx="1596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Carga Não Linear</a:t>
            </a:r>
          </a:p>
        </p:txBody>
      </p:sp>
      <p:sp>
        <p:nvSpPr>
          <p:cNvPr id="33" name="Retângulo 32"/>
          <p:cNvSpPr/>
          <p:nvPr/>
        </p:nvSpPr>
        <p:spPr>
          <a:xfrm>
            <a:off x="3109106" y="3162367"/>
            <a:ext cx="1038600" cy="1320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DSP</a:t>
            </a:r>
          </a:p>
        </p:txBody>
      </p:sp>
      <p:cxnSp>
        <p:nvCxnSpPr>
          <p:cNvPr id="34" name="Conector reto 33"/>
          <p:cNvCxnSpPr/>
          <p:nvPr/>
        </p:nvCxnSpPr>
        <p:spPr>
          <a:xfrm flipV="1">
            <a:off x="7638678" y="2701925"/>
            <a:ext cx="0" cy="9208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/>
          <p:nvPr/>
        </p:nvCxnSpPr>
        <p:spPr>
          <a:xfrm flipV="1">
            <a:off x="5535427" y="981540"/>
            <a:ext cx="0" cy="173943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/>
          <p:nvPr/>
        </p:nvCxnSpPr>
        <p:spPr>
          <a:xfrm flipH="1">
            <a:off x="5535427" y="2714627"/>
            <a:ext cx="210325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/>
          <p:cNvCxnSpPr>
            <a:stCxn id="1026" idx="3"/>
          </p:cNvCxnSpPr>
          <p:nvPr/>
        </p:nvCxnSpPr>
        <p:spPr>
          <a:xfrm flipV="1">
            <a:off x="7819876" y="2543242"/>
            <a:ext cx="1108" cy="12779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/>
          <p:cNvCxnSpPr/>
          <p:nvPr/>
        </p:nvCxnSpPr>
        <p:spPr>
          <a:xfrm flipV="1">
            <a:off x="5914567" y="1380068"/>
            <a:ext cx="0" cy="11631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/>
          <p:cNvCxnSpPr/>
          <p:nvPr/>
        </p:nvCxnSpPr>
        <p:spPr>
          <a:xfrm flipH="1">
            <a:off x="5914567" y="2536892"/>
            <a:ext cx="190531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 flipH="1" flipV="1">
            <a:off x="7629153" y="3811642"/>
            <a:ext cx="181197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/>
          <p:cNvCxnSpPr/>
          <p:nvPr/>
        </p:nvCxnSpPr>
        <p:spPr>
          <a:xfrm flipV="1">
            <a:off x="8012813" y="2396558"/>
            <a:ext cx="0" cy="16113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/>
          <p:cNvCxnSpPr/>
          <p:nvPr/>
        </p:nvCxnSpPr>
        <p:spPr>
          <a:xfrm flipV="1">
            <a:off x="6312292" y="1819172"/>
            <a:ext cx="0" cy="5773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/>
          <p:cNvCxnSpPr/>
          <p:nvPr/>
        </p:nvCxnSpPr>
        <p:spPr>
          <a:xfrm flipH="1">
            <a:off x="6317764" y="2390208"/>
            <a:ext cx="169504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/>
          <p:cNvCxnSpPr/>
          <p:nvPr/>
        </p:nvCxnSpPr>
        <p:spPr>
          <a:xfrm flipH="1">
            <a:off x="7629155" y="4007860"/>
            <a:ext cx="3836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2300488" y="3005359"/>
                <a:ext cx="566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488" y="3005359"/>
                <a:ext cx="566244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2300488" y="3467078"/>
                <a:ext cx="561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488" y="3467078"/>
                <a:ext cx="561820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ixaDeTexto 66"/>
              <p:cNvSpPr txBox="1"/>
              <p:nvPr/>
            </p:nvSpPr>
            <p:spPr>
              <a:xfrm>
                <a:off x="2300488" y="3913911"/>
                <a:ext cx="5466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7" name="CaixaDeTexto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488" y="3913911"/>
                <a:ext cx="546625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Conector de seta reta 67"/>
          <p:cNvCxnSpPr/>
          <p:nvPr/>
        </p:nvCxnSpPr>
        <p:spPr>
          <a:xfrm>
            <a:off x="2731106" y="4270027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/>
          <p:cNvCxnSpPr/>
          <p:nvPr/>
        </p:nvCxnSpPr>
        <p:spPr>
          <a:xfrm>
            <a:off x="2731106" y="3820260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/>
          <p:nvPr/>
        </p:nvCxnSpPr>
        <p:spPr>
          <a:xfrm>
            <a:off x="2731106" y="3359343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/>
          <p:cNvCxnSpPr/>
          <p:nvPr/>
        </p:nvCxnSpPr>
        <p:spPr>
          <a:xfrm>
            <a:off x="3644579" y="2831536"/>
            <a:ext cx="0" cy="32737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/>
          <p:cNvCxnSpPr/>
          <p:nvPr/>
        </p:nvCxnSpPr>
        <p:spPr>
          <a:xfrm>
            <a:off x="3997862" y="2831537"/>
            <a:ext cx="0" cy="32737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/>
          <p:cNvCxnSpPr/>
          <p:nvPr/>
        </p:nvCxnSpPr>
        <p:spPr>
          <a:xfrm>
            <a:off x="3291856" y="2823706"/>
            <a:ext cx="0" cy="32737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/>
              <p:cNvSpPr txBox="1"/>
              <p:nvPr/>
            </p:nvSpPr>
            <p:spPr>
              <a:xfrm>
                <a:off x="2987697" y="2462205"/>
                <a:ext cx="522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697" y="2462205"/>
                <a:ext cx="522131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aixaDeTexto 75"/>
              <p:cNvSpPr txBox="1"/>
              <p:nvPr/>
            </p:nvSpPr>
            <p:spPr>
              <a:xfrm>
                <a:off x="3371050" y="2462205"/>
                <a:ext cx="517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6" name="CaixaDeTexto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050" y="2462205"/>
                <a:ext cx="517706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aixaDeTexto 76"/>
              <p:cNvSpPr txBox="1"/>
              <p:nvPr/>
            </p:nvSpPr>
            <p:spPr>
              <a:xfrm>
                <a:off x="3787156" y="2462205"/>
                <a:ext cx="502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7" name="CaixaDeTexto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7156" y="2462205"/>
                <a:ext cx="502510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Seta para a direita 71"/>
          <p:cNvSpPr/>
          <p:nvPr/>
        </p:nvSpPr>
        <p:spPr>
          <a:xfrm>
            <a:off x="4229100" y="3246733"/>
            <a:ext cx="335932" cy="11520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ysClr val="windowText" lastClr="000000"/>
                </a:solidFill>
              </a:rPr>
              <a:t>PWM</a:t>
            </a:r>
          </a:p>
        </p:txBody>
      </p:sp>
      <p:cxnSp>
        <p:nvCxnSpPr>
          <p:cNvPr id="85" name="Conector de seta reta 84"/>
          <p:cNvCxnSpPr/>
          <p:nvPr/>
        </p:nvCxnSpPr>
        <p:spPr>
          <a:xfrm>
            <a:off x="5535427" y="2006016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de seta reta 86"/>
          <p:cNvCxnSpPr/>
          <p:nvPr/>
        </p:nvCxnSpPr>
        <p:spPr>
          <a:xfrm flipH="1">
            <a:off x="5910782" y="2004270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de seta reta 87"/>
          <p:cNvCxnSpPr/>
          <p:nvPr/>
        </p:nvCxnSpPr>
        <p:spPr>
          <a:xfrm>
            <a:off x="6317764" y="1980942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/>
          <p:cNvCxnSpPr/>
          <p:nvPr/>
        </p:nvCxnSpPr>
        <p:spPr>
          <a:xfrm>
            <a:off x="4397552" y="1681739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/>
          <p:cNvCxnSpPr/>
          <p:nvPr/>
        </p:nvCxnSpPr>
        <p:spPr>
          <a:xfrm>
            <a:off x="4397552" y="1231972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/>
          <p:nvPr/>
        </p:nvCxnSpPr>
        <p:spPr>
          <a:xfrm>
            <a:off x="4397552" y="771055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3986827" y="460262"/>
                <a:ext cx="517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827" y="460262"/>
                <a:ext cx="517193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4016563" y="908944"/>
                <a:ext cx="5127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563" y="908944"/>
                <a:ext cx="512769" cy="369332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4016563" y="1367484"/>
                <a:ext cx="4975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563" y="1367484"/>
                <a:ext cx="497572" cy="369332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060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67024" y="489172"/>
            <a:ext cx="9144000" cy="3615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-2646045" y="2581050"/>
            <a:ext cx="0" cy="360000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>
            <a:off x="-2371725" y="1491390"/>
            <a:ext cx="0" cy="46896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-1335405" y="2337210"/>
            <a:ext cx="0" cy="360000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>
            <a:off x="-1061085" y="630330"/>
            <a:ext cx="0" cy="530688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1552575" y="3190650"/>
            <a:ext cx="0" cy="360000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1842135" y="1780950"/>
            <a:ext cx="0" cy="500208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>
            <a:off x="4173855" y="3670710"/>
            <a:ext cx="0" cy="360000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4714875" y="1407570"/>
            <a:ext cx="0" cy="53754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5774055" y="2337210"/>
            <a:ext cx="0" cy="53754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>
            <a:off x="-3324225" y="6176790"/>
            <a:ext cx="101727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-3324225" y="4640130"/>
            <a:ext cx="101727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 flipV="1">
            <a:off x="-2646045" y="4640130"/>
            <a:ext cx="0" cy="19905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 flipV="1">
            <a:off x="-2371725" y="4640130"/>
            <a:ext cx="0" cy="19905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 flipV="1">
            <a:off x="1552575" y="4640130"/>
            <a:ext cx="0" cy="19905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 flipV="1">
            <a:off x="1842135" y="4640130"/>
            <a:ext cx="0" cy="19905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 flipV="1">
            <a:off x="4173855" y="4640130"/>
            <a:ext cx="0" cy="19905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flipV="1">
            <a:off x="4714875" y="4640130"/>
            <a:ext cx="0" cy="19905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 flipV="1">
            <a:off x="5774055" y="4640130"/>
            <a:ext cx="0" cy="19905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6614207" y="5147543"/>
            <a:ext cx="2351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latin typeface="Times New Roman" pitchFamily="18" charset="0"/>
                <a:cs typeface="Times New Roman" pitchFamily="18" charset="0"/>
              </a:rPr>
              <a:t>Sinal PWM</a:t>
            </a:r>
          </a:p>
        </p:txBody>
      </p:sp>
      <p:sp>
        <p:nvSpPr>
          <p:cNvPr id="34" name="Chave direita 33"/>
          <p:cNvSpPr/>
          <p:nvPr/>
        </p:nvSpPr>
        <p:spPr>
          <a:xfrm>
            <a:off x="6096001" y="489172"/>
            <a:ext cx="361950" cy="1848038"/>
          </a:xfrm>
          <a:prstGeom prst="rightBrace">
            <a:avLst>
              <a:gd name="adj1" fmla="val 50438"/>
              <a:gd name="adj2" fmla="val 4896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/>
          <p:cNvSpPr txBox="1"/>
          <p:nvPr/>
        </p:nvSpPr>
        <p:spPr>
          <a:xfrm>
            <a:off x="6614207" y="1090025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latin typeface="Times New Roman" pitchFamily="18" charset="0"/>
                <a:cs typeface="Times New Roman" pitchFamily="18" charset="0"/>
              </a:rPr>
              <a:t>Banda de histerese</a:t>
            </a:r>
          </a:p>
        </p:txBody>
      </p:sp>
      <p:cxnSp>
        <p:nvCxnSpPr>
          <p:cNvPr id="37" name="Conector de seta reta 36"/>
          <p:cNvCxnSpPr/>
          <p:nvPr/>
        </p:nvCxnSpPr>
        <p:spPr>
          <a:xfrm>
            <a:off x="6199868" y="3544245"/>
            <a:ext cx="4143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/>
          <p:cNvCxnSpPr/>
          <p:nvPr/>
        </p:nvCxnSpPr>
        <p:spPr>
          <a:xfrm flipH="1" flipV="1">
            <a:off x="4585273" y="3050309"/>
            <a:ext cx="1634158" cy="4939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ixaDeTexto 45"/>
          <p:cNvSpPr txBox="1"/>
          <p:nvPr/>
        </p:nvSpPr>
        <p:spPr>
          <a:xfrm>
            <a:off x="6614207" y="3251445"/>
            <a:ext cx="2749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latin typeface="Times New Roman" pitchFamily="18" charset="0"/>
                <a:cs typeface="Times New Roman" pitchFamily="18" charset="0"/>
              </a:rPr>
              <a:t>Sinal na saída</a:t>
            </a:r>
          </a:p>
        </p:txBody>
      </p:sp>
      <p:cxnSp>
        <p:nvCxnSpPr>
          <p:cNvPr id="48" name="Conector reto 47"/>
          <p:cNvCxnSpPr/>
          <p:nvPr/>
        </p:nvCxnSpPr>
        <p:spPr>
          <a:xfrm flipH="1">
            <a:off x="4311527" y="3050307"/>
            <a:ext cx="280098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801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641136" y="1639802"/>
            <a:ext cx="914400" cy="914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/>
          </a:p>
        </p:txBody>
      </p:sp>
      <p:sp>
        <p:nvSpPr>
          <p:cNvPr id="7" name="CaixaDeTexto 6"/>
          <p:cNvSpPr txBox="1"/>
          <p:nvPr/>
        </p:nvSpPr>
        <p:spPr>
          <a:xfrm>
            <a:off x="1859219" y="1458286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/>
              <a:t>+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180355" y="1599795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/>
              <a:t>-</a:t>
            </a:r>
          </a:p>
        </p:txBody>
      </p:sp>
      <p:cxnSp>
        <p:nvCxnSpPr>
          <p:cNvPr id="11" name="Conector de seta reta 10"/>
          <p:cNvCxnSpPr/>
          <p:nvPr/>
        </p:nvCxnSpPr>
        <p:spPr>
          <a:xfrm>
            <a:off x="2098337" y="721775"/>
            <a:ext cx="0" cy="95059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ector de seta reta 14"/>
          <p:cNvCxnSpPr>
            <a:endCxn id="4" idx="6"/>
          </p:cNvCxnSpPr>
          <p:nvPr/>
        </p:nvCxnSpPr>
        <p:spPr>
          <a:xfrm flipH="1">
            <a:off x="2555536" y="2087863"/>
            <a:ext cx="1831109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Conector de seta reta 19"/>
          <p:cNvCxnSpPr>
            <a:stCxn id="4" idx="4"/>
            <a:endCxn id="22" idx="0"/>
          </p:cNvCxnSpPr>
          <p:nvPr/>
        </p:nvCxnSpPr>
        <p:spPr>
          <a:xfrm>
            <a:off x="2098336" y="2554202"/>
            <a:ext cx="7993" cy="700552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tângulo 21"/>
          <p:cNvSpPr/>
          <p:nvPr/>
        </p:nvSpPr>
        <p:spPr>
          <a:xfrm>
            <a:off x="1066370" y="3254754"/>
            <a:ext cx="2079918" cy="165462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Controlador PI</a:t>
            </a:r>
          </a:p>
        </p:txBody>
      </p:sp>
      <p:sp>
        <p:nvSpPr>
          <p:cNvPr id="28" name="Elipse 27"/>
          <p:cNvSpPr/>
          <p:nvPr/>
        </p:nvSpPr>
        <p:spPr>
          <a:xfrm>
            <a:off x="1634615" y="6110392"/>
            <a:ext cx="914400" cy="914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/>
          </a:p>
        </p:txBody>
      </p:sp>
      <p:sp>
        <p:nvSpPr>
          <p:cNvPr id="29" name="CaixaDeTexto 28"/>
          <p:cNvSpPr txBox="1"/>
          <p:nvPr/>
        </p:nvSpPr>
        <p:spPr>
          <a:xfrm>
            <a:off x="1612109" y="6142955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/>
              <a:t>+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1859219" y="5899749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/>
              <a:t>+</a:t>
            </a:r>
          </a:p>
        </p:txBody>
      </p:sp>
      <p:cxnSp>
        <p:nvCxnSpPr>
          <p:cNvPr id="31" name="Conector de seta reta 30"/>
          <p:cNvCxnSpPr>
            <a:endCxn id="28" idx="0"/>
          </p:cNvCxnSpPr>
          <p:nvPr/>
        </p:nvCxnSpPr>
        <p:spPr>
          <a:xfrm>
            <a:off x="2078674" y="4931203"/>
            <a:ext cx="0" cy="1179189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ector de seta reta 33"/>
          <p:cNvCxnSpPr>
            <a:endCxn id="28" idx="2"/>
          </p:cNvCxnSpPr>
          <p:nvPr/>
        </p:nvCxnSpPr>
        <p:spPr>
          <a:xfrm>
            <a:off x="464048" y="6567592"/>
            <a:ext cx="1170567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" name="Retângulo 41"/>
          <p:cNvSpPr/>
          <p:nvPr/>
        </p:nvSpPr>
        <p:spPr>
          <a:xfrm>
            <a:off x="3520746" y="6197478"/>
            <a:ext cx="2016000" cy="180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Cálculo das Correntes de Referência</a:t>
            </a:r>
          </a:p>
        </p:txBody>
      </p:sp>
      <p:cxnSp>
        <p:nvCxnSpPr>
          <p:cNvPr id="43" name="Conector de seta reta 42"/>
          <p:cNvCxnSpPr>
            <a:stCxn id="28" idx="6"/>
          </p:cNvCxnSpPr>
          <p:nvPr/>
        </p:nvCxnSpPr>
        <p:spPr>
          <a:xfrm>
            <a:off x="2549015" y="6567592"/>
            <a:ext cx="971731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ector de seta reta 43"/>
          <p:cNvCxnSpPr/>
          <p:nvPr/>
        </p:nvCxnSpPr>
        <p:spPr>
          <a:xfrm>
            <a:off x="464048" y="7659879"/>
            <a:ext cx="3056698" cy="3542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Retângulo 45"/>
          <p:cNvSpPr/>
          <p:nvPr/>
        </p:nvSpPr>
        <p:spPr>
          <a:xfrm>
            <a:off x="-1803952" y="6197478"/>
            <a:ext cx="2268000" cy="180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Seleção de Potência a serem Compensadas </a:t>
            </a:r>
          </a:p>
        </p:txBody>
      </p:sp>
      <p:sp>
        <p:nvSpPr>
          <p:cNvPr id="47" name="Retângulo 46"/>
          <p:cNvSpPr/>
          <p:nvPr/>
        </p:nvSpPr>
        <p:spPr>
          <a:xfrm>
            <a:off x="-1711037" y="3269134"/>
            <a:ext cx="2066761" cy="180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Cálculo de Potências Instantâneas</a:t>
            </a:r>
          </a:p>
        </p:txBody>
      </p:sp>
      <p:cxnSp>
        <p:nvCxnSpPr>
          <p:cNvPr id="48" name="Conector de seta reta 47"/>
          <p:cNvCxnSpPr/>
          <p:nvPr/>
        </p:nvCxnSpPr>
        <p:spPr>
          <a:xfrm>
            <a:off x="-1160123" y="5069134"/>
            <a:ext cx="0" cy="1128344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ector de seta reta 48"/>
          <p:cNvCxnSpPr/>
          <p:nvPr/>
        </p:nvCxnSpPr>
        <p:spPr>
          <a:xfrm>
            <a:off x="-136866" y="5069134"/>
            <a:ext cx="0" cy="1128344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Retângulo 51"/>
          <p:cNvSpPr/>
          <p:nvPr/>
        </p:nvSpPr>
        <p:spPr>
          <a:xfrm>
            <a:off x="7028017" y="6197478"/>
            <a:ext cx="1800000" cy="180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Controle PWM</a:t>
            </a:r>
          </a:p>
        </p:txBody>
      </p:sp>
      <p:cxnSp>
        <p:nvCxnSpPr>
          <p:cNvPr id="53" name="Conector de seta reta 52"/>
          <p:cNvCxnSpPr/>
          <p:nvPr/>
        </p:nvCxnSpPr>
        <p:spPr>
          <a:xfrm>
            <a:off x="5530076" y="6404606"/>
            <a:ext cx="14732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ector de seta reta 53"/>
          <p:cNvCxnSpPr/>
          <p:nvPr/>
        </p:nvCxnSpPr>
        <p:spPr>
          <a:xfrm>
            <a:off x="5554817" y="7877593"/>
            <a:ext cx="14732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36" name="Seta para baixo 1035"/>
          <p:cNvSpPr/>
          <p:nvPr/>
        </p:nvSpPr>
        <p:spPr>
          <a:xfrm flipV="1">
            <a:off x="6745103" y="4390255"/>
            <a:ext cx="2365828" cy="1642623"/>
          </a:xfrm>
          <a:prstGeom prst="downArrow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4" name="Conector de seta reta 63"/>
          <p:cNvCxnSpPr/>
          <p:nvPr/>
        </p:nvCxnSpPr>
        <p:spPr>
          <a:xfrm>
            <a:off x="-1467111" y="2565191"/>
            <a:ext cx="0" cy="696686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Conector de seta reta 65"/>
          <p:cNvCxnSpPr/>
          <p:nvPr/>
        </p:nvCxnSpPr>
        <p:spPr>
          <a:xfrm>
            <a:off x="-757036" y="2565191"/>
            <a:ext cx="0" cy="696686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Conector de seta reta 66"/>
          <p:cNvCxnSpPr/>
          <p:nvPr/>
        </p:nvCxnSpPr>
        <p:spPr>
          <a:xfrm>
            <a:off x="-80997" y="2565191"/>
            <a:ext cx="0" cy="696686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Conector de seta reta 69"/>
          <p:cNvCxnSpPr/>
          <p:nvPr/>
        </p:nvCxnSpPr>
        <p:spPr>
          <a:xfrm>
            <a:off x="-2426369" y="3504858"/>
            <a:ext cx="6984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4" name="Conector de seta reta 73"/>
          <p:cNvCxnSpPr/>
          <p:nvPr/>
        </p:nvCxnSpPr>
        <p:spPr>
          <a:xfrm>
            <a:off x="-2409436" y="4184220"/>
            <a:ext cx="6984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ector de seta reta 74"/>
          <p:cNvCxnSpPr/>
          <p:nvPr/>
        </p:nvCxnSpPr>
        <p:spPr>
          <a:xfrm>
            <a:off x="-2426369" y="4844048"/>
            <a:ext cx="6984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9" name="CaixaDeTexto 1048"/>
              <p:cNvSpPr txBox="1"/>
              <p:nvPr/>
            </p:nvSpPr>
            <p:spPr>
              <a:xfrm>
                <a:off x="-1744153" y="5197631"/>
                <a:ext cx="59170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000" b="0" i="1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1049" name="CaixaDeTexto 10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44153" y="5197631"/>
                <a:ext cx="591700" cy="70788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aixaDeTexto 76"/>
              <p:cNvSpPr txBox="1"/>
              <p:nvPr/>
            </p:nvSpPr>
            <p:spPr>
              <a:xfrm>
                <a:off x="-1130184" y="1893666"/>
                <a:ext cx="82977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77" name="CaixaDeTexto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30184" y="1893666"/>
                <a:ext cx="829778" cy="70788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-415512" y="1893667"/>
                <a:ext cx="77123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5512" y="1893667"/>
                <a:ext cx="771237" cy="70788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/>
              <p:cNvSpPr txBox="1"/>
              <p:nvPr/>
            </p:nvSpPr>
            <p:spPr>
              <a:xfrm>
                <a:off x="-3222347" y="2920440"/>
                <a:ext cx="93166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𝐿𝑎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222347" y="2920440"/>
                <a:ext cx="931665" cy="70788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-3232098" y="3599802"/>
                <a:ext cx="92294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𝐿𝑏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232098" y="3599802"/>
                <a:ext cx="922945" cy="70788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-3201706" y="4259630"/>
                <a:ext cx="88947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𝐿𝑐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201706" y="4259630"/>
                <a:ext cx="889474" cy="70788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aixaDeTexto 84"/>
              <p:cNvSpPr txBox="1"/>
              <p:nvPr/>
            </p:nvSpPr>
            <p:spPr>
              <a:xfrm>
                <a:off x="-694058" y="5197630"/>
                <a:ext cx="59131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000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85" name="CaixaDeTexto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94058" y="5197630"/>
                <a:ext cx="591316" cy="70788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679454" y="5801742"/>
                <a:ext cx="79912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4000" b="0" i="0" smtClean="0">
                              <a:latin typeface="Cambria Math"/>
                            </a:rPr>
                            <m:t>c</m:t>
                          </m:r>
                        </m:sub>
                        <m:sup>
                          <m:r>
                            <a:rPr lang="pt-BR" sz="4000" b="0" i="0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54" y="5801742"/>
                <a:ext cx="799129" cy="70788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679454" y="6940978"/>
                <a:ext cx="79374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4000" b="0" i="0" smtClean="0">
                              <a:latin typeface="Cambria Math"/>
                            </a:rPr>
                            <m:t>c</m:t>
                          </m:r>
                        </m:sub>
                        <m:sup>
                          <m:r>
                            <a:rPr lang="pt-BR" sz="4000" b="0" i="0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54" y="6940978"/>
                <a:ext cx="793743" cy="707886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CaixaDeTexto 87"/>
              <p:cNvSpPr txBox="1"/>
              <p:nvPr/>
            </p:nvSpPr>
            <p:spPr>
              <a:xfrm>
                <a:off x="-1850229" y="1893667"/>
                <a:ext cx="81342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88" name="CaixaDeTexto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50229" y="1893667"/>
                <a:ext cx="813428" cy="707886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/>
              <p:cNvSpPr txBox="1"/>
              <p:nvPr/>
            </p:nvSpPr>
            <p:spPr>
              <a:xfrm>
                <a:off x="2112625" y="5034684"/>
                <a:ext cx="13130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𝑙𝑜𝑠𝑠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2625" y="5034684"/>
                <a:ext cx="1313052" cy="707886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aixaDeTexto 89"/>
              <p:cNvSpPr txBox="1"/>
              <p:nvPr/>
            </p:nvSpPr>
            <p:spPr>
              <a:xfrm>
                <a:off x="1384252" y="41160"/>
                <a:ext cx="1575881" cy="8292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pt-B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4000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pt-BR" sz="4000" b="0" i="1" smtClean="0">
                                  <a:latin typeface="Cambria Math"/>
                                </a:rPr>
                                <m:t>𝑟𝑒𝑓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90" name="CaixaDeTexto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252" y="41160"/>
                <a:ext cx="1575881" cy="829266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aixaDeTexto 90"/>
              <p:cNvSpPr txBox="1"/>
              <p:nvPr/>
            </p:nvSpPr>
            <p:spPr>
              <a:xfrm>
                <a:off x="2690908" y="1239933"/>
                <a:ext cx="101373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𝑑𝑐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91" name="CaixaDeTexto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908" y="1239933"/>
                <a:ext cx="1013739" cy="707886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CaixaDeTexto 93"/>
              <p:cNvSpPr txBox="1"/>
              <p:nvPr/>
            </p:nvSpPr>
            <p:spPr>
              <a:xfrm>
                <a:off x="5795531" y="5637144"/>
                <a:ext cx="95410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𝐶𝑎</m:t>
                          </m:r>
                        </m:sub>
                        <m:sup>
                          <m:r>
                            <a:rPr lang="pt-BR" sz="40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94" name="CaixaDeTexto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531" y="5637144"/>
                <a:ext cx="954107" cy="707886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aixaDeTexto 94"/>
              <p:cNvSpPr txBox="1"/>
              <p:nvPr/>
            </p:nvSpPr>
            <p:spPr>
              <a:xfrm>
                <a:off x="5817908" y="6368263"/>
                <a:ext cx="94538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𝐶𝑏</m:t>
                          </m:r>
                        </m:sub>
                        <m:sup>
                          <m:r>
                            <a:rPr lang="pt-BR" sz="40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95" name="CaixaDeTexto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7908" y="6368263"/>
                <a:ext cx="945387" cy="707886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5833105" y="7126506"/>
                <a:ext cx="91191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𝐶𝑐</m:t>
                          </m:r>
                        </m:sub>
                        <m:sup>
                          <m:r>
                            <a:rPr lang="pt-BR" sz="40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3105" y="7126506"/>
                <a:ext cx="911916" cy="707886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Conector de seta reta 96"/>
          <p:cNvCxnSpPr/>
          <p:nvPr/>
        </p:nvCxnSpPr>
        <p:spPr>
          <a:xfrm>
            <a:off x="5515562" y="7112477"/>
            <a:ext cx="14732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33" name="Picture 3" descr="C:\Users\jpsoliv\Downloads\schemeit-project (6)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645" y="105762"/>
            <a:ext cx="7116061" cy="412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5963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33" y="1600663"/>
            <a:ext cx="8249801" cy="4064844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5215468" y="493004"/>
            <a:ext cx="21420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Indutância de Acoplamento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6825767" y="4250266"/>
            <a:ext cx="18290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Filtro Capacitivo</a:t>
            </a:r>
          </a:p>
        </p:txBody>
      </p:sp>
    </p:spTree>
    <p:extLst>
      <p:ext uri="{BB962C8B-B14F-4D97-AF65-F5344CB8AC3E}">
        <p14:creationId xmlns:p14="http://schemas.microsoft.com/office/powerpoint/2010/main" val="1589977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/>
              <p:cNvSpPr/>
              <p:nvPr/>
            </p:nvSpPr>
            <p:spPr>
              <a:xfrm>
                <a:off x="-1784425" y="1840821"/>
                <a:ext cx="2160000" cy="1908000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800" dirty="0">
                    <a:solidFill>
                      <a:schemeClr val="tx1"/>
                    </a:solidFill>
                  </a:rPr>
                  <a:t>Detector de Sequência Positiva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pt-BR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tâ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84425" y="1840821"/>
                <a:ext cx="2160000" cy="1908000"/>
              </a:xfrm>
              <a:prstGeom prst="rect">
                <a:avLst/>
              </a:prstGeom>
              <a:blipFill>
                <a:blip r:embed="rId2"/>
                <a:stretch>
                  <a:fillRect l="-4396" r="-1648"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ector de seta reta 30"/>
          <p:cNvCxnSpPr>
            <a:endCxn id="2" idx="1"/>
          </p:cNvCxnSpPr>
          <p:nvPr/>
        </p:nvCxnSpPr>
        <p:spPr>
          <a:xfrm>
            <a:off x="-2880263" y="2794821"/>
            <a:ext cx="1095838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-3770035" y="2146597"/>
                <a:ext cx="102194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𝑆𝑏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770035" y="2146597"/>
                <a:ext cx="1021946" cy="70788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-3753300" y="2855946"/>
                <a:ext cx="98847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𝑆𝑐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753300" y="2855946"/>
                <a:ext cx="988476" cy="70788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-3774395" y="1466004"/>
                <a:ext cx="103066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𝑆𝑎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774395" y="1466004"/>
                <a:ext cx="1030667" cy="70788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 de seta reta 30"/>
          <p:cNvCxnSpPr/>
          <p:nvPr/>
        </p:nvCxnSpPr>
        <p:spPr>
          <a:xfrm flipV="1">
            <a:off x="-2881359" y="3491346"/>
            <a:ext cx="10800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ector de seta reta 30"/>
          <p:cNvCxnSpPr/>
          <p:nvPr/>
        </p:nvCxnSpPr>
        <p:spPr>
          <a:xfrm flipV="1">
            <a:off x="-2881359" y="2112729"/>
            <a:ext cx="10800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374777" y="2092606"/>
                <a:ext cx="82977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𝑏</m:t>
                          </m:r>
                        </m:sub>
                        <m:sup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77" y="2092606"/>
                <a:ext cx="829779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406453" y="2783460"/>
                <a:ext cx="77123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𝑐</m:t>
                          </m:r>
                        </m:sub>
                        <m:sup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53" y="2783460"/>
                <a:ext cx="771237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>
                <a:off x="390615" y="1421777"/>
                <a:ext cx="81342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615" y="1421777"/>
                <a:ext cx="813428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de seta reta 30"/>
          <p:cNvCxnSpPr>
            <a:stCxn id="2" idx="3"/>
          </p:cNvCxnSpPr>
          <p:nvPr/>
        </p:nvCxnSpPr>
        <p:spPr>
          <a:xfrm>
            <a:off x="375575" y="2794821"/>
            <a:ext cx="1110878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ector de seta reta 30"/>
          <p:cNvCxnSpPr/>
          <p:nvPr/>
        </p:nvCxnSpPr>
        <p:spPr>
          <a:xfrm flipV="1">
            <a:off x="374883" y="3479983"/>
            <a:ext cx="10800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ector de seta reta 30"/>
          <p:cNvCxnSpPr/>
          <p:nvPr/>
        </p:nvCxnSpPr>
        <p:spPr>
          <a:xfrm flipV="1">
            <a:off x="390615" y="2120999"/>
            <a:ext cx="10800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Retângulo 19"/>
          <p:cNvSpPr/>
          <p:nvPr/>
        </p:nvSpPr>
        <p:spPr>
          <a:xfrm>
            <a:off x="1486453" y="1840821"/>
            <a:ext cx="2196000" cy="3816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Cálculo de Correntes de Referência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-3720534" y="4191426"/>
                <a:ext cx="92294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pt-BR" sz="4000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720534" y="4191426"/>
                <a:ext cx="922945" cy="70788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-3703799" y="4828367"/>
                <a:ext cx="88947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pt-BR" sz="40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703799" y="4828367"/>
                <a:ext cx="889474" cy="70788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/>
              <p:cNvSpPr txBox="1"/>
              <p:nvPr/>
            </p:nvSpPr>
            <p:spPr>
              <a:xfrm>
                <a:off x="-3724894" y="3498385"/>
                <a:ext cx="93166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pt-BR" sz="4000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724894" y="3498385"/>
                <a:ext cx="931665" cy="707886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ector de seta reta 30"/>
          <p:cNvCxnSpPr/>
          <p:nvPr/>
        </p:nvCxnSpPr>
        <p:spPr>
          <a:xfrm>
            <a:off x="-2881785" y="5468013"/>
            <a:ext cx="43524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Conector de seta reta 30"/>
          <p:cNvCxnSpPr/>
          <p:nvPr/>
        </p:nvCxnSpPr>
        <p:spPr>
          <a:xfrm flipV="1">
            <a:off x="-2897517" y="4177778"/>
            <a:ext cx="4351974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Conector de seta reta 30"/>
          <p:cNvCxnSpPr/>
          <p:nvPr/>
        </p:nvCxnSpPr>
        <p:spPr>
          <a:xfrm>
            <a:off x="-2896185" y="4839072"/>
            <a:ext cx="43668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31" name="Picture 3" descr="C:\Users\jpsoliv\Downloads\schemeit-project (6)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4511" y="2544083"/>
            <a:ext cx="4795425" cy="2777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tângulo 31"/>
          <p:cNvSpPr/>
          <p:nvPr/>
        </p:nvSpPr>
        <p:spPr>
          <a:xfrm>
            <a:off x="5182523" y="2843620"/>
            <a:ext cx="1476000" cy="180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Controle PWM</a:t>
            </a:r>
          </a:p>
        </p:txBody>
      </p:sp>
      <p:cxnSp>
        <p:nvCxnSpPr>
          <p:cNvPr id="33" name="Conector de seta reta 52"/>
          <p:cNvCxnSpPr/>
          <p:nvPr/>
        </p:nvCxnSpPr>
        <p:spPr>
          <a:xfrm>
            <a:off x="3684582" y="3038716"/>
            <a:ext cx="14732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ector de seta reta 53"/>
          <p:cNvCxnSpPr/>
          <p:nvPr/>
        </p:nvCxnSpPr>
        <p:spPr>
          <a:xfrm>
            <a:off x="3709323" y="4511703"/>
            <a:ext cx="14732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3950037" y="2271254"/>
                <a:ext cx="95410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𝐶𝑎</m:t>
                          </m:r>
                        </m:sub>
                        <m:sup>
                          <m:r>
                            <a:rPr lang="pt-BR" sz="40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037" y="2271254"/>
                <a:ext cx="954107" cy="70788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3972414" y="3002373"/>
                <a:ext cx="94538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𝐶𝑏</m:t>
                          </m:r>
                        </m:sub>
                        <m:sup>
                          <m:r>
                            <a:rPr lang="pt-BR" sz="40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414" y="3002373"/>
                <a:ext cx="945387" cy="70788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3987611" y="3760616"/>
                <a:ext cx="91191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𝐶𝑐</m:t>
                          </m:r>
                        </m:sub>
                        <m:sup>
                          <m:r>
                            <a:rPr lang="pt-BR" sz="40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7611" y="3760616"/>
                <a:ext cx="911916" cy="70788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ector de seta reta 96"/>
          <p:cNvCxnSpPr>
            <a:stCxn id="20" idx="3"/>
            <a:endCxn id="32" idx="1"/>
          </p:cNvCxnSpPr>
          <p:nvPr/>
        </p:nvCxnSpPr>
        <p:spPr>
          <a:xfrm flipV="1">
            <a:off x="3682453" y="3743620"/>
            <a:ext cx="1500070" cy="5201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1" name="Seta para baixo 1035"/>
          <p:cNvSpPr/>
          <p:nvPr/>
        </p:nvSpPr>
        <p:spPr>
          <a:xfrm rot="5400000" flipV="1">
            <a:off x="6028818" y="3475902"/>
            <a:ext cx="2365828" cy="725558"/>
          </a:xfrm>
          <a:prstGeom prst="downArrow">
            <a:avLst>
              <a:gd name="adj1" fmla="val 54615"/>
              <a:gd name="adj2" fmla="val 57524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8476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69" y="1477514"/>
            <a:ext cx="3552381" cy="368571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9318" y="1553704"/>
            <a:ext cx="4504762" cy="3609524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359456" y="1560743"/>
            <a:ext cx="1219200" cy="3519257"/>
          </a:xfrm>
          <a:prstGeom prst="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Driver DC - DC</a:t>
            </a:r>
          </a:p>
        </p:txBody>
      </p:sp>
      <p:sp>
        <p:nvSpPr>
          <p:cNvPr id="7" name="Elipse 6"/>
          <p:cNvSpPr/>
          <p:nvPr/>
        </p:nvSpPr>
        <p:spPr>
          <a:xfrm>
            <a:off x="8796862" y="2553798"/>
            <a:ext cx="1440000" cy="1440000"/>
          </a:xfrm>
          <a:prstGeom prst="ellipse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500" dirty="0">
                <a:solidFill>
                  <a:schemeClr val="tx1"/>
                </a:solidFill>
              </a:rPr>
              <a:t>Motor</a:t>
            </a:r>
          </a:p>
        </p:txBody>
      </p:sp>
      <p:sp>
        <p:nvSpPr>
          <p:cNvPr id="8" name="Retângulo 7"/>
          <p:cNvSpPr/>
          <p:nvPr/>
        </p:nvSpPr>
        <p:spPr>
          <a:xfrm>
            <a:off x="745067" y="1168400"/>
            <a:ext cx="1945522" cy="4072467"/>
          </a:xfrm>
          <a:prstGeom prst="rect">
            <a:avLst/>
          </a:prstGeom>
          <a:noFill/>
          <a:ln w="476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5247523" y="1168400"/>
            <a:ext cx="3075210" cy="4072467"/>
          </a:xfrm>
          <a:prstGeom prst="rect">
            <a:avLst/>
          </a:prstGeom>
          <a:noFill/>
          <a:ln w="476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834381" y="5288371"/>
            <a:ext cx="1766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dirty="0"/>
              <a:t>Retificador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101094" y="5288371"/>
            <a:ext cx="1368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dirty="0"/>
              <a:t>Inversor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01534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7154</TotalTime>
  <Words>138</Words>
  <Application>Microsoft Office PowerPoint</Application>
  <PresentationFormat>Apresentação na tela (4:3)</PresentationFormat>
  <Paragraphs>156</Paragraphs>
  <Slides>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Cambria Math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Embraer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jpsoliv</dc:creator>
  <cp:lastModifiedBy>Joao</cp:lastModifiedBy>
  <cp:revision>132</cp:revision>
  <dcterms:created xsi:type="dcterms:W3CDTF">2016-08-24T13:15:21Z</dcterms:created>
  <dcterms:modified xsi:type="dcterms:W3CDTF">2016-10-21T01:33:15Z</dcterms:modified>
</cp:coreProperties>
</file>