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75" r:id="rId15"/>
    <p:sldId id="270" r:id="rId16"/>
    <p:sldId id="269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9" autoAdjust="0"/>
    <p:restoredTop sz="95521" autoAdjust="0"/>
  </p:normalViewPr>
  <p:slideViewPr>
    <p:cSldViewPr snapToGrid="0">
      <p:cViewPr>
        <p:scale>
          <a:sx n="60" d="100"/>
          <a:sy n="60" d="100"/>
        </p:scale>
        <p:origin x="-2286" y="-13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FABBD-B2CF-41BB-8AF0-22312F906C8C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88E72-31B6-41E3-AEAC-83BA5E9B04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841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88E72-31B6-41E3-AEAC-83BA5E9B043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786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88E72-31B6-41E3-AEAC-83BA5E9B043E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577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993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373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11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128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23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547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733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119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679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098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95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40449-45B3-4C4C-B502-456914857DA8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24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18" Type="http://schemas.openxmlformats.org/officeDocument/2006/relationships/image" Target="../media/image132.png"/><Relationship Id="rId26" Type="http://schemas.openxmlformats.org/officeDocument/2006/relationships/image" Target="../media/image140.png"/><Relationship Id="rId39" Type="http://schemas.openxmlformats.org/officeDocument/2006/relationships/image" Target="../media/image151.png"/><Relationship Id="rId3" Type="http://schemas.openxmlformats.org/officeDocument/2006/relationships/image" Target="../media/image121.png"/><Relationship Id="rId21" Type="http://schemas.openxmlformats.org/officeDocument/2006/relationships/image" Target="../media/image135.png"/><Relationship Id="rId34" Type="http://schemas.openxmlformats.org/officeDocument/2006/relationships/image" Target="../media/image147.png"/><Relationship Id="rId7" Type="http://schemas.openxmlformats.org/officeDocument/2006/relationships/image" Target="../media/image5.png"/><Relationship Id="rId12" Type="http://schemas.openxmlformats.org/officeDocument/2006/relationships/image" Target="../media/image126.png"/><Relationship Id="rId17" Type="http://schemas.openxmlformats.org/officeDocument/2006/relationships/image" Target="../media/image131.png"/><Relationship Id="rId25" Type="http://schemas.openxmlformats.org/officeDocument/2006/relationships/image" Target="../media/image139.png"/><Relationship Id="rId33" Type="http://schemas.openxmlformats.org/officeDocument/2006/relationships/image" Target="../media/image146.png"/><Relationship Id="rId38" Type="http://schemas.openxmlformats.org/officeDocument/2006/relationships/image" Target="../media/image150.png"/><Relationship Id="rId2" Type="http://schemas.openxmlformats.org/officeDocument/2006/relationships/image" Target="../media/image103.png"/><Relationship Id="rId16" Type="http://schemas.openxmlformats.org/officeDocument/2006/relationships/image" Target="../media/image130.png"/><Relationship Id="rId20" Type="http://schemas.openxmlformats.org/officeDocument/2006/relationships/image" Target="../media/image134.png"/><Relationship Id="rId29" Type="http://schemas.openxmlformats.org/officeDocument/2006/relationships/image" Target="../media/image1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25.png"/><Relationship Id="rId24" Type="http://schemas.openxmlformats.org/officeDocument/2006/relationships/image" Target="../media/image138.png"/><Relationship Id="rId32" Type="http://schemas.openxmlformats.org/officeDocument/2006/relationships/image" Target="../media/image145.png"/><Relationship Id="rId37" Type="http://schemas.openxmlformats.org/officeDocument/2006/relationships/image" Target="../media/image149.png"/><Relationship Id="rId5" Type="http://schemas.openxmlformats.org/officeDocument/2006/relationships/image" Target="../media/image3.png"/><Relationship Id="rId15" Type="http://schemas.openxmlformats.org/officeDocument/2006/relationships/image" Target="../media/image129.png"/><Relationship Id="rId23" Type="http://schemas.openxmlformats.org/officeDocument/2006/relationships/image" Target="../media/image137.png"/><Relationship Id="rId28" Type="http://schemas.openxmlformats.org/officeDocument/2006/relationships/image" Target="../media/image141.png"/><Relationship Id="rId36" Type="http://schemas.openxmlformats.org/officeDocument/2006/relationships/image" Target="../media/image28.png"/><Relationship Id="rId10" Type="http://schemas.openxmlformats.org/officeDocument/2006/relationships/image" Target="../media/image124.png"/><Relationship Id="rId19" Type="http://schemas.openxmlformats.org/officeDocument/2006/relationships/image" Target="../media/image133.png"/><Relationship Id="rId31" Type="http://schemas.openxmlformats.org/officeDocument/2006/relationships/image" Target="../media/image144.png"/><Relationship Id="rId4" Type="http://schemas.openxmlformats.org/officeDocument/2006/relationships/image" Target="../media/image1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Relationship Id="rId22" Type="http://schemas.openxmlformats.org/officeDocument/2006/relationships/image" Target="../media/image136.png"/><Relationship Id="rId27" Type="http://schemas.openxmlformats.org/officeDocument/2006/relationships/image" Target="../media/image65.png"/><Relationship Id="rId30" Type="http://schemas.openxmlformats.org/officeDocument/2006/relationships/image" Target="../media/image143.png"/><Relationship Id="rId35" Type="http://schemas.openxmlformats.org/officeDocument/2006/relationships/image" Target="../media/image14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154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52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26" Type="http://schemas.openxmlformats.org/officeDocument/2006/relationships/image" Target="../media/image62.png"/><Relationship Id="rId3" Type="http://schemas.openxmlformats.org/officeDocument/2006/relationships/image" Target="../media/image430.png"/><Relationship Id="rId21" Type="http://schemas.openxmlformats.org/officeDocument/2006/relationships/image" Target="../media/image57.png"/><Relationship Id="rId7" Type="http://schemas.openxmlformats.org/officeDocument/2006/relationships/image" Target="../media/image4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5" Type="http://schemas.openxmlformats.org/officeDocument/2006/relationships/image" Target="../media/image61.png"/><Relationship Id="rId2" Type="http://schemas.openxmlformats.org/officeDocument/2006/relationships/image" Target="../media/image420.pn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29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47.png"/><Relationship Id="rId24" Type="http://schemas.openxmlformats.org/officeDocument/2006/relationships/image" Target="../media/image60.png"/><Relationship Id="rId32" Type="http://schemas.openxmlformats.org/officeDocument/2006/relationships/image" Target="../media/image155.png"/><Relationship Id="rId5" Type="http://schemas.openxmlformats.org/officeDocument/2006/relationships/image" Target="../media/image1.png"/><Relationship Id="rId15" Type="http://schemas.openxmlformats.org/officeDocument/2006/relationships/image" Target="../media/image51.png"/><Relationship Id="rId28" Type="http://schemas.openxmlformats.org/officeDocument/2006/relationships/image" Target="../media/image64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31" Type="http://schemas.openxmlformats.org/officeDocument/2006/relationships/image" Target="../media/image660.png"/><Relationship Id="rId4" Type="http://schemas.openxmlformats.org/officeDocument/2006/relationships/image" Target="../media/image4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Relationship Id="rId22" Type="http://schemas.openxmlformats.org/officeDocument/2006/relationships/image" Target="../media/image58.png"/><Relationship Id="rId27" Type="http://schemas.openxmlformats.org/officeDocument/2006/relationships/image" Target="../media/image63.png"/><Relationship Id="rId30" Type="http://schemas.openxmlformats.org/officeDocument/2006/relationships/image" Target="../media/image6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3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2.png"/><Relationship Id="rId2" Type="http://schemas.openxmlformats.org/officeDocument/2006/relationships/image" Target="../media/image28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19" Type="http://schemas.openxmlformats.org/officeDocument/2006/relationships/image" Target="../media/image44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13" Type="http://schemas.openxmlformats.org/officeDocument/2006/relationships/image" Target="../media/image166.png"/><Relationship Id="rId18" Type="http://schemas.openxmlformats.org/officeDocument/2006/relationships/image" Target="../media/image170.png"/><Relationship Id="rId3" Type="http://schemas.openxmlformats.org/officeDocument/2006/relationships/image" Target="../media/image156.png"/><Relationship Id="rId21" Type="http://schemas.openxmlformats.org/officeDocument/2006/relationships/image" Target="../media/image173.png"/><Relationship Id="rId7" Type="http://schemas.openxmlformats.org/officeDocument/2006/relationships/image" Target="../media/image160.png"/><Relationship Id="rId12" Type="http://schemas.openxmlformats.org/officeDocument/2006/relationships/image" Target="../media/image165.png"/><Relationship Id="rId17" Type="http://schemas.openxmlformats.org/officeDocument/2006/relationships/image" Target="../media/image169.png"/><Relationship Id="rId2" Type="http://schemas.openxmlformats.org/officeDocument/2006/relationships/image" Target="../media/image28.png"/><Relationship Id="rId16" Type="http://schemas.openxmlformats.org/officeDocument/2006/relationships/image" Target="../media/image168.png"/><Relationship Id="rId20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9.png"/><Relationship Id="rId11" Type="http://schemas.openxmlformats.org/officeDocument/2006/relationships/image" Target="../media/image164.png"/><Relationship Id="rId5" Type="http://schemas.openxmlformats.org/officeDocument/2006/relationships/image" Target="../media/image158.png"/><Relationship Id="rId15" Type="http://schemas.openxmlformats.org/officeDocument/2006/relationships/image" Target="../media/image29.png"/><Relationship Id="rId10" Type="http://schemas.openxmlformats.org/officeDocument/2006/relationships/image" Target="../media/image163.png"/><Relationship Id="rId19" Type="http://schemas.openxmlformats.org/officeDocument/2006/relationships/image" Target="../media/image171.png"/><Relationship Id="rId4" Type="http://schemas.openxmlformats.org/officeDocument/2006/relationships/image" Target="../media/image157.png"/><Relationship Id="rId9" Type="http://schemas.openxmlformats.org/officeDocument/2006/relationships/image" Target="../media/image162.png"/><Relationship Id="rId14" Type="http://schemas.openxmlformats.org/officeDocument/2006/relationships/image" Target="../media/image167.png"/><Relationship Id="rId22" Type="http://schemas.openxmlformats.org/officeDocument/2006/relationships/image" Target="../media/image17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0.png"/><Relationship Id="rId13" Type="http://schemas.openxmlformats.org/officeDocument/2006/relationships/image" Target="../media/image1611.png"/><Relationship Id="rId18" Type="http://schemas.openxmlformats.org/officeDocument/2006/relationships/image" Target="../media/image132.png"/><Relationship Id="rId26" Type="http://schemas.openxmlformats.org/officeDocument/2006/relationships/image" Target="../media/image140.png"/><Relationship Id="rId39" Type="http://schemas.openxmlformats.org/officeDocument/2006/relationships/image" Target="../media/image151.png"/><Relationship Id="rId3" Type="http://schemas.openxmlformats.org/officeDocument/2006/relationships/image" Target="../media/image121.png"/><Relationship Id="rId21" Type="http://schemas.openxmlformats.org/officeDocument/2006/relationships/image" Target="../media/image135.png"/><Relationship Id="rId34" Type="http://schemas.openxmlformats.org/officeDocument/2006/relationships/image" Target="../media/image147.png"/><Relationship Id="rId7" Type="http://schemas.openxmlformats.org/officeDocument/2006/relationships/image" Target="../media/image5.png"/><Relationship Id="rId12" Type="http://schemas.openxmlformats.org/officeDocument/2006/relationships/image" Target="../media/image1601.png"/><Relationship Id="rId17" Type="http://schemas.openxmlformats.org/officeDocument/2006/relationships/image" Target="../media/image131.png"/><Relationship Id="rId25" Type="http://schemas.openxmlformats.org/officeDocument/2006/relationships/image" Target="../media/image1631.png"/><Relationship Id="rId33" Type="http://schemas.openxmlformats.org/officeDocument/2006/relationships/image" Target="../media/image146.png"/><Relationship Id="rId38" Type="http://schemas.openxmlformats.org/officeDocument/2006/relationships/image" Target="../media/image150.png"/><Relationship Id="rId2" Type="http://schemas.openxmlformats.org/officeDocument/2006/relationships/image" Target="../media/image103.png"/><Relationship Id="rId16" Type="http://schemas.openxmlformats.org/officeDocument/2006/relationships/image" Target="../media/image130.png"/><Relationship Id="rId20" Type="http://schemas.openxmlformats.org/officeDocument/2006/relationships/image" Target="../media/image134.png"/><Relationship Id="rId29" Type="http://schemas.openxmlformats.org/officeDocument/2006/relationships/image" Target="../media/image16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592.png"/><Relationship Id="rId24" Type="http://schemas.openxmlformats.org/officeDocument/2006/relationships/image" Target="../media/image138.png"/><Relationship Id="rId32" Type="http://schemas.openxmlformats.org/officeDocument/2006/relationships/image" Target="../media/image145.png"/><Relationship Id="rId37" Type="http://schemas.openxmlformats.org/officeDocument/2006/relationships/image" Target="../media/image149.png"/><Relationship Id="rId5" Type="http://schemas.openxmlformats.org/officeDocument/2006/relationships/image" Target="../media/image3.png"/><Relationship Id="rId15" Type="http://schemas.openxmlformats.org/officeDocument/2006/relationships/image" Target="../media/image129.png"/><Relationship Id="rId23" Type="http://schemas.openxmlformats.org/officeDocument/2006/relationships/image" Target="../media/image137.png"/><Relationship Id="rId28" Type="http://schemas.openxmlformats.org/officeDocument/2006/relationships/image" Target="../media/image141.png"/><Relationship Id="rId36" Type="http://schemas.openxmlformats.org/officeDocument/2006/relationships/image" Target="../media/image28.png"/><Relationship Id="rId10" Type="http://schemas.openxmlformats.org/officeDocument/2006/relationships/image" Target="../media/image1582.png"/><Relationship Id="rId19" Type="http://schemas.openxmlformats.org/officeDocument/2006/relationships/image" Target="../media/image133.png"/><Relationship Id="rId31" Type="http://schemas.openxmlformats.org/officeDocument/2006/relationships/image" Target="../media/image144.png"/><Relationship Id="rId4" Type="http://schemas.openxmlformats.org/officeDocument/2006/relationships/image" Target="../media/image1.png"/><Relationship Id="rId9" Type="http://schemas.openxmlformats.org/officeDocument/2006/relationships/image" Target="../media/image1571.png"/><Relationship Id="rId14" Type="http://schemas.openxmlformats.org/officeDocument/2006/relationships/image" Target="../media/image1621.png"/><Relationship Id="rId22" Type="http://schemas.openxmlformats.org/officeDocument/2006/relationships/image" Target="../media/image136.png"/><Relationship Id="rId27" Type="http://schemas.openxmlformats.org/officeDocument/2006/relationships/image" Target="../media/image65.png"/><Relationship Id="rId30" Type="http://schemas.openxmlformats.org/officeDocument/2006/relationships/image" Target="../media/image143.png"/><Relationship Id="rId35" Type="http://schemas.openxmlformats.org/officeDocument/2006/relationships/image" Target="../media/image14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610.png"/><Relationship Id="rId18" Type="http://schemas.openxmlformats.org/officeDocument/2006/relationships/image" Target="../media/image131.png"/><Relationship Id="rId26" Type="http://schemas.openxmlformats.org/officeDocument/2006/relationships/image" Target="../media/image1690.png"/><Relationship Id="rId39" Type="http://schemas.openxmlformats.org/officeDocument/2006/relationships/image" Target="../media/image150.png"/><Relationship Id="rId3" Type="http://schemas.openxmlformats.org/officeDocument/2006/relationships/image" Target="../media/image175.png"/><Relationship Id="rId21" Type="http://schemas.openxmlformats.org/officeDocument/2006/relationships/image" Target="../media/image134.png"/><Relationship Id="rId34" Type="http://schemas.openxmlformats.org/officeDocument/2006/relationships/image" Target="../media/image146.png"/><Relationship Id="rId7" Type="http://schemas.openxmlformats.org/officeDocument/2006/relationships/image" Target="../media/image4.png"/><Relationship Id="rId12" Type="http://schemas.openxmlformats.org/officeDocument/2006/relationships/image" Target="../media/image1600.png"/><Relationship Id="rId17" Type="http://schemas.openxmlformats.org/officeDocument/2006/relationships/image" Target="../media/image130.png"/><Relationship Id="rId25" Type="http://schemas.openxmlformats.org/officeDocument/2006/relationships/image" Target="../media/image1680.png"/><Relationship Id="rId33" Type="http://schemas.openxmlformats.org/officeDocument/2006/relationships/image" Target="../media/image1590.png"/><Relationship Id="rId38" Type="http://schemas.openxmlformats.org/officeDocument/2006/relationships/image" Target="../media/image14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40.png"/><Relationship Id="rId20" Type="http://schemas.openxmlformats.org/officeDocument/2006/relationships/image" Target="../media/image133.png"/><Relationship Id="rId29" Type="http://schemas.openxmlformats.org/officeDocument/2006/relationships/image" Target="../media/image17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591.png"/><Relationship Id="rId24" Type="http://schemas.openxmlformats.org/officeDocument/2006/relationships/image" Target="../media/image1670.png"/><Relationship Id="rId32" Type="http://schemas.openxmlformats.org/officeDocument/2006/relationships/image" Target="../media/image1720.png"/><Relationship Id="rId37" Type="http://schemas.openxmlformats.org/officeDocument/2006/relationships/image" Target="../media/image28.png"/><Relationship Id="rId40" Type="http://schemas.openxmlformats.org/officeDocument/2006/relationships/image" Target="../media/image151.png"/><Relationship Id="rId5" Type="http://schemas.openxmlformats.org/officeDocument/2006/relationships/image" Target="../media/image1.png"/><Relationship Id="rId15" Type="http://schemas.openxmlformats.org/officeDocument/2006/relationships/image" Target="../media/image1630.png"/><Relationship Id="rId23" Type="http://schemas.openxmlformats.org/officeDocument/2006/relationships/image" Target="../media/image1660.png"/><Relationship Id="rId28" Type="http://schemas.openxmlformats.org/officeDocument/2006/relationships/image" Target="../media/image65.png"/><Relationship Id="rId36" Type="http://schemas.openxmlformats.org/officeDocument/2006/relationships/image" Target="../media/image148.png"/><Relationship Id="rId10" Type="http://schemas.openxmlformats.org/officeDocument/2006/relationships/image" Target="../media/image1581.png"/><Relationship Id="rId19" Type="http://schemas.openxmlformats.org/officeDocument/2006/relationships/image" Target="../media/image132.png"/><Relationship Id="rId31" Type="http://schemas.openxmlformats.org/officeDocument/2006/relationships/image" Target="../media/image143.png"/><Relationship Id="rId4" Type="http://schemas.openxmlformats.org/officeDocument/2006/relationships/image" Target="../media/image103.png"/><Relationship Id="rId9" Type="http://schemas.openxmlformats.org/officeDocument/2006/relationships/image" Target="../media/image1570.png"/><Relationship Id="rId14" Type="http://schemas.openxmlformats.org/officeDocument/2006/relationships/image" Target="../media/image1620.png"/><Relationship Id="rId22" Type="http://schemas.openxmlformats.org/officeDocument/2006/relationships/image" Target="../media/image1650.png"/><Relationship Id="rId27" Type="http://schemas.openxmlformats.org/officeDocument/2006/relationships/image" Target="../media/image1700.png"/><Relationship Id="rId30" Type="http://schemas.openxmlformats.org/officeDocument/2006/relationships/image" Target="../media/image1580.png"/><Relationship Id="rId35" Type="http://schemas.openxmlformats.org/officeDocument/2006/relationships/image" Target="../media/image14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3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2.png"/><Relationship Id="rId2" Type="http://schemas.openxmlformats.org/officeDocument/2006/relationships/image" Target="../media/image28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19" Type="http://schemas.openxmlformats.org/officeDocument/2006/relationships/image" Target="../media/image44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26" Type="http://schemas.openxmlformats.org/officeDocument/2006/relationships/image" Target="../media/image62.png"/><Relationship Id="rId3" Type="http://schemas.openxmlformats.org/officeDocument/2006/relationships/image" Target="../media/image430.png"/><Relationship Id="rId21" Type="http://schemas.openxmlformats.org/officeDocument/2006/relationships/image" Target="../media/image57.png"/><Relationship Id="rId7" Type="http://schemas.openxmlformats.org/officeDocument/2006/relationships/image" Target="../media/image4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5" Type="http://schemas.openxmlformats.org/officeDocument/2006/relationships/image" Target="../media/image61.png"/><Relationship Id="rId2" Type="http://schemas.openxmlformats.org/officeDocument/2006/relationships/image" Target="../media/image420.pn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29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47.png"/><Relationship Id="rId24" Type="http://schemas.openxmlformats.org/officeDocument/2006/relationships/image" Target="../media/image60.png"/><Relationship Id="rId5" Type="http://schemas.openxmlformats.org/officeDocument/2006/relationships/image" Target="../media/image1.png"/><Relationship Id="rId15" Type="http://schemas.openxmlformats.org/officeDocument/2006/relationships/image" Target="../media/image51.png"/><Relationship Id="rId23" Type="http://schemas.openxmlformats.org/officeDocument/2006/relationships/image" Target="../media/image59.png"/><Relationship Id="rId28" Type="http://schemas.openxmlformats.org/officeDocument/2006/relationships/image" Target="../media/image64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31" Type="http://schemas.openxmlformats.org/officeDocument/2006/relationships/image" Target="../media/image660.png"/><Relationship Id="rId4" Type="http://schemas.openxmlformats.org/officeDocument/2006/relationships/image" Target="../media/image4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Relationship Id="rId22" Type="http://schemas.openxmlformats.org/officeDocument/2006/relationships/image" Target="../media/image58.png"/><Relationship Id="rId27" Type="http://schemas.openxmlformats.org/officeDocument/2006/relationships/image" Target="../media/image63.png"/><Relationship Id="rId30" Type="http://schemas.openxmlformats.org/officeDocument/2006/relationships/image" Target="../media/image6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3" Type="http://schemas.openxmlformats.org/officeDocument/2006/relationships/image" Target="../media/image28.png"/><Relationship Id="rId21" Type="http://schemas.openxmlformats.org/officeDocument/2006/relationships/image" Target="../media/image84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" Type="http://schemas.openxmlformats.org/officeDocument/2006/relationships/image" Target="../media/image67.png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4" Type="http://schemas.openxmlformats.org/officeDocument/2006/relationships/image" Target="../media/image29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8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18" Type="http://schemas.openxmlformats.org/officeDocument/2006/relationships/image" Target="../media/image10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5" Type="http://schemas.openxmlformats.org/officeDocument/2006/relationships/image" Target="../media/image99.png"/><Relationship Id="rId10" Type="http://schemas.openxmlformats.org/officeDocument/2006/relationships/image" Target="../media/image94.png"/><Relationship Id="rId19" Type="http://schemas.openxmlformats.org/officeDocument/2006/relationships/image" Target="../media/image103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6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12" Type="http://schemas.openxmlformats.org/officeDocument/2006/relationships/image" Target="../media/image115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9.png"/><Relationship Id="rId11" Type="http://schemas.openxmlformats.org/officeDocument/2006/relationships/image" Target="../media/image114.png"/><Relationship Id="rId5" Type="http://schemas.openxmlformats.org/officeDocument/2006/relationships/image" Target="../media/image108.png"/><Relationship Id="rId15" Type="http://schemas.openxmlformats.org/officeDocument/2006/relationships/image" Target="../media/image118.png"/><Relationship Id="rId10" Type="http://schemas.openxmlformats.org/officeDocument/2006/relationships/image" Target="../media/image113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Relationship Id="rId14" Type="http://schemas.openxmlformats.org/officeDocument/2006/relationships/image" Target="../media/image1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27584" y="903040"/>
            <a:ext cx="2592288" cy="2165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859478" y="1229916"/>
            <a:ext cx="2664296" cy="15121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27584" y="4365104"/>
            <a:ext cx="3276365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644008" y="4365104"/>
            <a:ext cx="2880320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528110" y="3356992"/>
            <a:ext cx="3678124" cy="7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10" name="Conector de seta reta 9"/>
          <p:cNvCxnSpPr/>
          <p:nvPr/>
        </p:nvCxnSpPr>
        <p:spPr>
          <a:xfrm>
            <a:off x="264134" y="105273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264741" y="141277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264134" y="1798761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264134" y="220486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264134" y="256490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264134" y="29249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440" y="1669414"/>
            <a:ext cx="1906372" cy="633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948" y="4735701"/>
            <a:ext cx="2875635" cy="545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57" y="1052736"/>
            <a:ext cx="2287879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57" y="2163816"/>
            <a:ext cx="2214874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608" y="4545254"/>
            <a:ext cx="2572963" cy="926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Conector de seta reta 23"/>
          <p:cNvCxnSpPr/>
          <p:nvPr/>
        </p:nvCxnSpPr>
        <p:spPr>
          <a:xfrm>
            <a:off x="3419872" y="1412776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3425088" y="1830522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>
            <a:off x="3419872" y="2225680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>
            <a:off x="3419872" y="2636912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flipH="1">
            <a:off x="6206234" y="3573016"/>
            <a:ext cx="51331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H="1">
            <a:off x="6206235" y="3933056"/>
            <a:ext cx="89271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6722714" y="2756373"/>
            <a:ext cx="0" cy="8309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flipV="1">
            <a:off x="7098951" y="2756373"/>
            <a:ext cx="0" cy="11909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>
            <a:off x="1739432" y="3573016"/>
            <a:ext cx="7886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>
            <a:off x="2144244" y="3933056"/>
            <a:ext cx="3838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>
            <a:off x="2163296" y="3933056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/>
          <p:nvPr/>
        </p:nvCxnSpPr>
        <p:spPr>
          <a:xfrm>
            <a:off x="1753721" y="3587305"/>
            <a:ext cx="0" cy="76151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/>
          <p:nvPr/>
        </p:nvCxnSpPr>
        <p:spPr>
          <a:xfrm>
            <a:off x="7523721" y="454525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/>
          <p:nvPr/>
        </p:nvCxnSpPr>
        <p:spPr>
          <a:xfrm>
            <a:off x="7523721" y="49886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>
            <a:off x="7524328" y="544627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>
            <a:off x="4103949" y="467860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/>
          <p:nvPr/>
        </p:nvCxnSpPr>
        <p:spPr>
          <a:xfrm>
            <a:off x="4091915" y="53307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262760" y="683404"/>
                <a:ext cx="468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683404"/>
                <a:ext cx="4685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262760" y="1043404"/>
                <a:ext cx="475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1043404"/>
                <a:ext cx="47538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262760" y="1429429"/>
                <a:ext cx="448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1429429"/>
                <a:ext cx="448905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262760" y="1830522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1830522"/>
                <a:ext cx="522131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262760" y="2204864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2204864"/>
                <a:ext cx="517706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273068" y="2555612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2555612"/>
                <a:ext cx="502510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3920518" y="1841768"/>
                <a:ext cx="438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841768"/>
                <a:ext cx="438132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3930237" y="2242830"/>
                <a:ext cx="429861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237" y="2242830"/>
                <a:ext cx="429861" cy="394082"/>
              </a:xfrm>
              <a:prstGeom prst="rect">
                <a:avLst/>
              </a:prstGeom>
              <a:blipFill rotWithShape="1">
                <a:blip r:embed="rId1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3920518" y="1436440"/>
                <a:ext cx="481157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436440"/>
                <a:ext cx="481157" cy="394082"/>
              </a:xfrm>
              <a:prstGeom prst="rect">
                <a:avLst/>
              </a:prstGeom>
              <a:blipFill rotWithShape="1">
                <a:blip r:embed="rId15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3920518" y="1031029"/>
                <a:ext cx="475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031029"/>
                <a:ext cx="475900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6350922" y="2961010"/>
                <a:ext cx="368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922" y="2961010"/>
                <a:ext cx="368627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7093540" y="2985716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540" y="2985716"/>
                <a:ext cx="369588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370805" y="3629832"/>
                <a:ext cx="4621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805" y="3629832"/>
                <a:ext cx="462178" cy="369332"/>
              </a:xfrm>
              <a:prstGeom prst="rect">
                <a:avLst/>
              </a:prstGeom>
              <a:blipFill rotWithShape="1">
                <a:blip r:embed="rId1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793922" y="3629832"/>
                <a:ext cx="4608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922" y="3629832"/>
                <a:ext cx="460895" cy="369332"/>
              </a:xfrm>
              <a:prstGeom prst="rect">
                <a:avLst/>
              </a:prstGeom>
              <a:blipFill rotWithShape="1">
                <a:blip r:embed="rId2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4155549" y="4258122"/>
                <a:ext cx="540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549" y="4258122"/>
                <a:ext cx="540725" cy="369332"/>
              </a:xfrm>
              <a:prstGeom prst="rect">
                <a:avLst/>
              </a:prstGeom>
              <a:blipFill rotWithShape="1">
                <a:blip r:embed="rId2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4138526" y="4891054"/>
                <a:ext cx="543931" cy="405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526" y="4891054"/>
                <a:ext cx="543931" cy="405367"/>
              </a:xfrm>
              <a:prstGeom prst="rect">
                <a:avLst/>
              </a:prstGeom>
              <a:blipFill rotWithShape="1">
                <a:blip r:embed="rId22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7555622" y="4124934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622" y="4124934"/>
                <a:ext cx="533351" cy="369332"/>
              </a:xfrm>
              <a:prstGeom prst="rect">
                <a:avLst/>
              </a:prstGeom>
              <a:blipFill rotWithShape="1">
                <a:blip r:embed="rId2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7574084" y="4570934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084" y="4570934"/>
                <a:ext cx="528927" cy="369332"/>
              </a:xfrm>
              <a:prstGeom prst="rect">
                <a:avLst/>
              </a:prstGeom>
              <a:blipFill rotWithShape="1">
                <a:blip r:embed="rId2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7574084" y="5023371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084" y="5023371"/>
                <a:ext cx="513730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CaixaDeTexto 34"/>
          <p:cNvSpPr txBox="1"/>
          <p:nvPr/>
        </p:nvSpPr>
        <p:spPr>
          <a:xfrm>
            <a:off x="1073589" y="571123"/>
            <a:ext cx="2106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Transformada de Clarke</a:t>
            </a:r>
          </a:p>
        </p:txBody>
      </p:sp>
      <p:sp>
        <p:nvSpPr>
          <p:cNvPr id="68" name="CaixaDeTexto 67"/>
          <p:cNvSpPr txBox="1"/>
          <p:nvPr/>
        </p:nvSpPr>
        <p:spPr>
          <a:xfrm>
            <a:off x="4835804" y="683404"/>
            <a:ext cx="2688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Cálculo de Potências Instantâneas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765903" y="5599544"/>
            <a:ext cx="268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Cálculo de Corrente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2843449" y="5563389"/>
                <a:ext cx="80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𝛼</m:t>
                      </m:r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r>
                        <a:rPr lang="pt-BR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49" y="5563389"/>
                <a:ext cx="804579" cy="369332"/>
              </a:xfrm>
              <a:prstGeom prst="rect">
                <a:avLst/>
              </a:prstGeom>
              <a:blipFill rotWithShape="1">
                <a:blip r:embed="rId2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CaixaDeTexto 71"/>
          <p:cNvSpPr txBox="1"/>
          <p:nvPr/>
        </p:nvSpPr>
        <p:spPr>
          <a:xfrm>
            <a:off x="4731688" y="5605517"/>
            <a:ext cx="2742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Transformada Inversa de Clarke</a:t>
            </a:r>
          </a:p>
        </p:txBody>
      </p:sp>
      <p:sp>
        <p:nvSpPr>
          <p:cNvPr id="73" name="CaixaDeTexto 72"/>
          <p:cNvSpPr txBox="1"/>
          <p:nvPr/>
        </p:nvSpPr>
        <p:spPr>
          <a:xfrm>
            <a:off x="2477357" y="3601590"/>
            <a:ext cx="3817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Seleção de Potências a serem Compensadas</a:t>
            </a:r>
          </a:p>
        </p:txBody>
      </p:sp>
      <p:cxnSp>
        <p:nvCxnSpPr>
          <p:cNvPr id="77" name="Conector de seta reta 76"/>
          <p:cNvCxnSpPr/>
          <p:nvPr/>
        </p:nvCxnSpPr>
        <p:spPr>
          <a:xfrm>
            <a:off x="284634" y="473064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>
            <a:off x="284634" y="530844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273068" y="4891301"/>
                <a:ext cx="481157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4891301"/>
                <a:ext cx="481157" cy="394082"/>
              </a:xfrm>
              <a:prstGeom prst="rect">
                <a:avLst/>
              </a:prstGeom>
              <a:blipFill rotWithShape="1">
                <a:blip r:embed="rId27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/>
              <p:cNvSpPr txBox="1"/>
              <p:nvPr/>
            </p:nvSpPr>
            <p:spPr>
              <a:xfrm>
                <a:off x="273068" y="4350483"/>
                <a:ext cx="475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4350483"/>
                <a:ext cx="475900" cy="36933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Elipse 56"/>
          <p:cNvSpPr/>
          <p:nvPr/>
        </p:nvSpPr>
        <p:spPr>
          <a:xfrm>
            <a:off x="3983167" y="783014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4" name="Elipse 83"/>
          <p:cNvSpPr/>
          <p:nvPr/>
        </p:nvSpPr>
        <p:spPr>
          <a:xfrm>
            <a:off x="325212" y="4096122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5519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3" descr="C:\Users\jpsoliv\Downloads\schemeit-project (6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282" y="-960676"/>
            <a:ext cx="5457506" cy="316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4"/>
          <a:stretch/>
        </p:blipFill>
        <p:spPr>
          <a:xfrm>
            <a:off x="-3330055" y="622300"/>
            <a:ext cx="7390155" cy="68580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882930" y="5374017"/>
            <a:ext cx="2732695" cy="22832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7485735" y="5642626"/>
            <a:ext cx="2808603" cy="18376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5410193" y="5693838"/>
            <a:ext cx="3453824" cy="16601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5578484" y="2551631"/>
            <a:ext cx="3036328" cy="12904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944" y="6060722"/>
            <a:ext cx="2601358" cy="86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467" y="5573941"/>
            <a:ext cx="2631059" cy="82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256" y="6601865"/>
            <a:ext cx="2628000" cy="854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5642" y="2708500"/>
            <a:ext cx="2712323" cy="977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Conector de seta reta 18"/>
          <p:cNvCxnSpPr/>
          <p:nvPr/>
        </p:nvCxnSpPr>
        <p:spPr>
          <a:xfrm>
            <a:off x="6622533" y="5792385"/>
            <a:ext cx="82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19"/>
          <p:cNvCxnSpPr/>
          <p:nvPr/>
        </p:nvCxnSpPr>
        <p:spPr>
          <a:xfrm>
            <a:off x="6628031" y="6232757"/>
            <a:ext cx="82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0"/>
          <p:cNvCxnSpPr/>
          <p:nvPr/>
        </p:nvCxnSpPr>
        <p:spPr>
          <a:xfrm>
            <a:off x="6622533" y="6649318"/>
            <a:ext cx="82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1"/>
          <p:cNvCxnSpPr/>
          <p:nvPr/>
        </p:nvCxnSpPr>
        <p:spPr>
          <a:xfrm>
            <a:off x="6622533" y="7082824"/>
            <a:ext cx="82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2"/>
          <p:cNvCxnSpPr>
            <a:endCxn id="61" idx="1"/>
          </p:cNvCxnSpPr>
          <p:nvPr/>
        </p:nvCxnSpPr>
        <p:spPr>
          <a:xfrm>
            <a:off x="10306791" y="6066669"/>
            <a:ext cx="76904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0"/>
          <p:cNvCxnSpPr>
            <a:endCxn id="157" idx="3"/>
          </p:cNvCxnSpPr>
          <p:nvPr/>
        </p:nvCxnSpPr>
        <p:spPr>
          <a:xfrm flipH="1">
            <a:off x="13546904" y="3192379"/>
            <a:ext cx="203158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3"/>
          <p:cNvCxnSpPr/>
          <p:nvPr/>
        </p:nvCxnSpPr>
        <p:spPr>
          <a:xfrm flipV="1">
            <a:off x="17787732" y="3842071"/>
            <a:ext cx="0" cy="185176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3747910" y="7728511"/>
                <a:ext cx="707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910" y="7728511"/>
                <a:ext cx="70769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4622691" y="7725872"/>
                <a:ext cx="7019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691" y="7725872"/>
                <a:ext cx="7019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5451669" y="7725872"/>
                <a:ext cx="6790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669" y="7725872"/>
                <a:ext cx="679097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6645329" y="6217316"/>
                <a:ext cx="5200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329" y="6217316"/>
                <a:ext cx="520014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6655575" y="6640101"/>
                <a:ext cx="509498" cy="494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5575" y="6640101"/>
                <a:ext cx="509498" cy="494559"/>
              </a:xfrm>
              <a:prstGeom prst="rect">
                <a:avLst/>
              </a:prstGeom>
              <a:blipFill>
                <a:blip r:embed="rId12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6645329" y="5776386"/>
                <a:ext cx="575414" cy="509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𝛽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329" y="5776386"/>
                <a:ext cx="575414" cy="509563"/>
              </a:xfrm>
              <a:prstGeom prst="rect">
                <a:avLst/>
              </a:prstGeom>
              <a:blipFill>
                <a:blip r:embed="rId13"/>
                <a:stretch>
                  <a:fillRect b="-132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6645329" y="5335369"/>
                <a:ext cx="570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329" y="5335369"/>
                <a:ext cx="570926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10438261" y="5513426"/>
                <a:ext cx="4711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8261" y="5513426"/>
                <a:ext cx="471155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5910130" y="4451300"/>
                <a:ext cx="7364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sz="2800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0130" y="4451300"/>
                <a:ext cx="736484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17116593" y="4450687"/>
                <a:ext cx="741292" cy="5791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sz="2800" b="0" i="1" smtClean="0">
                              <a:latin typeface="Cambria Math"/>
                            </a:rPr>
                            <m:t>𝛽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6593" y="4450687"/>
                <a:ext cx="741292" cy="57913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14150376" y="2155408"/>
                <a:ext cx="723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0376" y="2155408"/>
                <a:ext cx="723724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14169838" y="2641607"/>
                <a:ext cx="7179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9838" y="2641607"/>
                <a:ext cx="717952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14169838" y="3166676"/>
                <a:ext cx="6951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9838" y="3166676"/>
                <a:ext cx="695126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CaixaDeTexto 49"/>
          <p:cNvSpPr txBox="1"/>
          <p:nvPr/>
        </p:nvSpPr>
        <p:spPr>
          <a:xfrm>
            <a:off x="3784077" y="5029820"/>
            <a:ext cx="293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Arial" pitchFamily="34" charset="0"/>
                <a:cs typeface="Arial" pitchFamily="34" charset="0"/>
              </a:rPr>
              <a:t>Transformada de Clarke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7468205" y="4959017"/>
            <a:ext cx="2834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Arial" pitchFamily="34" charset="0"/>
                <a:cs typeface="Arial" pitchFamily="34" charset="0"/>
              </a:rPr>
              <a:t>Cálculo de Potências Instantâneas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15302941" y="6920600"/>
            <a:ext cx="2834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Arial" pitchFamily="34" charset="0"/>
                <a:cs typeface="Arial" pitchFamily="34" charset="0"/>
              </a:rPr>
              <a:t>Cálculo de Corrente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17787732" y="6857027"/>
                <a:ext cx="10085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𝛼</m:t>
                      </m:r>
                      <m:r>
                        <a:rPr lang="pt-BR" sz="2400" b="0" i="1" smtClean="0">
                          <a:latin typeface="Cambria Math"/>
                        </a:rPr>
                        <m:t>−</m:t>
                      </m:r>
                      <m:r>
                        <a:rPr lang="pt-BR" sz="2400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7732" y="6857027"/>
                <a:ext cx="1008546" cy="461665"/>
              </a:xfrm>
              <a:prstGeom prst="rect">
                <a:avLst/>
              </a:prstGeom>
              <a:blipFill>
                <a:blip r:embed="rId21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CaixaDeTexto 53"/>
          <p:cNvSpPr txBox="1"/>
          <p:nvPr/>
        </p:nvSpPr>
        <p:spPr>
          <a:xfrm>
            <a:off x="15191964" y="2095103"/>
            <a:ext cx="3849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Arial" pitchFamily="34" charset="0"/>
                <a:cs typeface="Arial" pitchFamily="34" charset="0"/>
              </a:rPr>
              <a:t>Transformada Inversa de Clarke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/>
              <p:cNvSpPr txBox="1"/>
              <p:nvPr/>
            </p:nvSpPr>
            <p:spPr>
              <a:xfrm>
                <a:off x="17137105" y="7397223"/>
                <a:ext cx="642932" cy="5791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𝛽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7105" y="7397223"/>
                <a:ext cx="642932" cy="579133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16008106" y="7428158"/>
                <a:ext cx="6385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8106" y="7428158"/>
                <a:ext cx="638508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ipse 58"/>
          <p:cNvSpPr/>
          <p:nvPr/>
        </p:nvSpPr>
        <p:spPr>
          <a:xfrm>
            <a:off x="6765964" y="4951089"/>
            <a:ext cx="341549" cy="341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60" name="Elipse 59"/>
          <p:cNvSpPr/>
          <p:nvPr/>
        </p:nvSpPr>
        <p:spPr>
          <a:xfrm>
            <a:off x="17047812" y="8098650"/>
            <a:ext cx="341549" cy="341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61" name="Retângulo 60"/>
          <p:cNvSpPr/>
          <p:nvPr/>
        </p:nvSpPr>
        <p:spPr>
          <a:xfrm>
            <a:off x="11075834" y="5741548"/>
            <a:ext cx="1407646" cy="662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62" name="Conector reto 61"/>
          <p:cNvCxnSpPr/>
          <p:nvPr/>
        </p:nvCxnSpPr>
        <p:spPr>
          <a:xfrm>
            <a:off x="11206083" y="5865672"/>
            <a:ext cx="0" cy="482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/>
          <p:cNvCxnSpPr/>
          <p:nvPr/>
        </p:nvCxnSpPr>
        <p:spPr>
          <a:xfrm>
            <a:off x="11141253" y="6288578"/>
            <a:ext cx="107577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/>
          <p:cNvCxnSpPr/>
          <p:nvPr/>
        </p:nvCxnSpPr>
        <p:spPr>
          <a:xfrm>
            <a:off x="11198961" y="5971188"/>
            <a:ext cx="545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>
            <a:off x="11744393" y="5971188"/>
            <a:ext cx="281233" cy="3173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13534743" y="5481964"/>
                <a:ext cx="18754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/>
                        </a:rPr>
                        <m:t>−</m:t>
                      </m:r>
                      <m:acc>
                        <m:accPr>
                          <m:chr m:val="̃"/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𝑝</m:t>
                          </m:r>
                        </m:e>
                      </m:acc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4743" y="5481964"/>
                <a:ext cx="1875450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10458901" y="6614257"/>
                <a:ext cx="4712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8901" y="6614257"/>
                <a:ext cx="471283" cy="52322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CaixaDeTexto 67"/>
          <p:cNvSpPr txBox="1"/>
          <p:nvPr/>
        </p:nvSpPr>
        <p:spPr>
          <a:xfrm>
            <a:off x="11785540" y="5773156"/>
            <a:ext cx="682496" cy="324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FPB</a:t>
            </a:r>
          </a:p>
        </p:txBody>
      </p:sp>
      <p:sp>
        <p:nvSpPr>
          <p:cNvPr id="69" name="Triângulo isósceles 68"/>
          <p:cNvSpPr/>
          <p:nvPr/>
        </p:nvSpPr>
        <p:spPr>
          <a:xfrm rot="5400000">
            <a:off x="11654640" y="6766043"/>
            <a:ext cx="510826" cy="730474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11437166" y="6892344"/>
                <a:ext cx="6527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7166" y="6892344"/>
                <a:ext cx="652743" cy="4616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9105" y="6173270"/>
            <a:ext cx="3276000" cy="638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6"/>
              <p:cNvSpPr txBox="1"/>
              <p:nvPr/>
            </p:nvSpPr>
            <p:spPr>
              <a:xfrm>
                <a:off x="12631942" y="5481964"/>
                <a:ext cx="4711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ba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4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1942" y="5481964"/>
                <a:ext cx="471155" cy="52322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Elipse 101"/>
          <p:cNvSpPr/>
          <p:nvPr/>
        </p:nvSpPr>
        <p:spPr>
          <a:xfrm>
            <a:off x="10568414" y="6047641"/>
            <a:ext cx="75900" cy="7426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97" name="Retângulo 96"/>
          <p:cNvSpPr/>
          <p:nvPr/>
        </p:nvSpPr>
        <p:spPr>
          <a:xfrm>
            <a:off x="4808818" y="2345193"/>
            <a:ext cx="1710000" cy="171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Controlador PI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3926878" y="-186792"/>
                <a:ext cx="1159998" cy="608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sz="2800" b="0" i="1" smtClean="0">
                                  <a:latin typeface="Cambria Math"/>
                                </a:rPr>
                                <m:t>𝑟𝑒𝑓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878" y="-186792"/>
                <a:ext cx="1159998" cy="60837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CaixaDeTexto 98"/>
              <p:cNvSpPr txBox="1"/>
              <p:nvPr/>
            </p:nvSpPr>
            <p:spPr>
              <a:xfrm>
                <a:off x="6034061" y="-323251"/>
                <a:ext cx="7676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𝑑𝑐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99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061" y="-323251"/>
                <a:ext cx="767646" cy="523220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CaixaDeTexto 85"/>
          <p:cNvSpPr txBox="1"/>
          <p:nvPr/>
        </p:nvSpPr>
        <p:spPr>
          <a:xfrm>
            <a:off x="13321205" y="5908285"/>
            <a:ext cx="296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Arial" pitchFamily="34" charset="0"/>
                <a:cs typeface="Arial" pitchFamily="34" charset="0"/>
              </a:rPr>
              <a:t>-</a:t>
            </a:r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5" name="CaixaDeTexto 85"/>
          <p:cNvSpPr txBox="1"/>
          <p:nvPr/>
        </p:nvSpPr>
        <p:spPr>
          <a:xfrm>
            <a:off x="13185853" y="5811193"/>
            <a:ext cx="296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rial" pitchFamily="34" charset="0"/>
                <a:cs typeface="Arial" pitchFamily="34" charset="0"/>
              </a:rPr>
              <a:t>+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6" name="CaixaDeTexto 85"/>
          <p:cNvSpPr txBox="1"/>
          <p:nvPr/>
        </p:nvSpPr>
        <p:spPr>
          <a:xfrm>
            <a:off x="13328036" y="5638274"/>
            <a:ext cx="296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Arial" pitchFamily="34" charset="0"/>
                <a:cs typeface="Arial" pitchFamily="34" charset="0"/>
              </a:rPr>
              <a:t>+</a:t>
            </a:r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7" name="Conector de seta reta 22"/>
          <p:cNvCxnSpPr>
            <a:stCxn id="61" idx="3"/>
            <a:endCxn id="125" idx="1"/>
          </p:cNvCxnSpPr>
          <p:nvPr/>
        </p:nvCxnSpPr>
        <p:spPr>
          <a:xfrm>
            <a:off x="12483480" y="6072772"/>
            <a:ext cx="702373" cy="3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de seta reta 22"/>
          <p:cNvCxnSpPr/>
          <p:nvPr/>
        </p:nvCxnSpPr>
        <p:spPr>
          <a:xfrm flipH="1" flipV="1">
            <a:off x="13468176" y="6365691"/>
            <a:ext cx="0" cy="4055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to 90"/>
          <p:cNvCxnSpPr/>
          <p:nvPr/>
        </p:nvCxnSpPr>
        <p:spPr>
          <a:xfrm>
            <a:off x="10606364" y="6771262"/>
            <a:ext cx="289063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to 90"/>
          <p:cNvCxnSpPr/>
          <p:nvPr/>
        </p:nvCxnSpPr>
        <p:spPr>
          <a:xfrm flipH="1">
            <a:off x="10600892" y="6140931"/>
            <a:ext cx="5821" cy="6303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de seta reta 22"/>
          <p:cNvCxnSpPr/>
          <p:nvPr/>
        </p:nvCxnSpPr>
        <p:spPr>
          <a:xfrm>
            <a:off x="10306791" y="7134660"/>
            <a:ext cx="123802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de seta reta 22"/>
          <p:cNvCxnSpPr>
            <a:stCxn id="69" idx="0"/>
          </p:cNvCxnSpPr>
          <p:nvPr/>
        </p:nvCxnSpPr>
        <p:spPr>
          <a:xfrm>
            <a:off x="12275290" y="7131280"/>
            <a:ext cx="313490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de seta reta 22"/>
          <p:cNvCxnSpPr>
            <a:stCxn id="114" idx="6"/>
          </p:cNvCxnSpPr>
          <p:nvPr/>
        </p:nvCxnSpPr>
        <p:spPr>
          <a:xfrm flipV="1">
            <a:off x="13738176" y="6065519"/>
            <a:ext cx="16720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CaixaDeTexto 153"/>
              <p:cNvSpPr txBox="1"/>
              <p:nvPr/>
            </p:nvSpPr>
            <p:spPr>
              <a:xfrm>
                <a:off x="13997964" y="6587638"/>
                <a:ext cx="73898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/>
                        </a:rPr>
                        <m:t>−</m:t>
                      </m:r>
                      <m:r>
                        <a:rPr lang="pt-BR" sz="2800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54" name="CaixaDeTexto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7964" y="6587638"/>
                <a:ext cx="738985" cy="52322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Retângulo 156"/>
          <p:cNvSpPr/>
          <p:nvPr/>
        </p:nvSpPr>
        <p:spPr>
          <a:xfrm>
            <a:off x="11836904" y="2337379"/>
            <a:ext cx="1710000" cy="171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Controle por Histerese</a:t>
            </a:r>
          </a:p>
        </p:txBody>
      </p:sp>
      <p:sp>
        <p:nvSpPr>
          <p:cNvPr id="158" name="Elipse 74"/>
          <p:cNvSpPr/>
          <p:nvPr/>
        </p:nvSpPr>
        <p:spPr>
          <a:xfrm>
            <a:off x="5379340" y="226399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  <p:sp>
        <p:nvSpPr>
          <p:cNvPr id="159" name="CaixaDeTexto 85"/>
          <p:cNvSpPr txBox="1"/>
          <p:nvPr/>
        </p:nvSpPr>
        <p:spPr>
          <a:xfrm>
            <a:off x="5517521" y="102990"/>
            <a:ext cx="54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Arial" pitchFamily="34" charset="0"/>
                <a:cs typeface="Arial" pitchFamily="34" charset="0"/>
              </a:rPr>
              <a:t>-</a:t>
            </a:r>
            <a:endParaRPr lang="pt-B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0" name="CaixaDeTexto 85"/>
          <p:cNvSpPr txBox="1"/>
          <p:nvPr/>
        </p:nvSpPr>
        <p:spPr>
          <a:xfrm>
            <a:off x="5241159" y="245257"/>
            <a:ext cx="54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Arial" pitchFamily="34" charset="0"/>
                <a:cs typeface="Arial" pitchFamily="34" charset="0"/>
              </a:rPr>
              <a:t>+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5" name="Conector: Angulado 174"/>
          <p:cNvCxnSpPr>
            <a:stCxn id="97" idx="2"/>
            <a:endCxn id="114" idx="0"/>
          </p:cNvCxnSpPr>
          <p:nvPr/>
        </p:nvCxnSpPr>
        <p:spPr>
          <a:xfrm rot="16200000" flipH="1">
            <a:off x="8689126" y="1029885"/>
            <a:ext cx="1753742" cy="7804358"/>
          </a:xfrm>
          <a:prstGeom prst="bentConnector3">
            <a:avLst>
              <a:gd name="adj1" fmla="val 28275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Elipse 74"/>
          <p:cNvSpPr/>
          <p:nvPr/>
        </p:nvSpPr>
        <p:spPr>
          <a:xfrm>
            <a:off x="13198176" y="5808935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CaixaDeTexto 184"/>
              <p:cNvSpPr txBox="1"/>
              <p:nvPr/>
            </p:nvSpPr>
            <p:spPr>
              <a:xfrm>
                <a:off x="8918571" y="4027416"/>
                <a:ext cx="9757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85" name="CaixaDeTexto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8571" y="4027416"/>
                <a:ext cx="975780" cy="523220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9" name="Conector de seta reta 33"/>
          <p:cNvCxnSpPr/>
          <p:nvPr/>
        </p:nvCxnSpPr>
        <p:spPr>
          <a:xfrm flipV="1">
            <a:off x="16672806" y="3815136"/>
            <a:ext cx="0" cy="185176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de seta reta 30"/>
          <p:cNvCxnSpPr/>
          <p:nvPr/>
        </p:nvCxnSpPr>
        <p:spPr>
          <a:xfrm flipH="1">
            <a:off x="13546904" y="3685553"/>
            <a:ext cx="204733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ector de seta reta 30"/>
          <p:cNvCxnSpPr/>
          <p:nvPr/>
        </p:nvCxnSpPr>
        <p:spPr>
          <a:xfrm flipH="1">
            <a:off x="13555409" y="2708500"/>
            <a:ext cx="202307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ector de seta reta 33"/>
          <p:cNvCxnSpPr/>
          <p:nvPr/>
        </p:nvCxnSpPr>
        <p:spPr>
          <a:xfrm flipH="1" flipV="1">
            <a:off x="16646614" y="7354482"/>
            <a:ext cx="0" cy="6055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ctor de seta reta 33"/>
          <p:cNvCxnSpPr/>
          <p:nvPr/>
        </p:nvCxnSpPr>
        <p:spPr>
          <a:xfrm flipH="1" flipV="1">
            <a:off x="17788627" y="7354482"/>
            <a:ext cx="0" cy="6055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ector de seta reta 33"/>
          <p:cNvCxnSpPr/>
          <p:nvPr/>
        </p:nvCxnSpPr>
        <p:spPr>
          <a:xfrm flipH="1" flipV="1">
            <a:off x="5261755" y="7657250"/>
            <a:ext cx="0" cy="6055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ctor de seta reta 33"/>
          <p:cNvCxnSpPr/>
          <p:nvPr/>
        </p:nvCxnSpPr>
        <p:spPr>
          <a:xfrm flipH="1" flipV="1">
            <a:off x="6052690" y="7673588"/>
            <a:ext cx="0" cy="6055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ector de seta reta 33"/>
          <p:cNvCxnSpPr/>
          <p:nvPr/>
        </p:nvCxnSpPr>
        <p:spPr>
          <a:xfrm flipH="1" flipV="1">
            <a:off x="4404505" y="7673588"/>
            <a:ext cx="0" cy="6055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Elipse 205"/>
          <p:cNvSpPr/>
          <p:nvPr/>
        </p:nvSpPr>
        <p:spPr>
          <a:xfrm>
            <a:off x="-4093408" y="-3752850"/>
            <a:ext cx="2160000" cy="216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>
                <a:solidFill>
                  <a:schemeClr val="tx1"/>
                </a:solidFill>
              </a:rPr>
              <a:t>GEN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207" name="Elipse 206"/>
          <p:cNvSpPr/>
          <p:nvPr/>
        </p:nvSpPr>
        <p:spPr>
          <a:xfrm>
            <a:off x="16454812" y="-3752850"/>
            <a:ext cx="2160000" cy="216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>
              <a:solidFill>
                <a:schemeClr val="tx1"/>
              </a:solidFill>
            </a:endParaRPr>
          </a:p>
        </p:txBody>
      </p:sp>
      <p:cxnSp>
        <p:nvCxnSpPr>
          <p:cNvPr id="209" name="Conector reto 208"/>
          <p:cNvCxnSpPr>
            <a:stCxn id="206" idx="6"/>
            <a:endCxn id="207" idx="2"/>
          </p:cNvCxnSpPr>
          <p:nvPr/>
        </p:nvCxnSpPr>
        <p:spPr>
          <a:xfrm>
            <a:off x="-1933408" y="-2672850"/>
            <a:ext cx="1838822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reto 209"/>
          <p:cNvCxnSpPr>
            <a:stCxn id="206" idx="7"/>
            <a:endCxn id="207" idx="1"/>
          </p:cNvCxnSpPr>
          <p:nvPr/>
        </p:nvCxnSpPr>
        <p:spPr>
          <a:xfrm>
            <a:off x="-2249733" y="-3436525"/>
            <a:ext cx="1902087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ector reto 212"/>
          <p:cNvCxnSpPr>
            <a:stCxn id="206" idx="5"/>
            <a:endCxn id="207" idx="3"/>
          </p:cNvCxnSpPr>
          <p:nvPr/>
        </p:nvCxnSpPr>
        <p:spPr>
          <a:xfrm>
            <a:off x="-2249733" y="-1909175"/>
            <a:ext cx="1902087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riângulo isósceles 216"/>
          <p:cNvSpPr/>
          <p:nvPr/>
        </p:nvSpPr>
        <p:spPr>
          <a:xfrm flipV="1">
            <a:off x="-1900820" y="-1487687"/>
            <a:ext cx="720000" cy="72000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18" name="Triângulo isósceles 217"/>
          <p:cNvSpPr/>
          <p:nvPr/>
        </p:nvSpPr>
        <p:spPr>
          <a:xfrm flipV="1">
            <a:off x="-1129569" y="-1487687"/>
            <a:ext cx="720000" cy="72000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19" name="Triângulo isósceles 218"/>
          <p:cNvSpPr/>
          <p:nvPr/>
        </p:nvSpPr>
        <p:spPr>
          <a:xfrm flipV="1">
            <a:off x="-354978" y="-1486582"/>
            <a:ext cx="720000" cy="72000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221" name="Conector reto 220"/>
          <p:cNvCxnSpPr>
            <a:stCxn id="217" idx="3"/>
          </p:cNvCxnSpPr>
          <p:nvPr/>
        </p:nvCxnSpPr>
        <p:spPr>
          <a:xfrm flipV="1">
            <a:off x="-1540820" y="-3436525"/>
            <a:ext cx="0" cy="194883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ector reto 221"/>
          <p:cNvCxnSpPr/>
          <p:nvPr/>
        </p:nvCxnSpPr>
        <p:spPr>
          <a:xfrm flipV="1">
            <a:off x="-769569" y="-2672850"/>
            <a:ext cx="0" cy="118516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ector reto 223"/>
          <p:cNvCxnSpPr/>
          <p:nvPr/>
        </p:nvCxnSpPr>
        <p:spPr>
          <a:xfrm flipV="1">
            <a:off x="5022" y="-1909175"/>
            <a:ext cx="0" cy="4214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Elipse 101"/>
          <p:cNvSpPr/>
          <p:nvPr/>
        </p:nvSpPr>
        <p:spPr>
          <a:xfrm>
            <a:off x="-62437" y="-1987459"/>
            <a:ext cx="144000" cy="144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27" name="Elipse 101"/>
          <p:cNvSpPr/>
          <p:nvPr/>
        </p:nvSpPr>
        <p:spPr>
          <a:xfrm>
            <a:off x="-841569" y="-2763188"/>
            <a:ext cx="144000" cy="144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28" name="Elipse 101"/>
          <p:cNvSpPr/>
          <p:nvPr/>
        </p:nvSpPr>
        <p:spPr>
          <a:xfrm>
            <a:off x="-1612820" y="-3511843"/>
            <a:ext cx="144000" cy="144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34" name="Elipse 101"/>
          <p:cNvSpPr/>
          <p:nvPr/>
        </p:nvSpPr>
        <p:spPr>
          <a:xfrm>
            <a:off x="13483409" y="-1964141"/>
            <a:ext cx="144000" cy="144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35" name="Elipse 101"/>
          <p:cNvSpPr/>
          <p:nvPr/>
        </p:nvSpPr>
        <p:spPr>
          <a:xfrm>
            <a:off x="13052121" y="-2703742"/>
            <a:ext cx="144000" cy="144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36" name="Elipse 101"/>
          <p:cNvSpPr/>
          <p:nvPr/>
        </p:nvSpPr>
        <p:spPr>
          <a:xfrm>
            <a:off x="12602137" y="-3507196"/>
            <a:ext cx="144000" cy="144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39" name="Elipse 238"/>
          <p:cNvSpPr/>
          <p:nvPr/>
        </p:nvSpPr>
        <p:spPr>
          <a:xfrm>
            <a:off x="14472468" y="-3624140"/>
            <a:ext cx="382715" cy="368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40" name="Elipse 239"/>
          <p:cNvSpPr/>
          <p:nvPr/>
        </p:nvSpPr>
        <p:spPr>
          <a:xfrm>
            <a:off x="15199085" y="-2827110"/>
            <a:ext cx="382715" cy="368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41" name="Elipse 240"/>
          <p:cNvSpPr/>
          <p:nvPr/>
        </p:nvSpPr>
        <p:spPr>
          <a:xfrm>
            <a:off x="15910130" y="-2080269"/>
            <a:ext cx="382715" cy="368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CaixaDeTexto 241"/>
              <p:cNvSpPr txBox="1"/>
              <p:nvPr/>
            </p:nvSpPr>
            <p:spPr>
              <a:xfrm>
                <a:off x="14309978" y="-864883"/>
                <a:ext cx="707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42" name="CaixaDeTexto 2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9978" y="-864883"/>
                <a:ext cx="707693" cy="523220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CaixaDeTexto 242"/>
              <p:cNvSpPr txBox="1"/>
              <p:nvPr/>
            </p:nvSpPr>
            <p:spPr>
              <a:xfrm>
                <a:off x="15074459" y="-864883"/>
                <a:ext cx="7019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43" name="CaixaDeTexto 2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4459" y="-864883"/>
                <a:ext cx="701923" cy="52322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CaixaDeTexto 243"/>
              <p:cNvSpPr txBox="1"/>
              <p:nvPr/>
            </p:nvSpPr>
            <p:spPr>
              <a:xfrm>
                <a:off x="15787631" y="-887232"/>
                <a:ext cx="6790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44" name="CaixaDeTexto 2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7631" y="-887232"/>
                <a:ext cx="679097" cy="52322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5" name="Conector de seta reta 33"/>
          <p:cNvCxnSpPr>
            <a:stCxn id="240" idx="4"/>
          </p:cNvCxnSpPr>
          <p:nvPr/>
        </p:nvCxnSpPr>
        <p:spPr>
          <a:xfrm>
            <a:off x="15390443" y="-2458517"/>
            <a:ext cx="0" cy="15777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ector de seta reta 33"/>
          <p:cNvCxnSpPr>
            <a:stCxn id="241" idx="4"/>
            <a:endCxn id="244" idx="0"/>
          </p:cNvCxnSpPr>
          <p:nvPr/>
        </p:nvCxnSpPr>
        <p:spPr>
          <a:xfrm>
            <a:off x="16101488" y="-1711676"/>
            <a:ext cx="0" cy="8244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ector de seta reta 33"/>
          <p:cNvCxnSpPr>
            <a:stCxn id="239" idx="4"/>
          </p:cNvCxnSpPr>
          <p:nvPr/>
        </p:nvCxnSpPr>
        <p:spPr>
          <a:xfrm>
            <a:off x="14663826" y="-3255547"/>
            <a:ext cx="4027" cy="23912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Elipse 255"/>
          <p:cNvSpPr/>
          <p:nvPr/>
        </p:nvSpPr>
        <p:spPr>
          <a:xfrm>
            <a:off x="15236935" y="-112661"/>
            <a:ext cx="341549" cy="341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257" name="Elipse 256"/>
          <p:cNvSpPr/>
          <p:nvPr/>
        </p:nvSpPr>
        <p:spPr>
          <a:xfrm>
            <a:off x="5078502" y="8438317"/>
            <a:ext cx="341549" cy="341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261" name="Conector de seta reta 22"/>
          <p:cNvCxnSpPr/>
          <p:nvPr/>
        </p:nvCxnSpPr>
        <p:spPr>
          <a:xfrm>
            <a:off x="4141315" y="496399"/>
            <a:ext cx="123802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ector de seta reta 22"/>
          <p:cNvCxnSpPr/>
          <p:nvPr/>
        </p:nvCxnSpPr>
        <p:spPr>
          <a:xfrm flipH="1">
            <a:off x="5935443" y="515257"/>
            <a:ext cx="83654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ector de seta reta 33"/>
          <p:cNvCxnSpPr/>
          <p:nvPr/>
        </p:nvCxnSpPr>
        <p:spPr>
          <a:xfrm flipH="1">
            <a:off x="5649340" y="785257"/>
            <a:ext cx="798" cy="1578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o Explicativo: Seta para Cima 268"/>
          <p:cNvSpPr/>
          <p:nvPr/>
        </p:nvSpPr>
        <p:spPr>
          <a:xfrm>
            <a:off x="7107513" y="2194280"/>
            <a:ext cx="4540104" cy="1562458"/>
          </a:xfrm>
          <a:prstGeom prst="upArrowCallout">
            <a:avLst>
              <a:gd name="adj1" fmla="val 29167"/>
              <a:gd name="adj2" fmla="val 33333"/>
              <a:gd name="adj3" fmla="val 35675"/>
              <a:gd name="adj4" fmla="val 37774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PWM</a:t>
            </a:r>
          </a:p>
        </p:txBody>
      </p:sp>
      <p:pic>
        <p:nvPicPr>
          <p:cNvPr id="270" name="Picture 3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8679" y="-3454254"/>
            <a:ext cx="1285240" cy="15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5" name="Conector: Angulado 274"/>
          <p:cNvCxnSpPr>
            <a:stCxn id="217" idx="0"/>
          </p:cNvCxnSpPr>
          <p:nvPr/>
        </p:nvCxnSpPr>
        <p:spPr>
          <a:xfrm rot="5400000">
            <a:off x="-4200384" y="-564461"/>
            <a:ext cx="2862790" cy="2456339"/>
          </a:xfrm>
          <a:prstGeom prst="bentConnector3">
            <a:avLst>
              <a:gd name="adj1" fmla="val 11405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ector: Angulado 279"/>
          <p:cNvCxnSpPr>
            <a:stCxn id="218" idx="0"/>
          </p:cNvCxnSpPr>
          <p:nvPr/>
        </p:nvCxnSpPr>
        <p:spPr>
          <a:xfrm rot="5400000">
            <a:off x="-3863617" y="-598835"/>
            <a:ext cx="3262900" cy="2925196"/>
          </a:xfrm>
          <a:prstGeom prst="bentConnector3">
            <a:avLst>
              <a:gd name="adj1" fmla="val 21976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ector: Angulado 287"/>
          <p:cNvCxnSpPr>
            <a:stCxn id="219" idx="0"/>
          </p:cNvCxnSpPr>
          <p:nvPr/>
        </p:nvCxnSpPr>
        <p:spPr>
          <a:xfrm rot="5400000">
            <a:off x="-3901185" y="-220653"/>
            <a:ext cx="4452137" cy="3360279"/>
          </a:xfrm>
          <a:prstGeom prst="bentConnector3">
            <a:avLst>
              <a:gd name="adj1" fmla="val 23899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CaixaDeTexto 306"/>
              <p:cNvSpPr txBox="1"/>
              <p:nvPr/>
            </p:nvSpPr>
            <p:spPr>
              <a:xfrm>
                <a:off x="-2977257" y="-1029297"/>
                <a:ext cx="62574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07" name="CaixaDeTexto 3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77257" y="-1029297"/>
                <a:ext cx="625749" cy="52322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CaixaDeTexto 307"/>
              <p:cNvSpPr txBox="1"/>
              <p:nvPr/>
            </p:nvSpPr>
            <p:spPr>
              <a:xfrm>
                <a:off x="-2674864" y="-566967"/>
                <a:ext cx="63748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08" name="CaixaDeTexto 3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74864" y="-566967"/>
                <a:ext cx="637482" cy="523220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CaixaDeTexto 308"/>
              <p:cNvSpPr txBox="1"/>
              <p:nvPr/>
            </p:nvSpPr>
            <p:spPr>
              <a:xfrm>
                <a:off x="-2292839" y="-189632"/>
                <a:ext cx="5971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09" name="CaixaDeTexto 3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92839" y="-189632"/>
                <a:ext cx="597150" cy="523220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0" name="Conector: Angulado 309"/>
          <p:cNvCxnSpPr>
            <a:stCxn id="236" idx="4"/>
          </p:cNvCxnSpPr>
          <p:nvPr/>
        </p:nvCxnSpPr>
        <p:spPr>
          <a:xfrm rot="5400000">
            <a:off x="10414562" y="-1918377"/>
            <a:ext cx="3704394" cy="814757"/>
          </a:xfrm>
          <a:prstGeom prst="bentConnector3">
            <a:avLst>
              <a:gd name="adj1" fmla="val 100397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Conector: Angulado 315"/>
          <p:cNvCxnSpPr>
            <a:stCxn id="235" idx="4"/>
          </p:cNvCxnSpPr>
          <p:nvPr/>
        </p:nvCxnSpPr>
        <p:spPr>
          <a:xfrm rot="5400000">
            <a:off x="10896555" y="-1608166"/>
            <a:ext cx="3179143" cy="1275990"/>
          </a:xfrm>
          <a:prstGeom prst="bentConnector3">
            <a:avLst>
              <a:gd name="adj1" fmla="val 99735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ector: Angulado 319"/>
          <p:cNvCxnSpPr>
            <a:stCxn id="234" idx="4"/>
          </p:cNvCxnSpPr>
          <p:nvPr/>
        </p:nvCxnSpPr>
        <p:spPr>
          <a:xfrm rot="5400000">
            <a:off x="11373452" y="-1284354"/>
            <a:ext cx="2717744" cy="1646170"/>
          </a:xfrm>
          <a:prstGeom prst="bentConnector3">
            <a:avLst>
              <a:gd name="adj1" fmla="val 100468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Elipse 323"/>
          <p:cNvSpPr/>
          <p:nvPr/>
        </p:nvSpPr>
        <p:spPr>
          <a:xfrm>
            <a:off x="11995287" y="147634"/>
            <a:ext cx="382715" cy="368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325" name="Elipse 324"/>
          <p:cNvSpPr/>
          <p:nvPr/>
        </p:nvSpPr>
        <p:spPr>
          <a:xfrm>
            <a:off x="12493812" y="409062"/>
            <a:ext cx="382715" cy="368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326" name="Elipse 325"/>
          <p:cNvSpPr/>
          <p:nvPr/>
        </p:nvSpPr>
        <p:spPr>
          <a:xfrm>
            <a:off x="12989063" y="699284"/>
            <a:ext cx="382715" cy="368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327" name="Conector de seta reta 33"/>
          <p:cNvCxnSpPr/>
          <p:nvPr/>
        </p:nvCxnSpPr>
        <p:spPr>
          <a:xfrm>
            <a:off x="12188713" y="512293"/>
            <a:ext cx="0" cy="1836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ector de seta reta 33"/>
          <p:cNvCxnSpPr/>
          <p:nvPr/>
        </p:nvCxnSpPr>
        <p:spPr>
          <a:xfrm>
            <a:off x="12685169" y="805607"/>
            <a:ext cx="0" cy="15584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ector de seta reta 33"/>
          <p:cNvCxnSpPr/>
          <p:nvPr/>
        </p:nvCxnSpPr>
        <p:spPr>
          <a:xfrm>
            <a:off x="13180420" y="1067877"/>
            <a:ext cx="15701" cy="12961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66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27584" y="903040"/>
            <a:ext cx="2592288" cy="2165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859478" y="1229916"/>
            <a:ext cx="2664296" cy="15121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27584" y="4365104"/>
            <a:ext cx="3276365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644008" y="4365104"/>
            <a:ext cx="2880320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528110" y="3356992"/>
            <a:ext cx="3678124" cy="7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10" name="Conector de seta reta 9"/>
          <p:cNvCxnSpPr/>
          <p:nvPr/>
        </p:nvCxnSpPr>
        <p:spPr>
          <a:xfrm>
            <a:off x="264134" y="105273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264741" y="141277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264134" y="1798761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264134" y="220486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264134" y="256490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264134" y="29249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440" y="1669414"/>
            <a:ext cx="1906372" cy="633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948" y="4735701"/>
            <a:ext cx="2875635" cy="545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57" y="1052736"/>
            <a:ext cx="2287879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57" y="2163816"/>
            <a:ext cx="2214874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608" y="4545254"/>
            <a:ext cx="2572963" cy="926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Conector de seta reta 23"/>
          <p:cNvCxnSpPr/>
          <p:nvPr/>
        </p:nvCxnSpPr>
        <p:spPr>
          <a:xfrm>
            <a:off x="3419872" y="1412776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3425088" y="1830522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>
            <a:off x="3419872" y="2225680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>
            <a:off x="3419872" y="2636912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flipH="1">
            <a:off x="6206234" y="3573016"/>
            <a:ext cx="51331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H="1">
            <a:off x="6206235" y="3933056"/>
            <a:ext cx="89271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6722714" y="2756373"/>
            <a:ext cx="0" cy="8309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flipV="1">
            <a:off x="7098951" y="2756373"/>
            <a:ext cx="0" cy="11909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>
            <a:off x="1739432" y="3573016"/>
            <a:ext cx="7886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>
            <a:off x="2144244" y="3933056"/>
            <a:ext cx="3838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>
            <a:off x="2163296" y="3933056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/>
          <p:nvPr/>
        </p:nvCxnSpPr>
        <p:spPr>
          <a:xfrm>
            <a:off x="1753721" y="3587305"/>
            <a:ext cx="0" cy="76151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/>
          <p:nvPr/>
        </p:nvCxnSpPr>
        <p:spPr>
          <a:xfrm>
            <a:off x="7523721" y="454525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/>
          <p:nvPr/>
        </p:nvCxnSpPr>
        <p:spPr>
          <a:xfrm>
            <a:off x="7523721" y="49886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>
            <a:off x="7524328" y="544627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>
            <a:off x="4103949" y="467860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/>
          <p:nvPr/>
        </p:nvCxnSpPr>
        <p:spPr>
          <a:xfrm>
            <a:off x="4091915" y="53307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262760" y="683404"/>
                <a:ext cx="468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683404"/>
                <a:ext cx="4685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262760" y="1043404"/>
                <a:ext cx="475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1043404"/>
                <a:ext cx="47538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262760" y="1429429"/>
                <a:ext cx="448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1429429"/>
                <a:ext cx="448905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262760" y="1830522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1830522"/>
                <a:ext cx="522131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262760" y="2204864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2204864"/>
                <a:ext cx="517706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273068" y="2555612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2555612"/>
                <a:ext cx="502510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3920518" y="1841768"/>
                <a:ext cx="438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841768"/>
                <a:ext cx="438132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3930237" y="2242830"/>
                <a:ext cx="429861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237" y="2242830"/>
                <a:ext cx="429861" cy="394082"/>
              </a:xfrm>
              <a:prstGeom prst="rect">
                <a:avLst/>
              </a:prstGeom>
              <a:blipFill rotWithShape="1">
                <a:blip r:embed="rId1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3920518" y="1436440"/>
                <a:ext cx="481157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436440"/>
                <a:ext cx="481157" cy="394082"/>
              </a:xfrm>
              <a:prstGeom prst="rect">
                <a:avLst/>
              </a:prstGeom>
              <a:blipFill rotWithShape="1">
                <a:blip r:embed="rId15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3920518" y="1031029"/>
                <a:ext cx="475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031029"/>
                <a:ext cx="475900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6350922" y="2961010"/>
                <a:ext cx="368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922" y="2961010"/>
                <a:ext cx="368627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7093540" y="2985716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540" y="2985716"/>
                <a:ext cx="369588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108432" y="3604381"/>
                <a:ext cx="635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432" y="3604381"/>
                <a:ext cx="635302" cy="369332"/>
              </a:xfrm>
              <a:prstGeom prst="rect">
                <a:avLst/>
              </a:prstGeom>
              <a:blipFill>
                <a:blip r:embed="rId1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690694" y="3606296"/>
                <a:ext cx="6340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694" y="3606296"/>
                <a:ext cx="634020" cy="369332"/>
              </a:xfrm>
              <a:prstGeom prst="rect">
                <a:avLst/>
              </a:prstGeom>
              <a:blipFill>
                <a:blip r:embed="rId2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4155549" y="4258122"/>
                <a:ext cx="540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549" y="4258122"/>
                <a:ext cx="540725" cy="369332"/>
              </a:xfrm>
              <a:prstGeom prst="rect">
                <a:avLst/>
              </a:prstGeom>
              <a:blipFill rotWithShape="1">
                <a:blip r:embed="rId2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4138526" y="4891054"/>
                <a:ext cx="543931" cy="405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526" y="4891054"/>
                <a:ext cx="543931" cy="405367"/>
              </a:xfrm>
              <a:prstGeom prst="rect">
                <a:avLst/>
              </a:prstGeom>
              <a:blipFill rotWithShape="1">
                <a:blip r:embed="rId22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7555622" y="4124934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622" y="4124934"/>
                <a:ext cx="533351" cy="369332"/>
              </a:xfrm>
              <a:prstGeom prst="rect">
                <a:avLst/>
              </a:prstGeom>
              <a:blipFill rotWithShape="1">
                <a:blip r:embed="rId2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7574084" y="4570934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084" y="4570934"/>
                <a:ext cx="528927" cy="369332"/>
              </a:xfrm>
              <a:prstGeom prst="rect">
                <a:avLst/>
              </a:prstGeom>
              <a:blipFill rotWithShape="1">
                <a:blip r:embed="rId2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7574084" y="5023371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084" y="5023371"/>
                <a:ext cx="513730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CaixaDeTexto 34"/>
          <p:cNvSpPr txBox="1"/>
          <p:nvPr/>
        </p:nvSpPr>
        <p:spPr>
          <a:xfrm>
            <a:off x="984340" y="571071"/>
            <a:ext cx="208005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500" dirty="0">
                <a:latin typeface="Arial" pitchFamily="34" charset="0"/>
                <a:cs typeface="Arial" pitchFamily="34" charset="0"/>
              </a:rPr>
              <a:t>Clarke </a:t>
            </a:r>
            <a:r>
              <a:rPr lang="pt-BR" sz="1500" dirty="0" err="1">
                <a:latin typeface="Arial" pitchFamily="34" charset="0"/>
                <a:cs typeface="Arial" pitchFamily="34" charset="0"/>
              </a:rPr>
              <a:t>Transformation</a:t>
            </a:r>
            <a:endParaRPr lang="pt-BR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CaixaDeTexto 67"/>
          <p:cNvSpPr txBox="1"/>
          <p:nvPr/>
        </p:nvSpPr>
        <p:spPr>
          <a:xfrm>
            <a:off x="4758826" y="650866"/>
            <a:ext cx="26885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 pitchFamily="34" charset="0"/>
                <a:cs typeface="Arial" pitchFamily="34" charset="0"/>
              </a:rPr>
              <a:t>Instantaneous Power Calculation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1415425" y="5591155"/>
            <a:ext cx="26885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dirty="0" err="1">
                <a:latin typeface="Arial" pitchFamily="34" charset="0"/>
                <a:cs typeface="Arial" pitchFamily="34" charset="0"/>
              </a:rPr>
              <a:t>Current</a:t>
            </a:r>
            <a:r>
              <a:rPr lang="pt-BR" sz="1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500" dirty="0" err="1">
                <a:latin typeface="Arial" pitchFamily="34" charset="0"/>
                <a:cs typeface="Arial" pitchFamily="34" charset="0"/>
              </a:rPr>
              <a:t>Calculation</a:t>
            </a:r>
            <a:endParaRPr lang="pt-BR" sz="1500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1201267" y="5565232"/>
                <a:ext cx="80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𝛼</m:t>
                      </m:r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r>
                        <a:rPr lang="pt-BR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267" y="5565232"/>
                <a:ext cx="804579" cy="369332"/>
              </a:xfrm>
              <a:prstGeom prst="rect">
                <a:avLst/>
              </a:prstGeom>
              <a:blipFill>
                <a:blip r:embed="rId2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CaixaDeTexto 71"/>
          <p:cNvSpPr txBox="1"/>
          <p:nvPr/>
        </p:nvSpPr>
        <p:spPr>
          <a:xfrm>
            <a:off x="4720819" y="5607807"/>
            <a:ext cx="27645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500" dirty="0" err="1">
                <a:latin typeface="Arial" pitchFamily="34" charset="0"/>
                <a:cs typeface="Arial" pitchFamily="34" charset="0"/>
              </a:rPr>
              <a:t>Inverse</a:t>
            </a:r>
            <a:r>
              <a:rPr lang="pt-BR" sz="1500" dirty="0">
                <a:latin typeface="Arial" pitchFamily="34" charset="0"/>
                <a:cs typeface="Arial" pitchFamily="34" charset="0"/>
              </a:rPr>
              <a:t> Clarke </a:t>
            </a:r>
            <a:r>
              <a:rPr lang="pt-BR" sz="1500" dirty="0" err="1">
                <a:latin typeface="Arial" pitchFamily="34" charset="0"/>
                <a:cs typeface="Arial" pitchFamily="34" charset="0"/>
              </a:rPr>
              <a:t>Transformation</a:t>
            </a:r>
            <a:endParaRPr lang="pt-BR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CaixaDeTexto 72"/>
          <p:cNvSpPr txBox="1"/>
          <p:nvPr/>
        </p:nvSpPr>
        <p:spPr>
          <a:xfrm>
            <a:off x="2454062" y="3555409"/>
            <a:ext cx="38459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500" dirty="0" err="1">
                <a:latin typeface="Arial" pitchFamily="34" charset="0"/>
                <a:cs typeface="Arial" pitchFamily="34" charset="0"/>
              </a:rPr>
              <a:t>Selection</a:t>
            </a:r>
            <a:r>
              <a:rPr lang="pt-BR" sz="1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500" dirty="0" err="1">
                <a:latin typeface="Arial" pitchFamily="34" charset="0"/>
                <a:cs typeface="Arial" pitchFamily="34" charset="0"/>
              </a:rPr>
              <a:t>of</a:t>
            </a:r>
            <a:r>
              <a:rPr lang="pt-BR" sz="1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500" dirty="0" err="1">
                <a:latin typeface="Arial" pitchFamily="34" charset="0"/>
                <a:cs typeface="Arial" pitchFamily="34" charset="0"/>
              </a:rPr>
              <a:t>the</a:t>
            </a:r>
            <a:r>
              <a:rPr lang="pt-BR" sz="1500" dirty="0">
                <a:latin typeface="Arial" pitchFamily="34" charset="0"/>
                <a:cs typeface="Arial" pitchFamily="34" charset="0"/>
              </a:rPr>
              <a:t> Power </a:t>
            </a:r>
            <a:r>
              <a:rPr lang="pt-BR" sz="1500" dirty="0" err="1">
                <a:latin typeface="Arial" pitchFamily="34" charset="0"/>
                <a:cs typeface="Arial" pitchFamily="34" charset="0"/>
              </a:rPr>
              <a:t>to</a:t>
            </a:r>
            <a:r>
              <a:rPr lang="pt-BR" sz="1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500" dirty="0" err="1">
                <a:latin typeface="Arial" pitchFamily="34" charset="0"/>
                <a:cs typeface="Arial" pitchFamily="34" charset="0"/>
              </a:rPr>
              <a:t>be</a:t>
            </a:r>
            <a:r>
              <a:rPr lang="pt-BR" sz="1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500" dirty="0" err="1">
                <a:latin typeface="Arial" pitchFamily="34" charset="0"/>
                <a:cs typeface="Arial" pitchFamily="34" charset="0"/>
              </a:rPr>
              <a:t>Compensated</a:t>
            </a:r>
            <a:endParaRPr lang="pt-BR" sz="15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7" name="Conector de seta reta 76"/>
          <p:cNvCxnSpPr/>
          <p:nvPr/>
        </p:nvCxnSpPr>
        <p:spPr>
          <a:xfrm>
            <a:off x="284634" y="473064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>
            <a:off x="284634" y="530844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273068" y="4891301"/>
                <a:ext cx="481157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4891301"/>
                <a:ext cx="481157" cy="394082"/>
              </a:xfrm>
              <a:prstGeom prst="rect">
                <a:avLst/>
              </a:prstGeom>
              <a:blipFill rotWithShape="1">
                <a:blip r:embed="rId27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/>
              <p:cNvSpPr txBox="1"/>
              <p:nvPr/>
            </p:nvSpPr>
            <p:spPr>
              <a:xfrm>
                <a:off x="273068" y="4350483"/>
                <a:ext cx="475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4350483"/>
                <a:ext cx="475900" cy="36933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Elipse 56"/>
          <p:cNvSpPr/>
          <p:nvPr/>
        </p:nvSpPr>
        <p:spPr>
          <a:xfrm>
            <a:off x="3983167" y="689877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4" name="Elipse 83"/>
          <p:cNvSpPr/>
          <p:nvPr/>
        </p:nvSpPr>
        <p:spPr>
          <a:xfrm>
            <a:off x="325212" y="3977588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01739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210722" y="683404"/>
                <a:ext cx="5662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22" y="683404"/>
                <a:ext cx="566245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210722" y="1043404"/>
                <a:ext cx="561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22" y="1043404"/>
                <a:ext cx="56182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210722" y="1429429"/>
                <a:ext cx="546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22" y="1429429"/>
                <a:ext cx="546625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/>
          <p:cNvSpPr/>
          <p:nvPr/>
        </p:nvSpPr>
        <p:spPr>
          <a:xfrm>
            <a:off x="827584" y="903040"/>
            <a:ext cx="2592288" cy="2165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859478" y="1229916"/>
            <a:ext cx="2664296" cy="15121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27584" y="4365104"/>
            <a:ext cx="3276365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644008" y="4365104"/>
            <a:ext cx="2880320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264134" y="105273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264741" y="141277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264134" y="1798761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264134" y="220486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264134" y="256490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264134" y="29249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440" y="1669414"/>
            <a:ext cx="1906372" cy="633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57" y="1052736"/>
            <a:ext cx="2287879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57" y="2163816"/>
            <a:ext cx="2214874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608" y="4545254"/>
            <a:ext cx="2572963" cy="926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Conector de seta reta 18"/>
          <p:cNvCxnSpPr/>
          <p:nvPr/>
        </p:nvCxnSpPr>
        <p:spPr>
          <a:xfrm>
            <a:off x="3419872" y="1412776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3425088" y="1830522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3419872" y="2225680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3419872" y="2636912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endCxn id="63" idx="3"/>
          </p:cNvCxnSpPr>
          <p:nvPr/>
        </p:nvCxnSpPr>
        <p:spPr>
          <a:xfrm flipH="1">
            <a:off x="5538235" y="3332351"/>
            <a:ext cx="400729" cy="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 flipV="1">
            <a:off x="5938964" y="2757744"/>
            <a:ext cx="0" cy="10297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flipV="1">
            <a:off x="6585995" y="2756373"/>
            <a:ext cx="0" cy="12437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stCxn id="70" idx="6"/>
            <a:endCxn id="63" idx="1"/>
          </p:cNvCxnSpPr>
          <p:nvPr/>
        </p:nvCxnSpPr>
        <p:spPr>
          <a:xfrm>
            <a:off x="3740577" y="3332351"/>
            <a:ext cx="462337" cy="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flipV="1">
            <a:off x="3413125" y="3999253"/>
            <a:ext cx="3191920" cy="8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2650232" y="3988598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flipH="1">
            <a:off x="1940312" y="3329829"/>
            <a:ext cx="3785" cy="10352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>
            <a:off x="7523721" y="454525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7523721" y="49886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>
            <a:off x="7524328" y="544627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>
            <a:off x="4103949" y="467860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>
            <a:off x="4091915" y="53307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203288" y="1830522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88" y="1830522"/>
                <a:ext cx="522131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203288" y="2204864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88" y="2204864"/>
                <a:ext cx="51770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213596" y="2555612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96" y="2555612"/>
                <a:ext cx="50251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3920518" y="1841768"/>
                <a:ext cx="438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841768"/>
                <a:ext cx="438132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3930237" y="2242830"/>
                <a:ext cx="429861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237" y="2242830"/>
                <a:ext cx="429861" cy="394082"/>
              </a:xfrm>
              <a:prstGeom prst="rect">
                <a:avLst/>
              </a:prstGeom>
              <a:blipFill rotWithShape="1">
                <a:blip r:embed="rId1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3920518" y="1436440"/>
                <a:ext cx="481157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436440"/>
                <a:ext cx="481157" cy="394082"/>
              </a:xfrm>
              <a:prstGeom prst="rect">
                <a:avLst/>
              </a:prstGeom>
              <a:blipFill rotWithShape="1">
                <a:blip r:embed="rId14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3920518" y="1031029"/>
                <a:ext cx="475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031029"/>
                <a:ext cx="475900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5997075" y="3112540"/>
                <a:ext cx="368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7075" y="3112540"/>
                <a:ext cx="368627" cy="369332"/>
              </a:xfrm>
              <a:prstGeom prst="rect">
                <a:avLst/>
              </a:prstGeom>
              <a:blipFill>
                <a:blip r:embed="rId1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6609558" y="3112540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558" y="3112540"/>
                <a:ext cx="369588" cy="369332"/>
              </a:xfrm>
              <a:prstGeom prst="rect">
                <a:avLst/>
              </a:prstGeom>
              <a:blipFill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4155549" y="4258122"/>
                <a:ext cx="540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549" y="4258122"/>
                <a:ext cx="540725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4138526" y="4891054"/>
                <a:ext cx="543931" cy="405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526" y="4891054"/>
                <a:ext cx="543931" cy="405367"/>
              </a:xfrm>
              <a:prstGeom prst="rect">
                <a:avLst/>
              </a:prstGeom>
              <a:blipFill rotWithShape="1">
                <a:blip r:embed="rId19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7555622" y="4124934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622" y="4124934"/>
                <a:ext cx="533351" cy="369332"/>
              </a:xfrm>
              <a:prstGeom prst="rect">
                <a:avLst/>
              </a:prstGeom>
              <a:blipFill rotWithShape="1">
                <a:blip r:embed="rId2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7574084" y="4570934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084" y="4570934"/>
                <a:ext cx="528927" cy="369332"/>
              </a:xfrm>
              <a:prstGeom prst="rect">
                <a:avLst/>
              </a:prstGeom>
              <a:blipFill rotWithShape="1">
                <a:blip r:embed="rId2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7574084" y="5023371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084" y="5023371"/>
                <a:ext cx="513730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Conector de seta reta 56"/>
          <p:cNvCxnSpPr/>
          <p:nvPr/>
        </p:nvCxnSpPr>
        <p:spPr>
          <a:xfrm>
            <a:off x="284634" y="473064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/>
          <p:nvPr/>
        </p:nvCxnSpPr>
        <p:spPr>
          <a:xfrm>
            <a:off x="284634" y="530844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273068" y="4891301"/>
                <a:ext cx="481157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4891301"/>
                <a:ext cx="481157" cy="394082"/>
              </a:xfrm>
              <a:prstGeom prst="rect">
                <a:avLst/>
              </a:prstGeom>
              <a:blipFill rotWithShape="1">
                <a:blip r:embed="rId2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273068" y="4350483"/>
                <a:ext cx="475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4350483"/>
                <a:ext cx="475900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Elipse 60"/>
          <p:cNvSpPr/>
          <p:nvPr/>
        </p:nvSpPr>
        <p:spPr>
          <a:xfrm>
            <a:off x="3983167" y="698344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2" name="Elipse 61"/>
          <p:cNvSpPr/>
          <p:nvPr/>
        </p:nvSpPr>
        <p:spPr>
          <a:xfrm>
            <a:off x="325212" y="4028386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3" name="Retângulo 62"/>
          <p:cNvSpPr/>
          <p:nvPr/>
        </p:nvSpPr>
        <p:spPr>
          <a:xfrm>
            <a:off x="4202914" y="3018158"/>
            <a:ext cx="1335321" cy="6284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64" name="Conector reto 63"/>
          <p:cNvCxnSpPr/>
          <p:nvPr/>
        </p:nvCxnSpPr>
        <p:spPr>
          <a:xfrm>
            <a:off x="4326471" y="3135905"/>
            <a:ext cx="0" cy="4579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>
            <a:off x="4264972" y="3537082"/>
            <a:ext cx="10205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/>
          <p:nvPr/>
        </p:nvCxnSpPr>
        <p:spPr>
          <a:xfrm>
            <a:off x="4319715" y="3235999"/>
            <a:ext cx="51740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/>
          <p:nvPr/>
        </p:nvCxnSpPr>
        <p:spPr>
          <a:xfrm>
            <a:off x="4837122" y="3235999"/>
            <a:ext cx="266783" cy="3010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1413124" y="3807035"/>
                <a:ext cx="541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acc>
                        <m:accPr>
                          <m:chr m:val="̃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124" y="3807035"/>
                <a:ext cx="541751" cy="369332"/>
              </a:xfrm>
              <a:prstGeom prst="rect">
                <a:avLst/>
              </a:prstGeom>
              <a:blipFill rotWithShape="1">
                <a:blip r:embed="rId26"/>
                <a:stretch>
                  <a:fillRect r="-39326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2157984" y="3809261"/>
                <a:ext cx="5427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r>
                        <a:rPr lang="pt-BR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984" y="3809261"/>
                <a:ext cx="542713" cy="369332"/>
              </a:xfrm>
              <a:prstGeom prst="rect">
                <a:avLst/>
              </a:prstGeom>
              <a:blipFill>
                <a:blip r:embed="rId2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CaixaDeTexto 80"/>
          <p:cNvSpPr txBox="1"/>
          <p:nvPr/>
        </p:nvSpPr>
        <p:spPr>
          <a:xfrm>
            <a:off x="4876155" y="3048142"/>
            <a:ext cx="647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FPB</a:t>
            </a:r>
          </a:p>
        </p:txBody>
      </p:sp>
      <p:sp>
        <p:nvSpPr>
          <p:cNvPr id="84" name="Triângulo isósceles 83"/>
          <p:cNvSpPr/>
          <p:nvPr/>
        </p:nvSpPr>
        <p:spPr>
          <a:xfrm rot="16200000">
            <a:off x="2944898" y="3716934"/>
            <a:ext cx="369335" cy="566323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2959834" y="3815432"/>
                <a:ext cx="5389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834" y="3815432"/>
                <a:ext cx="538929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Conector reto 89"/>
          <p:cNvCxnSpPr/>
          <p:nvPr/>
        </p:nvCxnSpPr>
        <p:spPr>
          <a:xfrm>
            <a:off x="2635669" y="4000095"/>
            <a:ext cx="2077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70" y="4735080"/>
            <a:ext cx="2805792" cy="54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9" name="Conector reto 78"/>
          <p:cNvCxnSpPr>
            <a:endCxn id="75" idx="2"/>
          </p:cNvCxnSpPr>
          <p:nvPr/>
        </p:nvCxnSpPr>
        <p:spPr>
          <a:xfrm flipV="1">
            <a:off x="1928244" y="3332351"/>
            <a:ext cx="14883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3582166" y="3175941"/>
            <a:ext cx="146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+</a:t>
            </a:r>
          </a:p>
        </p:txBody>
      </p:sp>
      <p:sp>
        <p:nvSpPr>
          <p:cNvPr id="86" name="CaixaDeTexto 85"/>
          <p:cNvSpPr txBox="1"/>
          <p:nvPr/>
        </p:nvSpPr>
        <p:spPr>
          <a:xfrm>
            <a:off x="3501444" y="3255367"/>
            <a:ext cx="146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3770079" y="2910208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ba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079" y="2910208"/>
                <a:ext cx="368626" cy="369332"/>
              </a:xfrm>
              <a:prstGeom prst="rect">
                <a:avLst/>
              </a:prstGeom>
              <a:blipFill>
                <a:blip r:embed="rId3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ector reto 87"/>
          <p:cNvCxnSpPr>
            <a:stCxn id="75" idx="4"/>
          </p:cNvCxnSpPr>
          <p:nvPr/>
        </p:nvCxnSpPr>
        <p:spPr>
          <a:xfrm flipH="1">
            <a:off x="3574840" y="3494351"/>
            <a:ext cx="0" cy="2741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Elipse 74"/>
          <p:cNvSpPr/>
          <p:nvPr/>
        </p:nvSpPr>
        <p:spPr>
          <a:xfrm>
            <a:off x="3416577" y="3170351"/>
            <a:ext cx="324000" cy="324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  <p:cxnSp>
        <p:nvCxnSpPr>
          <p:cNvPr id="91" name="Conector reto 90"/>
          <p:cNvCxnSpPr/>
          <p:nvPr/>
        </p:nvCxnSpPr>
        <p:spPr>
          <a:xfrm>
            <a:off x="3555203" y="3768473"/>
            <a:ext cx="23909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Elipse 101"/>
          <p:cNvSpPr/>
          <p:nvPr/>
        </p:nvSpPr>
        <p:spPr>
          <a:xfrm>
            <a:off x="5902964" y="3302884"/>
            <a:ext cx="72000" cy="7044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2" name="Conector reto 78"/>
          <p:cNvCxnSpPr>
            <a:endCxn id="70" idx="2"/>
          </p:cNvCxnSpPr>
          <p:nvPr/>
        </p:nvCxnSpPr>
        <p:spPr>
          <a:xfrm flipV="1">
            <a:off x="1928244" y="3332351"/>
            <a:ext cx="14883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82"/>
          <p:cNvSpPr txBox="1"/>
          <p:nvPr/>
        </p:nvSpPr>
        <p:spPr>
          <a:xfrm>
            <a:off x="3582166" y="3175941"/>
            <a:ext cx="146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+</a:t>
            </a:r>
          </a:p>
        </p:txBody>
      </p:sp>
      <p:sp>
        <p:nvSpPr>
          <p:cNvPr id="15" name="CaixaDeTexto 85"/>
          <p:cNvSpPr txBox="1"/>
          <p:nvPr/>
        </p:nvSpPr>
        <p:spPr>
          <a:xfrm>
            <a:off x="3501444" y="3255367"/>
            <a:ext cx="146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86"/>
              <p:cNvSpPr txBox="1"/>
              <p:nvPr/>
            </p:nvSpPr>
            <p:spPr>
              <a:xfrm>
                <a:off x="3770079" y="2910208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ba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079" y="2910208"/>
                <a:ext cx="368626" cy="369332"/>
              </a:xfrm>
              <a:prstGeom prst="rect">
                <a:avLst/>
              </a:prstGeom>
              <a:blipFill>
                <a:blip r:embed="rId3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ector reto 87"/>
          <p:cNvCxnSpPr>
            <a:stCxn id="70" idx="4"/>
          </p:cNvCxnSpPr>
          <p:nvPr/>
        </p:nvCxnSpPr>
        <p:spPr>
          <a:xfrm flipH="1">
            <a:off x="3574840" y="3494351"/>
            <a:ext cx="0" cy="2741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Elipse 74"/>
          <p:cNvSpPr/>
          <p:nvPr/>
        </p:nvSpPr>
        <p:spPr>
          <a:xfrm>
            <a:off x="3416577" y="3170351"/>
            <a:ext cx="324000" cy="324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  <p:cxnSp>
        <p:nvCxnSpPr>
          <p:cNvPr id="72" name="Conector reto 90"/>
          <p:cNvCxnSpPr/>
          <p:nvPr/>
        </p:nvCxnSpPr>
        <p:spPr>
          <a:xfrm>
            <a:off x="3555203" y="3768473"/>
            <a:ext cx="23909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ipse 101"/>
          <p:cNvSpPr/>
          <p:nvPr/>
        </p:nvSpPr>
        <p:spPr>
          <a:xfrm>
            <a:off x="5902964" y="3302884"/>
            <a:ext cx="72000" cy="7044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89" name="CaixaDeTexto 88"/>
          <p:cNvSpPr txBox="1"/>
          <p:nvPr/>
        </p:nvSpPr>
        <p:spPr>
          <a:xfrm>
            <a:off x="1068280" y="538032"/>
            <a:ext cx="2202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>
                <a:latin typeface="Arial" pitchFamily="34" charset="0"/>
                <a:cs typeface="Arial" pitchFamily="34" charset="0"/>
              </a:rPr>
              <a:t>Clarke </a:t>
            </a:r>
            <a:r>
              <a:rPr lang="pt-BR" sz="1600" dirty="0" err="1">
                <a:latin typeface="Arial" pitchFamily="34" charset="0"/>
                <a:cs typeface="Arial" pitchFamily="34" charset="0"/>
              </a:rPr>
              <a:t>Transformation</a:t>
            </a:r>
            <a:endParaRPr lang="pt-B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CaixaDeTexto 91"/>
          <p:cNvSpPr txBox="1"/>
          <p:nvPr/>
        </p:nvSpPr>
        <p:spPr>
          <a:xfrm>
            <a:off x="4847364" y="660810"/>
            <a:ext cx="2688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Instantaneous Power Calculation</a:t>
            </a:r>
          </a:p>
        </p:txBody>
      </p:sp>
      <p:sp>
        <p:nvSpPr>
          <p:cNvPr id="93" name="CaixaDeTexto 92"/>
          <p:cNvSpPr txBox="1"/>
          <p:nvPr/>
        </p:nvSpPr>
        <p:spPr>
          <a:xfrm>
            <a:off x="1533962" y="5591155"/>
            <a:ext cx="2688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err="1">
                <a:latin typeface="Arial" pitchFamily="34" charset="0"/>
                <a:cs typeface="Arial" pitchFamily="34" charset="0"/>
              </a:rPr>
              <a:t>Current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600" dirty="0" err="1">
                <a:latin typeface="Arial" pitchFamily="34" charset="0"/>
                <a:cs typeface="Arial" pitchFamily="34" charset="0"/>
              </a:rPr>
              <a:t>Calculation</a:t>
            </a:r>
            <a:endParaRPr lang="pt-BR" sz="1600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/>
              <p:cNvSpPr txBox="1"/>
              <p:nvPr/>
            </p:nvSpPr>
            <p:spPr>
              <a:xfrm>
                <a:off x="1133537" y="5565232"/>
                <a:ext cx="8736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/>
                        </a:rPr>
                        <m:t>𝛼</m:t>
                      </m:r>
                      <m:r>
                        <a:rPr lang="pt-BR" sz="2000" b="0" i="1" smtClean="0">
                          <a:latin typeface="Cambria Math"/>
                        </a:rPr>
                        <m:t>−</m:t>
                      </m:r>
                      <m:r>
                        <a:rPr lang="pt-BR" sz="2000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537" y="5565232"/>
                <a:ext cx="873636" cy="400110"/>
              </a:xfrm>
              <a:prstGeom prst="rect">
                <a:avLst/>
              </a:prstGeom>
              <a:blipFill>
                <a:blip r:embed="rId32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CaixaDeTexto 94"/>
          <p:cNvSpPr txBox="1"/>
          <p:nvPr/>
        </p:nvSpPr>
        <p:spPr>
          <a:xfrm>
            <a:off x="4714544" y="5624618"/>
            <a:ext cx="29336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err="1">
                <a:latin typeface="Arial" pitchFamily="34" charset="0"/>
                <a:cs typeface="Arial" pitchFamily="34" charset="0"/>
              </a:rPr>
              <a:t>Inverse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 Clarke </a:t>
            </a:r>
            <a:r>
              <a:rPr lang="pt-BR" sz="1600" dirty="0" err="1">
                <a:latin typeface="Arial" pitchFamily="34" charset="0"/>
                <a:cs typeface="Arial" pitchFamily="34" charset="0"/>
              </a:rPr>
              <a:t>Transformation</a:t>
            </a:r>
            <a:endParaRPr lang="pt-BR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967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157" y="1301848"/>
            <a:ext cx="1285240" cy="15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6" name="Conector reto 35"/>
          <p:cNvCxnSpPr/>
          <p:nvPr/>
        </p:nvCxnSpPr>
        <p:spPr>
          <a:xfrm>
            <a:off x="3494045" y="1620644"/>
            <a:ext cx="33918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>
            <a:endCxn id="1027" idx="1"/>
          </p:cNvCxnSpPr>
          <p:nvPr/>
        </p:nvCxnSpPr>
        <p:spPr>
          <a:xfrm>
            <a:off x="3494045" y="2088996"/>
            <a:ext cx="3362112" cy="12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>
            <a:off x="3494045" y="2531328"/>
            <a:ext cx="33918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40"/>
          <p:cNvSpPr/>
          <p:nvPr/>
        </p:nvSpPr>
        <p:spPr>
          <a:xfrm>
            <a:off x="4980878" y="3761678"/>
            <a:ext cx="1080000" cy="108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42" name="Conector reto 41"/>
          <p:cNvCxnSpPr>
            <a:stCxn id="41" idx="0"/>
          </p:cNvCxnSpPr>
          <p:nvPr/>
        </p:nvCxnSpPr>
        <p:spPr>
          <a:xfrm flipV="1">
            <a:off x="5520878" y="2090248"/>
            <a:ext cx="0" cy="16714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 flipV="1">
            <a:off x="5918603" y="2531328"/>
            <a:ext cx="0" cy="1230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 flipV="1">
            <a:off x="5141738" y="1620644"/>
            <a:ext cx="0" cy="21410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5864603" y="247732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5466878" y="203624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5087738" y="1566644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3" name="Conector de seta reta 52"/>
          <p:cNvCxnSpPr/>
          <p:nvPr/>
        </p:nvCxnSpPr>
        <p:spPr>
          <a:xfrm>
            <a:off x="4205672" y="3947532"/>
            <a:ext cx="756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/>
          <p:nvPr/>
        </p:nvCxnSpPr>
        <p:spPr>
          <a:xfrm flipV="1">
            <a:off x="4205672" y="4301678"/>
            <a:ext cx="756000" cy="10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/>
          <p:nvPr/>
        </p:nvCxnSpPr>
        <p:spPr>
          <a:xfrm>
            <a:off x="4205672" y="4638912"/>
            <a:ext cx="756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/>
          <p:nvPr/>
        </p:nvCxnSpPr>
        <p:spPr>
          <a:xfrm>
            <a:off x="6305064" y="2397513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>
            <a:off x="6305064" y="1947746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/>
          <p:nvPr/>
        </p:nvCxnSpPr>
        <p:spPr>
          <a:xfrm>
            <a:off x="6305064" y="1486829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3757360" y="3652540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60" y="3652540"/>
                <a:ext cx="533351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3757360" y="3999570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60" y="3999570"/>
                <a:ext cx="52892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3757360" y="4346604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60" y="4346604"/>
                <a:ext cx="51373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5894339" y="1176036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339" y="1176036"/>
                <a:ext cx="522131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5924075" y="1624718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075" y="1624718"/>
                <a:ext cx="51770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5924075" y="2083258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075" y="2083258"/>
                <a:ext cx="50251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ector de seta reta 74"/>
          <p:cNvCxnSpPr/>
          <p:nvPr/>
        </p:nvCxnSpPr>
        <p:spPr>
          <a:xfrm>
            <a:off x="4101242" y="2406703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/>
          <p:nvPr/>
        </p:nvCxnSpPr>
        <p:spPr>
          <a:xfrm>
            <a:off x="4101242" y="1956936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>
            <a:off x="4101242" y="1496019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3690517" y="1185226"/>
                <a:ext cx="517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517" y="1185226"/>
                <a:ext cx="51719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3720253" y="1633908"/>
                <a:ext cx="512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253" y="1633908"/>
                <a:ext cx="512769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3720253" y="2092448"/>
                <a:ext cx="4975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253" y="2092448"/>
                <a:ext cx="497572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ector de seta reta 87"/>
          <p:cNvCxnSpPr/>
          <p:nvPr/>
        </p:nvCxnSpPr>
        <p:spPr>
          <a:xfrm>
            <a:off x="5034599" y="2999838"/>
            <a:ext cx="0" cy="37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de seta reta 88"/>
          <p:cNvCxnSpPr/>
          <p:nvPr/>
        </p:nvCxnSpPr>
        <p:spPr>
          <a:xfrm>
            <a:off x="5402587" y="2999838"/>
            <a:ext cx="0" cy="37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/>
          <p:nvPr/>
        </p:nvCxnSpPr>
        <p:spPr>
          <a:xfrm>
            <a:off x="5803094" y="2999838"/>
            <a:ext cx="0" cy="37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/>
              <p:cNvSpPr txBox="1"/>
              <p:nvPr/>
            </p:nvSpPr>
            <p:spPr>
              <a:xfrm>
                <a:off x="4702653" y="2611100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653" y="2611100"/>
                <a:ext cx="533351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aixaDeTexto 91"/>
              <p:cNvSpPr txBox="1"/>
              <p:nvPr/>
            </p:nvSpPr>
            <p:spPr>
              <a:xfrm>
                <a:off x="5081240" y="2599949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240" y="2599949"/>
                <a:ext cx="528927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aixaDeTexto 92"/>
              <p:cNvSpPr txBox="1"/>
              <p:nvPr/>
            </p:nvSpPr>
            <p:spPr>
              <a:xfrm>
                <a:off x="5500406" y="2618534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3" name="CaixaDe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406" y="2618534"/>
                <a:ext cx="513730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CaixaDeTexto 101"/>
          <p:cNvSpPr txBox="1"/>
          <p:nvPr/>
        </p:nvSpPr>
        <p:spPr>
          <a:xfrm>
            <a:off x="1074728" y="908731"/>
            <a:ext cx="332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rial" pitchFamily="34" charset="0"/>
                <a:cs typeface="Arial" pitchFamily="34" charset="0"/>
              </a:rPr>
              <a:t>3-phase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Voltage</a:t>
            </a:r>
            <a:r>
              <a:rPr lang="pt-BR" dirty="0">
                <a:latin typeface="Arial" pitchFamily="34" charset="0"/>
                <a:cs typeface="Arial" pitchFamily="34" charset="0"/>
              </a:rPr>
              <a:t> Power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Supply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CaixaDeTexto 102"/>
          <p:cNvSpPr txBox="1"/>
          <p:nvPr/>
        </p:nvSpPr>
        <p:spPr>
          <a:xfrm>
            <a:off x="6386096" y="912590"/>
            <a:ext cx="222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rial" pitchFamily="34" charset="0"/>
                <a:cs typeface="Arial" pitchFamily="34" charset="0"/>
              </a:rPr>
              <a:t>Non-Linear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Load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CaixaDeTexto 103"/>
          <p:cNvSpPr txBox="1"/>
          <p:nvPr/>
        </p:nvSpPr>
        <p:spPr>
          <a:xfrm>
            <a:off x="4638425" y="4864781"/>
            <a:ext cx="1835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Arial" pitchFamily="34" charset="0"/>
                <a:cs typeface="Arial" pitchFamily="34" charset="0"/>
              </a:rPr>
              <a:t>Compensator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CaixaDeTexto 104"/>
          <p:cNvSpPr txBox="1"/>
          <p:nvPr/>
        </p:nvSpPr>
        <p:spPr>
          <a:xfrm>
            <a:off x="2427404" y="3984071"/>
            <a:ext cx="1322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Arial" pitchFamily="34" charset="0"/>
                <a:cs typeface="Arial" pitchFamily="34" charset="0"/>
              </a:rPr>
              <a:t>Reference</a:t>
            </a:r>
            <a:r>
              <a:rPr lang="pt-BR" dirty="0">
                <a:latin typeface="Arial" pitchFamily="34" charset="0"/>
                <a:cs typeface="Arial" pitchFamily="34" charset="0"/>
              </a:rPr>
              <a:t>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Currents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Losango 1031"/>
          <p:cNvSpPr/>
          <p:nvPr/>
        </p:nvSpPr>
        <p:spPr>
          <a:xfrm>
            <a:off x="5266815" y="3845503"/>
            <a:ext cx="508658" cy="900000"/>
          </a:xfrm>
          <a:prstGeom prst="diamon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109" name="Conector de seta reta 108"/>
          <p:cNvCxnSpPr/>
          <p:nvPr/>
        </p:nvCxnSpPr>
        <p:spPr>
          <a:xfrm flipV="1">
            <a:off x="5524259" y="4053468"/>
            <a:ext cx="0" cy="49846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2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3" t="5311" b="7445"/>
          <a:stretch/>
        </p:blipFill>
        <p:spPr bwMode="auto">
          <a:xfrm>
            <a:off x="2181318" y="1420498"/>
            <a:ext cx="1116317" cy="133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Retângulo 57"/>
          <p:cNvSpPr/>
          <p:nvPr/>
        </p:nvSpPr>
        <p:spPr>
          <a:xfrm>
            <a:off x="1984912" y="1297835"/>
            <a:ext cx="1509131" cy="15760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2816230" y="1233266"/>
                <a:ext cx="566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230" y="1233266"/>
                <a:ext cx="566244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2830726" y="1681948"/>
                <a:ext cx="561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726" y="1681948"/>
                <a:ext cx="561820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2830726" y="2140488"/>
                <a:ext cx="546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726" y="2140488"/>
                <a:ext cx="546625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75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476" y="1554558"/>
            <a:ext cx="1285240" cy="15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6" name="Conector reto 35"/>
          <p:cNvCxnSpPr/>
          <p:nvPr/>
        </p:nvCxnSpPr>
        <p:spPr>
          <a:xfrm>
            <a:off x="2381364" y="1873354"/>
            <a:ext cx="33918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>
            <a:endCxn id="1027" idx="1"/>
          </p:cNvCxnSpPr>
          <p:nvPr/>
        </p:nvCxnSpPr>
        <p:spPr>
          <a:xfrm>
            <a:off x="2381364" y="2341706"/>
            <a:ext cx="3362112" cy="12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>
            <a:off x="2381364" y="2784038"/>
            <a:ext cx="33918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40"/>
          <p:cNvSpPr/>
          <p:nvPr/>
        </p:nvSpPr>
        <p:spPr>
          <a:xfrm>
            <a:off x="3868197" y="4014388"/>
            <a:ext cx="1080000" cy="108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42" name="Conector reto 41"/>
          <p:cNvCxnSpPr>
            <a:stCxn id="41" idx="0"/>
          </p:cNvCxnSpPr>
          <p:nvPr/>
        </p:nvCxnSpPr>
        <p:spPr>
          <a:xfrm flipV="1">
            <a:off x="4408197" y="2342958"/>
            <a:ext cx="0" cy="16714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 flipV="1">
            <a:off x="4805922" y="2784038"/>
            <a:ext cx="0" cy="1230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 flipV="1">
            <a:off x="4029057" y="1873354"/>
            <a:ext cx="0" cy="21410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4751922" y="273003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4354197" y="228895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3975057" y="1819354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3" name="Conector de seta reta 52"/>
          <p:cNvCxnSpPr/>
          <p:nvPr/>
        </p:nvCxnSpPr>
        <p:spPr>
          <a:xfrm>
            <a:off x="3092991" y="4200242"/>
            <a:ext cx="756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/>
          <p:nvPr/>
        </p:nvCxnSpPr>
        <p:spPr>
          <a:xfrm flipV="1">
            <a:off x="3092991" y="4554388"/>
            <a:ext cx="756000" cy="10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/>
          <p:nvPr/>
        </p:nvCxnSpPr>
        <p:spPr>
          <a:xfrm>
            <a:off x="3092991" y="4891622"/>
            <a:ext cx="756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/>
          <p:nvPr/>
        </p:nvCxnSpPr>
        <p:spPr>
          <a:xfrm>
            <a:off x="5192383" y="2650223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>
            <a:off x="5192383" y="2200456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/>
          <p:nvPr/>
        </p:nvCxnSpPr>
        <p:spPr>
          <a:xfrm>
            <a:off x="5192383" y="1739539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2644679" y="3905250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679" y="3905250"/>
                <a:ext cx="533351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2644679" y="4252280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679" y="4252280"/>
                <a:ext cx="52892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2644679" y="4599314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679" y="4599314"/>
                <a:ext cx="51373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4781658" y="1428746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658" y="1428746"/>
                <a:ext cx="52213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4811394" y="1877428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394" y="1877428"/>
                <a:ext cx="51770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4811394" y="2335968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394" y="2335968"/>
                <a:ext cx="50251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ector de seta reta 74"/>
          <p:cNvCxnSpPr/>
          <p:nvPr/>
        </p:nvCxnSpPr>
        <p:spPr>
          <a:xfrm>
            <a:off x="2988561" y="2659413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/>
          <p:nvPr/>
        </p:nvCxnSpPr>
        <p:spPr>
          <a:xfrm>
            <a:off x="2988561" y="2209646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>
            <a:off x="2988561" y="1748729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2577836" y="1437936"/>
                <a:ext cx="517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836" y="1437936"/>
                <a:ext cx="517193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2607572" y="1886618"/>
                <a:ext cx="512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572" y="1886618"/>
                <a:ext cx="512769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2607572" y="2345158"/>
                <a:ext cx="4975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572" y="2345158"/>
                <a:ext cx="497572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ector de seta reta 87"/>
          <p:cNvCxnSpPr/>
          <p:nvPr/>
        </p:nvCxnSpPr>
        <p:spPr>
          <a:xfrm>
            <a:off x="3921918" y="3252548"/>
            <a:ext cx="0" cy="37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de seta reta 88"/>
          <p:cNvCxnSpPr/>
          <p:nvPr/>
        </p:nvCxnSpPr>
        <p:spPr>
          <a:xfrm>
            <a:off x="4289906" y="3252548"/>
            <a:ext cx="0" cy="37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/>
          <p:nvPr/>
        </p:nvCxnSpPr>
        <p:spPr>
          <a:xfrm>
            <a:off x="4690413" y="3252548"/>
            <a:ext cx="0" cy="37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/>
              <p:cNvSpPr txBox="1"/>
              <p:nvPr/>
            </p:nvSpPr>
            <p:spPr>
              <a:xfrm>
                <a:off x="3589972" y="2863810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972" y="2863810"/>
                <a:ext cx="533351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aixaDeTexto 91"/>
              <p:cNvSpPr txBox="1"/>
              <p:nvPr/>
            </p:nvSpPr>
            <p:spPr>
              <a:xfrm>
                <a:off x="3968559" y="2852659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559" y="2852659"/>
                <a:ext cx="528927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aixaDeTexto 92"/>
              <p:cNvSpPr txBox="1"/>
              <p:nvPr/>
            </p:nvSpPr>
            <p:spPr>
              <a:xfrm>
                <a:off x="4387725" y="2871244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3" name="CaixaDe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725" y="2871244"/>
                <a:ext cx="513730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CaixaDeTexto 101"/>
          <p:cNvSpPr txBox="1"/>
          <p:nvPr/>
        </p:nvSpPr>
        <p:spPr>
          <a:xfrm>
            <a:off x="-37953" y="1161441"/>
            <a:ext cx="332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rial" pitchFamily="34" charset="0"/>
                <a:cs typeface="Arial" pitchFamily="34" charset="0"/>
              </a:rPr>
              <a:t>3-phase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Voltage</a:t>
            </a:r>
            <a:r>
              <a:rPr lang="pt-BR" dirty="0">
                <a:latin typeface="Arial" pitchFamily="34" charset="0"/>
                <a:cs typeface="Arial" pitchFamily="34" charset="0"/>
              </a:rPr>
              <a:t> Power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Supply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CaixaDeTexto 102"/>
          <p:cNvSpPr txBox="1"/>
          <p:nvPr/>
        </p:nvSpPr>
        <p:spPr>
          <a:xfrm>
            <a:off x="5273415" y="1165300"/>
            <a:ext cx="222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rial" pitchFamily="34" charset="0"/>
                <a:cs typeface="Arial" pitchFamily="34" charset="0"/>
              </a:rPr>
              <a:t>Non-Linear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Load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CaixaDeTexto 103"/>
          <p:cNvSpPr txBox="1"/>
          <p:nvPr/>
        </p:nvSpPr>
        <p:spPr>
          <a:xfrm>
            <a:off x="3525744" y="5117491"/>
            <a:ext cx="1835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Arial" pitchFamily="34" charset="0"/>
                <a:cs typeface="Arial" pitchFamily="34" charset="0"/>
              </a:rPr>
              <a:t>Compensator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CaixaDeTexto 104"/>
          <p:cNvSpPr txBox="1"/>
          <p:nvPr/>
        </p:nvSpPr>
        <p:spPr>
          <a:xfrm>
            <a:off x="1314723" y="4236781"/>
            <a:ext cx="1322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Arial" pitchFamily="34" charset="0"/>
                <a:cs typeface="Arial" pitchFamily="34" charset="0"/>
              </a:rPr>
              <a:t>Reference</a:t>
            </a:r>
            <a:r>
              <a:rPr lang="pt-BR" dirty="0">
                <a:latin typeface="Arial" pitchFamily="34" charset="0"/>
                <a:cs typeface="Arial" pitchFamily="34" charset="0"/>
              </a:rPr>
              <a:t>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Currents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Losango 1031"/>
          <p:cNvSpPr/>
          <p:nvPr/>
        </p:nvSpPr>
        <p:spPr>
          <a:xfrm>
            <a:off x="4154134" y="4098213"/>
            <a:ext cx="508658" cy="900000"/>
          </a:xfrm>
          <a:prstGeom prst="diamon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109" name="Conector de seta reta 108"/>
          <p:cNvCxnSpPr/>
          <p:nvPr/>
        </p:nvCxnSpPr>
        <p:spPr>
          <a:xfrm flipV="1">
            <a:off x="4411578" y="4306178"/>
            <a:ext cx="0" cy="49846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2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3" t="5311" b="7445"/>
          <a:stretch/>
        </p:blipFill>
        <p:spPr bwMode="auto">
          <a:xfrm>
            <a:off x="1068637" y="1673208"/>
            <a:ext cx="1116317" cy="133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Retângulo 57"/>
          <p:cNvSpPr/>
          <p:nvPr/>
        </p:nvSpPr>
        <p:spPr>
          <a:xfrm>
            <a:off x="872231" y="1550545"/>
            <a:ext cx="1509131" cy="15760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703549" y="1485976"/>
                <a:ext cx="566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549" y="1485976"/>
                <a:ext cx="566244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718045" y="1934658"/>
                <a:ext cx="561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045" y="1934658"/>
                <a:ext cx="561820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1718045" y="2393198"/>
                <a:ext cx="546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045" y="2393198"/>
                <a:ext cx="546625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0" name="Imagem 6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-302812" y="4101314"/>
            <a:ext cx="1628168" cy="936000"/>
          </a:xfrm>
          <a:prstGeom prst="rect">
            <a:avLst/>
          </a:prstGeom>
        </p:spPr>
      </p:pic>
      <p:pic>
        <p:nvPicPr>
          <p:cNvPr id="74" name="Imagem 7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382319" y="229300"/>
            <a:ext cx="1646886" cy="936000"/>
          </a:xfrm>
          <a:prstGeom prst="rect">
            <a:avLst/>
          </a:prstGeom>
        </p:spPr>
      </p:pic>
      <p:pic>
        <p:nvPicPr>
          <p:cNvPr id="81" name="Imagem 80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683798" y="229300"/>
            <a:ext cx="1682432" cy="936000"/>
          </a:xfrm>
          <a:prstGeom prst="rect">
            <a:avLst/>
          </a:prstGeom>
        </p:spPr>
      </p:pic>
      <p:grpSp>
        <p:nvGrpSpPr>
          <p:cNvPr id="2" name="Grupo 1"/>
          <p:cNvGrpSpPr>
            <a:grpSpLocks noChangeAspect="1"/>
          </p:cNvGrpSpPr>
          <p:nvPr/>
        </p:nvGrpSpPr>
        <p:grpSpPr>
          <a:xfrm>
            <a:off x="4958830" y="3686146"/>
            <a:ext cx="3492000" cy="1765664"/>
            <a:chOff x="6078412" y="3736173"/>
            <a:chExt cx="2258816" cy="1142126"/>
          </a:xfrm>
        </p:grpSpPr>
        <p:pic>
          <p:nvPicPr>
            <p:cNvPr id="52" name="Imagem 51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6386096" y="3736173"/>
              <a:ext cx="1951132" cy="1142126"/>
            </a:xfrm>
            <a:prstGeom prst="rect">
              <a:avLst/>
            </a:prstGeom>
            <a:ln w="19050">
              <a:solidFill>
                <a:schemeClr val="tx1"/>
              </a:solidFill>
              <a:prstDash val="dash"/>
            </a:ln>
          </p:spPr>
        </p:pic>
        <p:cxnSp>
          <p:nvCxnSpPr>
            <p:cNvPr id="54" name="Conector reto 53"/>
            <p:cNvCxnSpPr>
              <a:cxnSpLocks/>
            </p:cNvCxnSpPr>
            <p:nvPr/>
          </p:nvCxnSpPr>
          <p:spPr>
            <a:xfrm flipV="1">
              <a:off x="6078412" y="3804972"/>
              <a:ext cx="294897" cy="17192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to 67"/>
            <p:cNvCxnSpPr>
              <a:cxnSpLocks/>
            </p:cNvCxnSpPr>
            <p:nvPr/>
          </p:nvCxnSpPr>
          <p:spPr>
            <a:xfrm>
              <a:off x="6078412" y="4597507"/>
              <a:ext cx="307685" cy="24885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CaixaDeTexto 81"/>
          <p:cNvSpPr txBox="1"/>
          <p:nvPr/>
        </p:nvSpPr>
        <p:spPr>
          <a:xfrm>
            <a:off x="5097370" y="5464543"/>
            <a:ext cx="3742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>
                <a:latin typeface="Arial" pitchFamily="34" charset="0"/>
                <a:cs typeface="Arial" pitchFamily="34" charset="0"/>
              </a:rPr>
              <a:t>Voltage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Source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Converter (VSC)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55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3" descr="C:\Users\jpsoliv\Downloads\schemeit-project (6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282" y="-960676"/>
            <a:ext cx="5457506" cy="316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4"/>
          <a:stretch/>
        </p:blipFill>
        <p:spPr>
          <a:xfrm>
            <a:off x="-3316405" y="622300"/>
            <a:ext cx="7254379" cy="6732000"/>
          </a:xfrm>
          <a:prstGeom prst="rect">
            <a:avLst/>
          </a:prstGeom>
          <a:ln w="76200">
            <a:solidFill>
              <a:srgbClr val="00B050"/>
            </a:solidFill>
            <a:prstDash val="sysDash"/>
          </a:ln>
        </p:spPr>
      </p:pic>
      <p:sp>
        <p:nvSpPr>
          <p:cNvPr id="6" name="Retângulo 5"/>
          <p:cNvSpPr/>
          <p:nvPr/>
        </p:nvSpPr>
        <p:spPr>
          <a:xfrm>
            <a:off x="4225830" y="5374017"/>
            <a:ext cx="2732695" cy="22832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7619085" y="5642626"/>
            <a:ext cx="2808603" cy="18376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5410193" y="5693838"/>
            <a:ext cx="3453824" cy="16601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5578484" y="2551631"/>
            <a:ext cx="3036328" cy="12904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294" y="6060722"/>
            <a:ext cx="2601358" cy="86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367" y="5573941"/>
            <a:ext cx="2631059" cy="82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156" y="6601865"/>
            <a:ext cx="2628000" cy="854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5642" y="2708500"/>
            <a:ext cx="2712323" cy="977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Conector de seta reta 18"/>
          <p:cNvCxnSpPr>
            <a:cxnSpLocks/>
          </p:cNvCxnSpPr>
          <p:nvPr/>
        </p:nvCxnSpPr>
        <p:spPr>
          <a:xfrm flipV="1">
            <a:off x="6988229" y="5792385"/>
            <a:ext cx="638766" cy="464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19"/>
          <p:cNvCxnSpPr>
            <a:cxnSpLocks/>
          </p:cNvCxnSpPr>
          <p:nvPr/>
        </p:nvCxnSpPr>
        <p:spPr>
          <a:xfrm>
            <a:off x="6952476" y="6217316"/>
            <a:ext cx="68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0"/>
          <p:cNvCxnSpPr>
            <a:cxnSpLocks/>
          </p:cNvCxnSpPr>
          <p:nvPr/>
        </p:nvCxnSpPr>
        <p:spPr>
          <a:xfrm flipV="1">
            <a:off x="6958525" y="6649318"/>
            <a:ext cx="66847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1"/>
          <p:cNvCxnSpPr>
            <a:cxnSpLocks/>
          </p:cNvCxnSpPr>
          <p:nvPr/>
        </p:nvCxnSpPr>
        <p:spPr>
          <a:xfrm>
            <a:off x="6934156" y="7145976"/>
            <a:ext cx="6928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2"/>
          <p:cNvCxnSpPr>
            <a:cxnSpLocks/>
            <a:endCxn id="61" idx="1"/>
          </p:cNvCxnSpPr>
          <p:nvPr/>
        </p:nvCxnSpPr>
        <p:spPr>
          <a:xfrm>
            <a:off x="10427688" y="6072772"/>
            <a:ext cx="72257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0"/>
          <p:cNvCxnSpPr>
            <a:endCxn id="157" idx="3"/>
          </p:cNvCxnSpPr>
          <p:nvPr/>
        </p:nvCxnSpPr>
        <p:spPr>
          <a:xfrm flipH="1">
            <a:off x="13546904" y="3192379"/>
            <a:ext cx="203158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3"/>
          <p:cNvCxnSpPr/>
          <p:nvPr/>
        </p:nvCxnSpPr>
        <p:spPr>
          <a:xfrm flipV="1">
            <a:off x="17787732" y="3842071"/>
            <a:ext cx="0" cy="185176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4090810" y="7728511"/>
                <a:ext cx="707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810" y="7728511"/>
                <a:ext cx="70769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4965591" y="7725872"/>
                <a:ext cx="7019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591" y="7725872"/>
                <a:ext cx="7019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5794569" y="7725872"/>
                <a:ext cx="6790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569" y="7725872"/>
                <a:ext cx="679097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6988229" y="6206683"/>
                <a:ext cx="5200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229" y="6206683"/>
                <a:ext cx="520014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6998745" y="6702217"/>
                <a:ext cx="509498" cy="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745" y="6702217"/>
                <a:ext cx="509498" cy="0"/>
              </a:xfrm>
              <a:prstGeom prst="rect">
                <a:avLst/>
              </a:prstGeom>
              <a:blipFill>
                <a:blip r:embed="rId12"/>
                <a:stretch>
                  <a:fillRect l="4762" r="71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6988229" y="5776386"/>
                <a:ext cx="575414" cy="509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𝛽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229" y="5776386"/>
                <a:ext cx="575414" cy="509563"/>
              </a:xfrm>
              <a:prstGeom prst="rect">
                <a:avLst/>
              </a:prstGeom>
              <a:blipFill>
                <a:blip r:embed="rId13"/>
                <a:stretch>
                  <a:fillRect b="-132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6988229" y="5335369"/>
                <a:ext cx="570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229" y="5335369"/>
                <a:ext cx="570926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10438261" y="5513426"/>
                <a:ext cx="4711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8261" y="5513426"/>
                <a:ext cx="471155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5910130" y="4451300"/>
                <a:ext cx="7364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sz="2800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0130" y="4451300"/>
                <a:ext cx="736484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17116593" y="4450687"/>
                <a:ext cx="741292" cy="5791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sz="2800" b="0" i="1" smtClean="0">
                              <a:latin typeface="Cambria Math"/>
                            </a:rPr>
                            <m:t>𝛽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6593" y="4450687"/>
                <a:ext cx="741292" cy="57913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14150376" y="2155408"/>
                <a:ext cx="723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0376" y="2155408"/>
                <a:ext cx="723724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14169838" y="2641607"/>
                <a:ext cx="7179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9838" y="2641607"/>
                <a:ext cx="717952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14169838" y="3166676"/>
                <a:ext cx="6951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9838" y="3166676"/>
                <a:ext cx="695126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CaixaDeTexto 49"/>
          <p:cNvSpPr txBox="1"/>
          <p:nvPr/>
        </p:nvSpPr>
        <p:spPr>
          <a:xfrm>
            <a:off x="4126977" y="5029820"/>
            <a:ext cx="293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Arial" pitchFamily="34" charset="0"/>
                <a:cs typeface="Arial" pitchFamily="34" charset="0"/>
              </a:rPr>
              <a:t>Transformada de Clarke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7601555" y="4959017"/>
            <a:ext cx="2834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Arial" pitchFamily="34" charset="0"/>
                <a:cs typeface="Arial" pitchFamily="34" charset="0"/>
              </a:rPr>
              <a:t>Cálculo de Potências Instantâneas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15302941" y="6920600"/>
            <a:ext cx="2834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Arial" pitchFamily="34" charset="0"/>
                <a:cs typeface="Arial" pitchFamily="34" charset="0"/>
              </a:rPr>
              <a:t>Cálculo de Corrente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17787732" y="6857027"/>
                <a:ext cx="10085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𝛼</m:t>
                      </m:r>
                      <m:r>
                        <a:rPr lang="pt-BR" sz="2400" b="0" i="1" smtClean="0">
                          <a:latin typeface="Cambria Math"/>
                        </a:rPr>
                        <m:t>−</m:t>
                      </m:r>
                      <m:r>
                        <a:rPr lang="pt-BR" sz="2400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7732" y="6857027"/>
                <a:ext cx="1008546" cy="461665"/>
              </a:xfrm>
              <a:prstGeom prst="rect">
                <a:avLst/>
              </a:prstGeom>
              <a:blipFill>
                <a:blip r:embed="rId21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CaixaDeTexto 53"/>
          <p:cNvSpPr txBox="1"/>
          <p:nvPr/>
        </p:nvSpPr>
        <p:spPr>
          <a:xfrm>
            <a:off x="15191964" y="2095103"/>
            <a:ext cx="3849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Arial" pitchFamily="34" charset="0"/>
                <a:cs typeface="Arial" pitchFamily="34" charset="0"/>
              </a:rPr>
              <a:t>Transformada Inversa de Clarke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/>
              <p:cNvSpPr txBox="1"/>
              <p:nvPr/>
            </p:nvSpPr>
            <p:spPr>
              <a:xfrm>
                <a:off x="17137105" y="7397223"/>
                <a:ext cx="642932" cy="5791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𝛽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7105" y="7397223"/>
                <a:ext cx="642932" cy="579133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16008106" y="7428158"/>
                <a:ext cx="6385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8106" y="7428158"/>
                <a:ext cx="638508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ipse 58"/>
          <p:cNvSpPr/>
          <p:nvPr/>
        </p:nvSpPr>
        <p:spPr>
          <a:xfrm>
            <a:off x="7108864" y="4951089"/>
            <a:ext cx="341549" cy="341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60" name="Elipse 59"/>
          <p:cNvSpPr/>
          <p:nvPr/>
        </p:nvSpPr>
        <p:spPr>
          <a:xfrm>
            <a:off x="17047812" y="8098650"/>
            <a:ext cx="341549" cy="341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61" name="Retângulo 60"/>
          <p:cNvSpPr/>
          <p:nvPr/>
        </p:nvSpPr>
        <p:spPr>
          <a:xfrm>
            <a:off x="11150265" y="5741548"/>
            <a:ext cx="1407646" cy="662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62" name="Conector reto 61"/>
          <p:cNvCxnSpPr/>
          <p:nvPr/>
        </p:nvCxnSpPr>
        <p:spPr>
          <a:xfrm>
            <a:off x="11280514" y="5865672"/>
            <a:ext cx="0" cy="482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/>
          <p:cNvCxnSpPr/>
          <p:nvPr/>
        </p:nvCxnSpPr>
        <p:spPr>
          <a:xfrm>
            <a:off x="11215684" y="6288578"/>
            <a:ext cx="107577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/>
          <p:cNvCxnSpPr/>
          <p:nvPr/>
        </p:nvCxnSpPr>
        <p:spPr>
          <a:xfrm>
            <a:off x="11273392" y="5971188"/>
            <a:ext cx="545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>
            <a:off x="11818824" y="5971188"/>
            <a:ext cx="281233" cy="3173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13534743" y="5481964"/>
                <a:ext cx="18754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/>
                        </a:rPr>
                        <m:t>−</m:t>
                      </m:r>
                      <m:acc>
                        <m:accPr>
                          <m:chr m:val="̃"/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𝑝</m:t>
                          </m:r>
                        </m:e>
                      </m:acc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4743" y="5481964"/>
                <a:ext cx="1875450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10493736" y="6635523"/>
                <a:ext cx="4712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3736" y="6635523"/>
                <a:ext cx="471283" cy="52322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CaixaDeTexto 67"/>
          <p:cNvSpPr txBox="1"/>
          <p:nvPr/>
        </p:nvSpPr>
        <p:spPr>
          <a:xfrm>
            <a:off x="11859971" y="5773156"/>
            <a:ext cx="682496" cy="324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FPB</a:t>
            </a:r>
          </a:p>
        </p:txBody>
      </p:sp>
      <p:sp>
        <p:nvSpPr>
          <p:cNvPr id="69" name="Triângulo isósceles 68"/>
          <p:cNvSpPr/>
          <p:nvPr/>
        </p:nvSpPr>
        <p:spPr>
          <a:xfrm rot="5400000">
            <a:off x="11654640" y="6766043"/>
            <a:ext cx="510826" cy="730474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11437166" y="6892344"/>
                <a:ext cx="6527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7166" y="6892344"/>
                <a:ext cx="652743" cy="4616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9105" y="6173270"/>
            <a:ext cx="3276000" cy="638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6"/>
              <p:cNvSpPr txBox="1"/>
              <p:nvPr/>
            </p:nvSpPr>
            <p:spPr>
              <a:xfrm>
                <a:off x="12631942" y="5481964"/>
                <a:ext cx="4711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ba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4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1942" y="5481964"/>
                <a:ext cx="471155" cy="52322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Elipse 101"/>
          <p:cNvSpPr/>
          <p:nvPr/>
        </p:nvSpPr>
        <p:spPr>
          <a:xfrm>
            <a:off x="10642845" y="6047641"/>
            <a:ext cx="75900" cy="7426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97" name="Retângulo 96"/>
          <p:cNvSpPr/>
          <p:nvPr/>
        </p:nvSpPr>
        <p:spPr>
          <a:xfrm>
            <a:off x="4808818" y="2345193"/>
            <a:ext cx="1710000" cy="171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Controlador PI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4212628" y="-186792"/>
                <a:ext cx="1159998" cy="608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sz="2800" b="0" i="1" smtClean="0">
                                  <a:latin typeface="Cambria Math"/>
                                </a:rPr>
                                <m:t>𝑟𝑒𝑓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628" y="-186792"/>
                <a:ext cx="1159998" cy="60837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CaixaDeTexto 98"/>
              <p:cNvSpPr txBox="1"/>
              <p:nvPr/>
            </p:nvSpPr>
            <p:spPr>
              <a:xfrm>
                <a:off x="6034061" y="-323251"/>
                <a:ext cx="7676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𝑑𝑐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99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061" y="-323251"/>
                <a:ext cx="767646" cy="523220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CaixaDeTexto 85"/>
          <p:cNvSpPr txBox="1"/>
          <p:nvPr/>
        </p:nvSpPr>
        <p:spPr>
          <a:xfrm>
            <a:off x="13321205" y="5908285"/>
            <a:ext cx="296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Arial" pitchFamily="34" charset="0"/>
                <a:cs typeface="Arial" pitchFamily="34" charset="0"/>
              </a:rPr>
              <a:t>-</a:t>
            </a:r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5" name="CaixaDeTexto 85"/>
          <p:cNvSpPr txBox="1"/>
          <p:nvPr/>
        </p:nvSpPr>
        <p:spPr>
          <a:xfrm>
            <a:off x="13185853" y="5811193"/>
            <a:ext cx="296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rial" pitchFamily="34" charset="0"/>
                <a:cs typeface="Arial" pitchFamily="34" charset="0"/>
              </a:rPr>
              <a:t>+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6" name="CaixaDeTexto 85"/>
          <p:cNvSpPr txBox="1"/>
          <p:nvPr/>
        </p:nvSpPr>
        <p:spPr>
          <a:xfrm>
            <a:off x="13328036" y="5638274"/>
            <a:ext cx="296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Arial" pitchFamily="34" charset="0"/>
                <a:cs typeface="Arial" pitchFamily="34" charset="0"/>
              </a:rPr>
              <a:t>+</a:t>
            </a:r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7" name="Conector de seta reta 22"/>
          <p:cNvCxnSpPr>
            <a:stCxn id="61" idx="3"/>
            <a:endCxn id="125" idx="1"/>
          </p:cNvCxnSpPr>
          <p:nvPr/>
        </p:nvCxnSpPr>
        <p:spPr>
          <a:xfrm>
            <a:off x="12557911" y="6072772"/>
            <a:ext cx="627942" cy="3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de seta reta 22"/>
          <p:cNvCxnSpPr/>
          <p:nvPr/>
        </p:nvCxnSpPr>
        <p:spPr>
          <a:xfrm flipH="1" flipV="1">
            <a:off x="13468176" y="6365691"/>
            <a:ext cx="0" cy="4055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to 90"/>
          <p:cNvCxnSpPr>
            <a:cxnSpLocks/>
          </p:cNvCxnSpPr>
          <p:nvPr/>
        </p:nvCxnSpPr>
        <p:spPr>
          <a:xfrm>
            <a:off x="10664690" y="6771262"/>
            <a:ext cx="283230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to 90"/>
          <p:cNvCxnSpPr/>
          <p:nvPr/>
        </p:nvCxnSpPr>
        <p:spPr>
          <a:xfrm flipH="1">
            <a:off x="10664690" y="6140931"/>
            <a:ext cx="5821" cy="6303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de seta reta 22"/>
          <p:cNvCxnSpPr>
            <a:cxnSpLocks/>
          </p:cNvCxnSpPr>
          <p:nvPr/>
        </p:nvCxnSpPr>
        <p:spPr>
          <a:xfrm>
            <a:off x="10427688" y="7131280"/>
            <a:ext cx="111712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de seta reta 22"/>
          <p:cNvCxnSpPr>
            <a:stCxn id="69" idx="0"/>
          </p:cNvCxnSpPr>
          <p:nvPr/>
        </p:nvCxnSpPr>
        <p:spPr>
          <a:xfrm>
            <a:off x="12275290" y="7131280"/>
            <a:ext cx="313490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de seta reta 22"/>
          <p:cNvCxnSpPr>
            <a:stCxn id="114" idx="6"/>
          </p:cNvCxnSpPr>
          <p:nvPr/>
        </p:nvCxnSpPr>
        <p:spPr>
          <a:xfrm flipV="1">
            <a:off x="13738176" y="6065519"/>
            <a:ext cx="16720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CaixaDeTexto 153"/>
              <p:cNvSpPr txBox="1"/>
              <p:nvPr/>
            </p:nvSpPr>
            <p:spPr>
              <a:xfrm>
                <a:off x="13997964" y="6587638"/>
                <a:ext cx="73898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/>
                        </a:rPr>
                        <m:t>−</m:t>
                      </m:r>
                      <m:r>
                        <a:rPr lang="pt-BR" sz="2800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54" name="CaixaDeTexto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7964" y="6587638"/>
                <a:ext cx="738985" cy="52322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Retângulo 156"/>
          <p:cNvSpPr/>
          <p:nvPr/>
        </p:nvSpPr>
        <p:spPr>
          <a:xfrm>
            <a:off x="11836904" y="2337379"/>
            <a:ext cx="1710000" cy="171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Controle por Histerese</a:t>
            </a:r>
          </a:p>
        </p:txBody>
      </p:sp>
      <p:sp>
        <p:nvSpPr>
          <p:cNvPr id="158" name="Elipse 74"/>
          <p:cNvSpPr/>
          <p:nvPr/>
        </p:nvSpPr>
        <p:spPr>
          <a:xfrm>
            <a:off x="5379340" y="226399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  <p:sp>
        <p:nvSpPr>
          <p:cNvPr id="159" name="CaixaDeTexto 85"/>
          <p:cNvSpPr txBox="1"/>
          <p:nvPr/>
        </p:nvSpPr>
        <p:spPr>
          <a:xfrm>
            <a:off x="5517521" y="102990"/>
            <a:ext cx="54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Arial" pitchFamily="34" charset="0"/>
                <a:cs typeface="Arial" pitchFamily="34" charset="0"/>
              </a:rPr>
              <a:t>-</a:t>
            </a:r>
            <a:endParaRPr lang="pt-B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0" name="CaixaDeTexto 85"/>
          <p:cNvSpPr txBox="1"/>
          <p:nvPr/>
        </p:nvSpPr>
        <p:spPr>
          <a:xfrm>
            <a:off x="5241159" y="245257"/>
            <a:ext cx="54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Arial" pitchFamily="34" charset="0"/>
                <a:cs typeface="Arial" pitchFamily="34" charset="0"/>
              </a:rPr>
              <a:t>+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5" name="Conector: Angulado 174"/>
          <p:cNvCxnSpPr>
            <a:stCxn id="97" idx="2"/>
            <a:endCxn id="114" idx="0"/>
          </p:cNvCxnSpPr>
          <p:nvPr/>
        </p:nvCxnSpPr>
        <p:spPr>
          <a:xfrm rot="16200000" flipH="1">
            <a:off x="8689126" y="1029885"/>
            <a:ext cx="1753742" cy="7804358"/>
          </a:xfrm>
          <a:prstGeom prst="bentConnector3">
            <a:avLst>
              <a:gd name="adj1" fmla="val 28275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Elipse 74"/>
          <p:cNvSpPr/>
          <p:nvPr/>
        </p:nvSpPr>
        <p:spPr>
          <a:xfrm>
            <a:off x="13198176" y="5808935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CaixaDeTexto 184"/>
              <p:cNvSpPr txBox="1"/>
              <p:nvPr/>
            </p:nvSpPr>
            <p:spPr>
              <a:xfrm>
                <a:off x="8918571" y="4027416"/>
                <a:ext cx="9757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85" name="CaixaDeTexto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8571" y="4027416"/>
                <a:ext cx="975780" cy="523220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9" name="Conector de seta reta 33"/>
          <p:cNvCxnSpPr/>
          <p:nvPr/>
        </p:nvCxnSpPr>
        <p:spPr>
          <a:xfrm flipV="1">
            <a:off x="16672806" y="3815136"/>
            <a:ext cx="0" cy="185176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de seta reta 30"/>
          <p:cNvCxnSpPr/>
          <p:nvPr/>
        </p:nvCxnSpPr>
        <p:spPr>
          <a:xfrm flipH="1">
            <a:off x="13546904" y="3685553"/>
            <a:ext cx="204733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ector de seta reta 30"/>
          <p:cNvCxnSpPr/>
          <p:nvPr/>
        </p:nvCxnSpPr>
        <p:spPr>
          <a:xfrm flipH="1">
            <a:off x="13555409" y="2708500"/>
            <a:ext cx="202307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ector de seta reta 33"/>
          <p:cNvCxnSpPr/>
          <p:nvPr/>
        </p:nvCxnSpPr>
        <p:spPr>
          <a:xfrm flipH="1" flipV="1">
            <a:off x="16646614" y="7354482"/>
            <a:ext cx="0" cy="6055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ctor de seta reta 33"/>
          <p:cNvCxnSpPr/>
          <p:nvPr/>
        </p:nvCxnSpPr>
        <p:spPr>
          <a:xfrm flipH="1" flipV="1">
            <a:off x="17788627" y="7354482"/>
            <a:ext cx="0" cy="6055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ector de seta reta 33"/>
          <p:cNvCxnSpPr/>
          <p:nvPr/>
        </p:nvCxnSpPr>
        <p:spPr>
          <a:xfrm flipH="1" flipV="1">
            <a:off x="5604655" y="7657250"/>
            <a:ext cx="0" cy="6055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ctor de seta reta 33"/>
          <p:cNvCxnSpPr/>
          <p:nvPr/>
        </p:nvCxnSpPr>
        <p:spPr>
          <a:xfrm flipH="1" flipV="1">
            <a:off x="6395590" y="7673588"/>
            <a:ext cx="0" cy="6055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ector de seta reta 33"/>
          <p:cNvCxnSpPr/>
          <p:nvPr/>
        </p:nvCxnSpPr>
        <p:spPr>
          <a:xfrm flipH="1" flipV="1">
            <a:off x="4747405" y="7673588"/>
            <a:ext cx="0" cy="6055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Elipse 205"/>
          <p:cNvSpPr/>
          <p:nvPr/>
        </p:nvSpPr>
        <p:spPr>
          <a:xfrm>
            <a:off x="-4093408" y="-3752850"/>
            <a:ext cx="2160000" cy="216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>
                <a:solidFill>
                  <a:schemeClr val="tx1"/>
                </a:solidFill>
              </a:rPr>
              <a:t>GEN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207" name="Elipse 206"/>
          <p:cNvSpPr/>
          <p:nvPr/>
        </p:nvSpPr>
        <p:spPr>
          <a:xfrm>
            <a:off x="16454812" y="-3752850"/>
            <a:ext cx="2160000" cy="216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>
              <a:solidFill>
                <a:schemeClr val="tx1"/>
              </a:solidFill>
            </a:endParaRPr>
          </a:p>
        </p:txBody>
      </p:sp>
      <p:cxnSp>
        <p:nvCxnSpPr>
          <p:cNvPr id="209" name="Conector reto 208"/>
          <p:cNvCxnSpPr>
            <a:stCxn id="206" idx="6"/>
            <a:endCxn id="207" idx="2"/>
          </p:cNvCxnSpPr>
          <p:nvPr/>
        </p:nvCxnSpPr>
        <p:spPr>
          <a:xfrm>
            <a:off x="-1933408" y="-2672850"/>
            <a:ext cx="1838822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reto 209"/>
          <p:cNvCxnSpPr>
            <a:stCxn id="206" idx="7"/>
            <a:endCxn id="207" idx="1"/>
          </p:cNvCxnSpPr>
          <p:nvPr/>
        </p:nvCxnSpPr>
        <p:spPr>
          <a:xfrm>
            <a:off x="-2249733" y="-3436525"/>
            <a:ext cx="1902087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ector reto 212"/>
          <p:cNvCxnSpPr>
            <a:stCxn id="206" idx="5"/>
            <a:endCxn id="207" idx="3"/>
          </p:cNvCxnSpPr>
          <p:nvPr/>
        </p:nvCxnSpPr>
        <p:spPr>
          <a:xfrm>
            <a:off x="-2249733" y="-1909175"/>
            <a:ext cx="1902087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riângulo isósceles 216"/>
          <p:cNvSpPr/>
          <p:nvPr/>
        </p:nvSpPr>
        <p:spPr>
          <a:xfrm flipV="1">
            <a:off x="-1900820" y="-1487687"/>
            <a:ext cx="720000" cy="72000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18" name="Triângulo isósceles 217"/>
          <p:cNvSpPr/>
          <p:nvPr/>
        </p:nvSpPr>
        <p:spPr>
          <a:xfrm flipV="1">
            <a:off x="-1129569" y="-1487687"/>
            <a:ext cx="720000" cy="72000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19" name="Triângulo isósceles 218"/>
          <p:cNvSpPr/>
          <p:nvPr/>
        </p:nvSpPr>
        <p:spPr>
          <a:xfrm flipV="1">
            <a:off x="-354978" y="-1486582"/>
            <a:ext cx="720000" cy="72000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221" name="Conector reto 220"/>
          <p:cNvCxnSpPr>
            <a:stCxn id="217" idx="3"/>
          </p:cNvCxnSpPr>
          <p:nvPr/>
        </p:nvCxnSpPr>
        <p:spPr>
          <a:xfrm flipV="1">
            <a:off x="-1540820" y="-3436525"/>
            <a:ext cx="0" cy="194883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ector reto 221"/>
          <p:cNvCxnSpPr/>
          <p:nvPr/>
        </p:nvCxnSpPr>
        <p:spPr>
          <a:xfrm flipV="1">
            <a:off x="-769569" y="-2672850"/>
            <a:ext cx="0" cy="118516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ector reto 223"/>
          <p:cNvCxnSpPr/>
          <p:nvPr/>
        </p:nvCxnSpPr>
        <p:spPr>
          <a:xfrm flipV="1">
            <a:off x="5022" y="-1909175"/>
            <a:ext cx="0" cy="4214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Elipse 101"/>
          <p:cNvSpPr/>
          <p:nvPr/>
        </p:nvSpPr>
        <p:spPr>
          <a:xfrm>
            <a:off x="-62437" y="-1987459"/>
            <a:ext cx="144000" cy="144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27" name="Elipse 101"/>
          <p:cNvSpPr/>
          <p:nvPr/>
        </p:nvSpPr>
        <p:spPr>
          <a:xfrm>
            <a:off x="-841569" y="-2763188"/>
            <a:ext cx="144000" cy="144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28" name="Elipse 101"/>
          <p:cNvSpPr/>
          <p:nvPr/>
        </p:nvSpPr>
        <p:spPr>
          <a:xfrm>
            <a:off x="-1612820" y="-3511843"/>
            <a:ext cx="144000" cy="144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34" name="Elipse 101"/>
          <p:cNvSpPr/>
          <p:nvPr/>
        </p:nvSpPr>
        <p:spPr>
          <a:xfrm>
            <a:off x="13483409" y="-1964141"/>
            <a:ext cx="144000" cy="144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35" name="Elipse 101"/>
          <p:cNvSpPr/>
          <p:nvPr/>
        </p:nvSpPr>
        <p:spPr>
          <a:xfrm>
            <a:off x="13052121" y="-2703742"/>
            <a:ext cx="144000" cy="144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36" name="Elipse 101"/>
          <p:cNvSpPr/>
          <p:nvPr/>
        </p:nvSpPr>
        <p:spPr>
          <a:xfrm>
            <a:off x="12602137" y="-3507196"/>
            <a:ext cx="144000" cy="144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39" name="Elipse 238"/>
          <p:cNvSpPr/>
          <p:nvPr/>
        </p:nvSpPr>
        <p:spPr>
          <a:xfrm>
            <a:off x="14472468" y="-3624140"/>
            <a:ext cx="382715" cy="368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40" name="Elipse 239"/>
          <p:cNvSpPr/>
          <p:nvPr/>
        </p:nvSpPr>
        <p:spPr>
          <a:xfrm>
            <a:off x="15199085" y="-2827110"/>
            <a:ext cx="382715" cy="368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41" name="Elipse 240"/>
          <p:cNvSpPr/>
          <p:nvPr/>
        </p:nvSpPr>
        <p:spPr>
          <a:xfrm>
            <a:off x="15910130" y="-2080269"/>
            <a:ext cx="382715" cy="368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CaixaDeTexto 241"/>
              <p:cNvSpPr txBox="1"/>
              <p:nvPr/>
            </p:nvSpPr>
            <p:spPr>
              <a:xfrm>
                <a:off x="14309978" y="-864883"/>
                <a:ext cx="707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42" name="CaixaDeTexto 2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9978" y="-864883"/>
                <a:ext cx="707693" cy="523220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CaixaDeTexto 242"/>
              <p:cNvSpPr txBox="1"/>
              <p:nvPr/>
            </p:nvSpPr>
            <p:spPr>
              <a:xfrm>
                <a:off x="15074459" y="-864883"/>
                <a:ext cx="7019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43" name="CaixaDeTexto 2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4459" y="-864883"/>
                <a:ext cx="701923" cy="52322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CaixaDeTexto 243"/>
              <p:cNvSpPr txBox="1"/>
              <p:nvPr/>
            </p:nvSpPr>
            <p:spPr>
              <a:xfrm>
                <a:off x="15787631" y="-887232"/>
                <a:ext cx="6790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44" name="CaixaDeTexto 2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7631" y="-887232"/>
                <a:ext cx="679097" cy="52322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5" name="Conector de seta reta 33"/>
          <p:cNvCxnSpPr>
            <a:stCxn id="240" idx="4"/>
          </p:cNvCxnSpPr>
          <p:nvPr/>
        </p:nvCxnSpPr>
        <p:spPr>
          <a:xfrm>
            <a:off x="15390443" y="-2458517"/>
            <a:ext cx="0" cy="15777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ector de seta reta 33"/>
          <p:cNvCxnSpPr>
            <a:stCxn id="241" idx="4"/>
            <a:endCxn id="244" idx="0"/>
          </p:cNvCxnSpPr>
          <p:nvPr/>
        </p:nvCxnSpPr>
        <p:spPr>
          <a:xfrm>
            <a:off x="16101488" y="-1711676"/>
            <a:ext cx="0" cy="8244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ector de seta reta 33"/>
          <p:cNvCxnSpPr>
            <a:stCxn id="239" idx="4"/>
          </p:cNvCxnSpPr>
          <p:nvPr/>
        </p:nvCxnSpPr>
        <p:spPr>
          <a:xfrm>
            <a:off x="14663826" y="-3255547"/>
            <a:ext cx="4027" cy="23912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Elipse 255"/>
          <p:cNvSpPr/>
          <p:nvPr/>
        </p:nvSpPr>
        <p:spPr>
          <a:xfrm>
            <a:off x="15236935" y="-112661"/>
            <a:ext cx="341549" cy="341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257" name="Elipse 256"/>
          <p:cNvSpPr/>
          <p:nvPr/>
        </p:nvSpPr>
        <p:spPr>
          <a:xfrm>
            <a:off x="5078502" y="8438317"/>
            <a:ext cx="341549" cy="341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261" name="Conector de seta reta 22"/>
          <p:cNvCxnSpPr>
            <a:cxnSpLocks/>
          </p:cNvCxnSpPr>
          <p:nvPr/>
        </p:nvCxnSpPr>
        <p:spPr>
          <a:xfrm>
            <a:off x="4409104" y="496399"/>
            <a:ext cx="97023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ector de seta reta 22"/>
          <p:cNvCxnSpPr/>
          <p:nvPr/>
        </p:nvCxnSpPr>
        <p:spPr>
          <a:xfrm flipH="1">
            <a:off x="5935443" y="515257"/>
            <a:ext cx="83654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ector de seta reta 33"/>
          <p:cNvCxnSpPr/>
          <p:nvPr/>
        </p:nvCxnSpPr>
        <p:spPr>
          <a:xfrm flipH="1">
            <a:off x="5649340" y="785257"/>
            <a:ext cx="798" cy="1578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o Explicativo: Seta para Cima 268"/>
          <p:cNvSpPr/>
          <p:nvPr/>
        </p:nvSpPr>
        <p:spPr>
          <a:xfrm>
            <a:off x="7107513" y="2194280"/>
            <a:ext cx="4540104" cy="1562458"/>
          </a:xfrm>
          <a:prstGeom prst="upArrowCallout">
            <a:avLst>
              <a:gd name="adj1" fmla="val 29167"/>
              <a:gd name="adj2" fmla="val 33333"/>
              <a:gd name="adj3" fmla="val 35675"/>
              <a:gd name="adj4" fmla="val 37774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PWM</a:t>
            </a:r>
          </a:p>
        </p:txBody>
      </p:sp>
      <p:pic>
        <p:nvPicPr>
          <p:cNvPr id="270" name="Picture 3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8679" y="-3454254"/>
            <a:ext cx="1285240" cy="15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5" name="Conector: Angulado 274"/>
          <p:cNvCxnSpPr>
            <a:cxnSpLocks/>
          </p:cNvCxnSpPr>
          <p:nvPr/>
        </p:nvCxnSpPr>
        <p:spPr>
          <a:xfrm rot="5400000">
            <a:off x="-4200384" y="-564461"/>
            <a:ext cx="2862790" cy="2456339"/>
          </a:xfrm>
          <a:prstGeom prst="bentConnector3">
            <a:avLst>
              <a:gd name="adj1" fmla="val 11405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ector: Angulado 279"/>
          <p:cNvCxnSpPr>
            <a:cxnSpLocks/>
            <a:stCxn id="218" idx="0"/>
          </p:cNvCxnSpPr>
          <p:nvPr/>
        </p:nvCxnSpPr>
        <p:spPr>
          <a:xfrm rot="5400000">
            <a:off x="-3899625" y="-634843"/>
            <a:ext cx="3262900" cy="2997213"/>
          </a:xfrm>
          <a:prstGeom prst="bentConnector3">
            <a:avLst>
              <a:gd name="adj1" fmla="val 21139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ector: Angulado 287"/>
          <p:cNvCxnSpPr>
            <a:cxnSpLocks/>
            <a:stCxn id="219" idx="0"/>
          </p:cNvCxnSpPr>
          <p:nvPr/>
        </p:nvCxnSpPr>
        <p:spPr>
          <a:xfrm rot="5400000">
            <a:off x="-3977293" y="-296763"/>
            <a:ext cx="4452135" cy="3512497"/>
          </a:xfrm>
          <a:prstGeom prst="bentConnector3">
            <a:avLst>
              <a:gd name="adj1" fmla="val 23637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CaixaDeTexto 306"/>
              <p:cNvSpPr txBox="1"/>
              <p:nvPr/>
            </p:nvSpPr>
            <p:spPr>
              <a:xfrm>
                <a:off x="-2977257" y="-1029297"/>
                <a:ext cx="62574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07" name="CaixaDeTexto 3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77257" y="-1029297"/>
                <a:ext cx="625749" cy="52322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CaixaDeTexto 307"/>
              <p:cNvSpPr txBox="1"/>
              <p:nvPr/>
            </p:nvSpPr>
            <p:spPr>
              <a:xfrm>
                <a:off x="-2674864" y="-566967"/>
                <a:ext cx="63748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08" name="CaixaDeTexto 3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74864" y="-566967"/>
                <a:ext cx="637482" cy="523220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CaixaDeTexto 308"/>
              <p:cNvSpPr txBox="1"/>
              <p:nvPr/>
            </p:nvSpPr>
            <p:spPr>
              <a:xfrm>
                <a:off x="-2292839" y="-189632"/>
                <a:ext cx="5971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09" name="CaixaDeTexto 3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92839" y="-189632"/>
                <a:ext cx="597150" cy="523220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0" name="Conector: Angulado 309"/>
          <p:cNvCxnSpPr>
            <a:stCxn id="236" idx="4"/>
          </p:cNvCxnSpPr>
          <p:nvPr/>
        </p:nvCxnSpPr>
        <p:spPr>
          <a:xfrm rot="5400000">
            <a:off x="10414562" y="-1918377"/>
            <a:ext cx="3704394" cy="814757"/>
          </a:xfrm>
          <a:prstGeom prst="bentConnector3">
            <a:avLst>
              <a:gd name="adj1" fmla="val 100397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Conector: Angulado 315"/>
          <p:cNvCxnSpPr>
            <a:stCxn id="235" idx="4"/>
          </p:cNvCxnSpPr>
          <p:nvPr/>
        </p:nvCxnSpPr>
        <p:spPr>
          <a:xfrm rot="5400000">
            <a:off x="10896555" y="-1608166"/>
            <a:ext cx="3179143" cy="1275990"/>
          </a:xfrm>
          <a:prstGeom prst="bentConnector3">
            <a:avLst>
              <a:gd name="adj1" fmla="val 99735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ector: Angulado 319"/>
          <p:cNvCxnSpPr>
            <a:stCxn id="234" idx="4"/>
          </p:cNvCxnSpPr>
          <p:nvPr/>
        </p:nvCxnSpPr>
        <p:spPr>
          <a:xfrm rot="5400000">
            <a:off x="11373452" y="-1284354"/>
            <a:ext cx="2717744" cy="1646170"/>
          </a:xfrm>
          <a:prstGeom prst="bentConnector3">
            <a:avLst>
              <a:gd name="adj1" fmla="val 100468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Elipse 323"/>
          <p:cNvSpPr/>
          <p:nvPr/>
        </p:nvSpPr>
        <p:spPr>
          <a:xfrm>
            <a:off x="11995287" y="147634"/>
            <a:ext cx="382715" cy="368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325" name="Elipse 324"/>
          <p:cNvSpPr/>
          <p:nvPr/>
        </p:nvSpPr>
        <p:spPr>
          <a:xfrm>
            <a:off x="12493812" y="409062"/>
            <a:ext cx="382715" cy="368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326" name="Elipse 325"/>
          <p:cNvSpPr/>
          <p:nvPr/>
        </p:nvSpPr>
        <p:spPr>
          <a:xfrm>
            <a:off x="12989063" y="699284"/>
            <a:ext cx="382715" cy="368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327" name="Conector de seta reta 33"/>
          <p:cNvCxnSpPr/>
          <p:nvPr/>
        </p:nvCxnSpPr>
        <p:spPr>
          <a:xfrm>
            <a:off x="12188713" y="512293"/>
            <a:ext cx="0" cy="1836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ector de seta reta 33"/>
          <p:cNvCxnSpPr/>
          <p:nvPr/>
        </p:nvCxnSpPr>
        <p:spPr>
          <a:xfrm>
            <a:off x="12685169" y="805607"/>
            <a:ext cx="0" cy="15584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ector de seta reta 33"/>
          <p:cNvCxnSpPr/>
          <p:nvPr/>
        </p:nvCxnSpPr>
        <p:spPr>
          <a:xfrm>
            <a:off x="13180420" y="1067877"/>
            <a:ext cx="15701" cy="12961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tângulo 131"/>
          <p:cNvSpPr/>
          <p:nvPr/>
        </p:nvSpPr>
        <p:spPr>
          <a:xfrm>
            <a:off x="-4093407" y="-1527135"/>
            <a:ext cx="23118386" cy="10480635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Retângulo 134"/>
          <p:cNvSpPr/>
          <p:nvPr/>
        </p:nvSpPr>
        <p:spPr>
          <a:xfrm>
            <a:off x="4126845" y="-1431546"/>
            <a:ext cx="9724948" cy="6053237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6" name="Conector reto 135"/>
          <p:cNvCxnSpPr>
            <a:cxnSpLocks/>
          </p:cNvCxnSpPr>
          <p:nvPr/>
        </p:nvCxnSpPr>
        <p:spPr>
          <a:xfrm>
            <a:off x="4092480" y="4774091"/>
            <a:ext cx="9888015" cy="2824"/>
          </a:xfrm>
          <a:prstGeom prst="line">
            <a:avLst/>
          </a:prstGeom>
          <a:ln w="762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to 136"/>
          <p:cNvCxnSpPr>
            <a:cxnSpLocks/>
          </p:cNvCxnSpPr>
          <p:nvPr/>
        </p:nvCxnSpPr>
        <p:spPr>
          <a:xfrm flipV="1">
            <a:off x="4092480" y="8857326"/>
            <a:ext cx="14714387" cy="8147"/>
          </a:xfrm>
          <a:prstGeom prst="line">
            <a:avLst/>
          </a:prstGeom>
          <a:ln w="762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to 137"/>
          <p:cNvCxnSpPr>
            <a:cxnSpLocks/>
          </p:cNvCxnSpPr>
          <p:nvPr/>
        </p:nvCxnSpPr>
        <p:spPr>
          <a:xfrm>
            <a:off x="4092480" y="4774091"/>
            <a:ext cx="19050" cy="4083235"/>
          </a:xfrm>
          <a:prstGeom prst="line">
            <a:avLst/>
          </a:prstGeom>
          <a:ln w="762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to 138"/>
          <p:cNvCxnSpPr>
            <a:cxnSpLocks/>
          </p:cNvCxnSpPr>
          <p:nvPr/>
        </p:nvCxnSpPr>
        <p:spPr>
          <a:xfrm flipV="1">
            <a:off x="13980495" y="1665059"/>
            <a:ext cx="12700" cy="3111856"/>
          </a:xfrm>
          <a:prstGeom prst="line">
            <a:avLst/>
          </a:prstGeom>
          <a:ln w="762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to 139"/>
          <p:cNvCxnSpPr>
            <a:cxnSpLocks/>
          </p:cNvCxnSpPr>
          <p:nvPr/>
        </p:nvCxnSpPr>
        <p:spPr>
          <a:xfrm flipH="1">
            <a:off x="13993195" y="1682021"/>
            <a:ext cx="4841471" cy="0"/>
          </a:xfrm>
          <a:prstGeom prst="line">
            <a:avLst/>
          </a:prstGeom>
          <a:ln w="762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to 141"/>
          <p:cNvCxnSpPr>
            <a:cxnSpLocks/>
          </p:cNvCxnSpPr>
          <p:nvPr/>
        </p:nvCxnSpPr>
        <p:spPr>
          <a:xfrm flipH="1" flipV="1">
            <a:off x="18908743" y="1656098"/>
            <a:ext cx="0" cy="7201228"/>
          </a:xfrm>
          <a:prstGeom prst="line">
            <a:avLst/>
          </a:prstGeom>
          <a:ln w="762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CaixaDeTexto 142"/>
          <p:cNvSpPr txBox="1"/>
          <p:nvPr/>
        </p:nvSpPr>
        <p:spPr>
          <a:xfrm>
            <a:off x="13901652" y="564285"/>
            <a:ext cx="2555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FF0000"/>
                </a:solidFill>
              </a:rPr>
              <a:t>Compensador</a:t>
            </a:r>
          </a:p>
        </p:txBody>
      </p:sp>
      <p:sp>
        <p:nvSpPr>
          <p:cNvPr id="145" name="CaixaDeTexto 144"/>
          <p:cNvSpPr txBox="1"/>
          <p:nvPr/>
        </p:nvSpPr>
        <p:spPr>
          <a:xfrm>
            <a:off x="5477061" y="8996379"/>
            <a:ext cx="21573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Filtro Ativo </a:t>
            </a:r>
          </a:p>
        </p:txBody>
      </p:sp>
      <p:sp>
        <p:nvSpPr>
          <p:cNvPr id="146" name="CaixaDeTexto 145"/>
          <p:cNvSpPr txBox="1"/>
          <p:nvPr/>
        </p:nvSpPr>
        <p:spPr>
          <a:xfrm>
            <a:off x="-2228921" y="7435572"/>
            <a:ext cx="54452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00B050"/>
                </a:solidFill>
              </a:rPr>
              <a:t>Detector de Sequência Positiva</a:t>
            </a:r>
          </a:p>
        </p:txBody>
      </p:sp>
      <p:sp>
        <p:nvSpPr>
          <p:cNvPr id="148" name="CaixaDeTexto 147"/>
          <p:cNvSpPr txBox="1"/>
          <p:nvPr/>
        </p:nvSpPr>
        <p:spPr>
          <a:xfrm>
            <a:off x="8777673" y="8160065"/>
            <a:ext cx="61007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FFC000"/>
                </a:solidFill>
              </a:rPr>
              <a:t>Cálculo de Correntes de Referência</a:t>
            </a:r>
          </a:p>
        </p:txBody>
      </p:sp>
    </p:spTree>
    <p:extLst>
      <p:ext uri="{BB962C8B-B14F-4D97-AF65-F5344CB8AC3E}">
        <p14:creationId xmlns:p14="http://schemas.microsoft.com/office/powerpoint/2010/main" val="517418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tângulo 147"/>
          <p:cNvSpPr/>
          <p:nvPr/>
        </p:nvSpPr>
        <p:spPr>
          <a:xfrm>
            <a:off x="-4093407" y="-1527135"/>
            <a:ext cx="23118386" cy="10480635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4126845" y="-1519136"/>
            <a:ext cx="9724948" cy="6140827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84145" y="843119"/>
            <a:ext cx="7050538" cy="6858000"/>
          </a:xfrm>
          <a:prstGeom prst="rect">
            <a:avLst/>
          </a:prstGeom>
          <a:ln w="76200">
            <a:solidFill>
              <a:srgbClr val="00B050"/>
            </a:solidFill>
            <a:prstDash val="sysDash"/>
          </a:ln>
        </p:spPr>
      </p:pic>
      <p:pic>
        <p:nvPicPr>
          <p:cNvPr id="100" name="Picture 3" descr="C:\Users\jpsoliv\Downloads\schemeit-project (6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282" y="-960676"/>
            <a:ext cx="5457506" cy="316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4187730" y="5374017"/>
            <a:ext cx="2732695" cy="22832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7714335" y="5642626"/>
            <a:ext cx="2808603" cy="18376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5353043" y="5693838"/>
            <a:ext cx="3453824" cy="16601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5578484" y="2551631"/>
            <a:ext cx="3036328" cy="12904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544" y="6060722"/>
            <a:ext cx="2601358" cy="86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267" y="5573941"/>
            <a:ext cx="2631059" cy="82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056" y="6601865"/>
            <a:ext cx="2628000" cy="854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5642" y="2708500"/>
            <a:ext cx="2712323" cy="977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Conector de seta reta 18"/>
          <p:cNvCxnSpPr>
            <a:cxnSpLocks/>
          </p:cNvCxnSpPr>
          <p:nvPr/>
        </p:nvCxnSpPr>
        <p:spPr>
          <a:xfrm>
            <a:off x="6920425" y="5773156"/>
            <a:ext cx="75870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19"/>
          <p:cNvCxnSpPr>
            <a:cxnSpLocks/>
          </p:cNvCxnSpPr>
          <p:nvPr/>
        </p:nvCxnSpPr>
        <p:spPr>
          <a:xfrm>
            <a:off x="6920425" y="6255416"/>
            <a:ext cx="76420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0"/>
          <p:cNvCxnSpPr>
            <a:cxnSpLocks/>
          </p:cNvCxnSpPr>
          <p:nvPr/>
        </p:nvCxnSpPr>
        <p:spPr>
          <a:xfrm>
            <a:off x="6929950" y="6668676"/>
            <a:ext cx="75870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1"/>
          <p:cNvCxnSpPr>
            <a:cxnSpLocks/>
          </p:cNvCxnSpPr>
          <p:nvPr/>
        </p:nvCxnSpPr>
        <p:spPr>
          <a:xfrm flipV="1">
            <a:off x="6920425" y="7111399"/>
            <a:ext cx="75870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2"/>
          <p:cNvCxnSpPr>
            <a:endCxn id="61" idx="1"/>
          </p:cNvCxnSpPr>
          <p:nvPr/>
        </p:nvCxnSpPr>
        <p:spPr>
          <a:xfrm>
            <a:off x="10287741" y="6066669"/>
            <a:ext cx="76904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0"/>
          <p:cNvCxnSpPr>
            <a:endCxn id="157" idx="3"/>
          </p:cNvCxnSpPr>
          <p:nvPr/>
        </p:nvCxnSpPr>
        <p:spPr>
          <a:xfrm flipH="1">
            <a:off x="13546904" y="3192379"/>
            <a:ext cx="203158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3"/>
          <p:cNvCxnSpPr/>
          <p:nvPr/>
        </p:nvCxnSpPr>
        <p:spPr>
          <a:xfrm flipV="1">
            <a:off x="17787732" y="3842071"/>
            <a:ext cx="0" cy="185176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4052710" y="7728511"/>
                <a:ext cx="707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710" y="7728511"/>
                <a:ext cx="70769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4927491" y="7725872"/>
                <a:ext cx="7019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491" y="7725872"/>
                <a:ext cx="7019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5756469" y="7725872"/>
                <a:ext cx="6790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469" y="7725872"/>
                <a:ext cx="679097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6873929" y="6217316"/>
                <a:ext cx="5200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929" y="6217316"/>
                <a:ext cx="520014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6884175" y="6640101"/>
                <a:ext cx="509498" cy="494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175" y="6640101"/>
                <a:ext cx="509498" cy="494559"/>
              </a:xfrm>
              <a:prstGeom prst="rect">
                <a:avLst/>
              </a:prstGeom>
              <a:blipFill>
                <a:blip r:embed="rId13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6873929" y="5776386"/>
                <a:ext cx="575414" cy="509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𝛽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929" y="5776386"/>
                <a:ext cx="575414" cy="509563"/>
              </a:xfrm>
              <a:prstGeom prst="rect">
                <a:avLst/>
              </a:prstGeom>
              <a:blipFill>
                <a:blip r:embed="rId14"/>
                <a:stretch>
                  <a:fillRect b="-132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6873929" y="5335369"/>
                <a:ext cx="570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929" y="5335369"/>
                <a:ext cx="570926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10548788" y="5513107"/>
                <a:ext cx="4711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8788" y="5513107"/>
                <a:ext cx="471155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5910130" y="4451300"/>
                <a:ext cx="7364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sz="2800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0130" y="4451300"/>
                <a:ext cx="736484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17116593" y="4450687"/>
                <a:ext cx="741292" cy="5791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sz="2800" b="0" i="1" smtClean="0">
                              <a:latin typeface="Cambria Math"/>
                            </a:rPr>
                            <m:t>𝛽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6593" y="4450687"/>
                <a:ext cx="741292" cy="57913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14150376" y="2155408"/>
                <a:ext cx="723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0376" y="2155408"/>
                <a:ext cx="723724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14169838" y="2641607"/>
                <a:ext cx="7179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9838" y="2641607"/>
                <a:ext cx="717952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14169838" y="3166676"/>
                <a:ext cx="6951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9838" y="3166676"/>
                <a:ext cx="695126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CaixaDeTexto 49"/>
          <p:cNvSpPr txBox="1"/>
          <p:nvPr/>
        </p:nvSpPr>
        <p:spPr>
          <a:xfrm>
            <a:off x="4200821" y="5000021"/>
            <a:ext cx="270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>
                <a:latin typeface="Arial" pitchFamily="34" charset="0"/>
                <a:cs typeface="Arial" pitchFamily="34" charset="0"/>
              </a:rPr>
              <a:t>Clarke 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Transformation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7696805" y="4959017"/>
            <a:ext cx="2834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err="1">
                <a:latin typeface="Arial" pitchFamily="34" charset="0"/>
                <a:cs typeface="Arial" pitchFamily="34" charset="0"/>
              </a:rPr>
              <a:t>Instantaneous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 Power 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Calculation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16060614" y="6862448"/>
            <a:ext cx="2834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err="1">
                <a:latin typeface="Arial" pitchFamily="34" charset="0"/>
                <a:cs typeface="Arial" pitchFamily="34" charset="0"/>
              </a:rPr>
              <a:t>Current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Calculation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15433050" y="6807127"/>
                <a:ext cx="10085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𝛼</m:t>
                      </m:r>
                      <m:r>
                        <a:rPr lang="pt-BR" sz="2400" b="0" i="1" smtClean="0">
                          <a:latin typeface="Cambria Math"/>
                        </a:rPr>
                        <m:t>−</m:t>
                      </m:r>
                      <m:r>
                        <a:rPr lang="pt-BR" sz="2400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3050" y="6807127"/>
                <a:ext cx="1008546" cy="461665"/>
              </a:xfrm>
              <a:prstGeom prst="rect">
                <a:avLst/>
              </a:prstGeom>
              <a:blipFill>
                <a:blip r:embed="rId22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CaixaDeTexto 53"/>
          <p:cNvSpPr txBox="1"/>
          <p:nvPr/>
        </p:nvSpPr>
        <p:spPr>
          <a:xfrm>
            <a:off x="15274404" y="2096164"/>
            <a:ext cx="3617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latin typeface="Arial" pitchFamily="34" charset="0"/>
                <a:cs typeface="Arial" pitchFamily="34" charset="0"/>
              </a:rPr>
              <a:t>Inverse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 Clarke 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Transformation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/>
              <p:cNvSpPr txBox="1"/>
              <p:nvPr/>
            </p:nvSpPr>
            <p:spPr>
              <a:xfrm>
                <a:off x="17079955" y="7397223"/>
                <a:ext cx="642932" cy="5791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𝛽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955" y="7397223"/>
                <a:ext cx="642932" cy="57913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15950956" y="7428158"/>
                <a:ext cx="6385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0956" y="7428158"/>
                <a:ext cx="638508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ipse 58"/>
          <p:cNvSpPr/>
          <p:nvPr/>
        </p:nvSpPr>
        <p:spPr>
          <a:xfrm>
            <a:off x="6994564" y="4951089"/>
            <a:ext cx="341549" cy="341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60" name="Elipse 59"/>
          <p:cNvSpPr/>
          <p:nvPr/>
        </p:nvSpPr>
        <p:spPr>
          <a:xfrm>
            <a:off x="17011708" y="8098587"/>
            <a:ext cx="341549" cy="341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61" name="Retângulo 60"/>
          <p:cNvSpPr/>
          <p:nvPr/>
        </p:nvSpPr>
        <p:spPr>
          <a:xfrm>
            <a:off x="11056784" y="5741548"/>
            <a:ext cx="1407646" cy="662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62" name="Conector reto 61"/>
          <p:cNvCxnSpPr/>
          <p:nvPr/>
        </p:nvCxnSpPr>
        <p:spPr>
          <a:xfrm>
            <a:off x="11187033" y="5865672"/>
            <a:ext cx="0" cy="482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/>
          <p:cNvCxnSpPr/>
          <p:nvPr/>
        </p:nvCxnSpPr>
        <p:spPr>
          <a:xfrm>
            <a:off x="11122203" y="6288578"/>
            <a:ext cx="107577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/>
          <p:cNvCxnSpPr/>
          <p:nvPr/>
        </p:nvCxnSpPr>
        <p:spPr>
          <a:xfrm>
            <a:off x="11179911" y="5971188"/>
            <a:ext cx="545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>
            <a:off x="11725343" y="5971188"/>
            <a:ext cx="281233" cy="3173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13477593" y="5481964"/>
                <a:ext cx="18754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/>
                        </a:rPr>
                        <m:t>−</m:t>
                      </m:r>
                      <m:acc>
                        <m:accPr>
                          <m:chr m:val="̃"/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𝑝</m:t>
                          </m:r>
                        </m:e>
                      </m:acc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7593" y="5481964"/>
                <a:ext cx="1875450" cy="52322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10687501" y="6614257"/>
                <a:ext cx="4712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7501" y="6614257"/>
                <a:ext cx="471283" cy="52322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CaixaDeTexto 67"/>
          <p:cNvSpPr txBox="1"/>
          <p:nvPr/>
        </p:nvSpPr>
        <p:spPr>
          <a:xfrm>
            <a:off x="11766490" y="5773156"/>
            <a:ext cx="682496" cy="324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FPB</a:t>
            </a:r>
          </a:p>
        </p:txBody>
      </p:sp>
      <p:sp>
        <p:nvSpPr>
          <p:cNvPr id="69" name="Triângulo isósceles 68"/>
          <p:cNvSpPr/>
          <p:nvPr/>
        </p:nvSpPr>
        <p:spPr>
          <a:xfrm rot="5400000">
            <a:off x="11635590" y="6766043"/>
            <a:ext cx="510826" cy="730474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11418116" y="6892344"/>
                <a:ext cx="6527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8116" y="6892344"/>
                <a:ext cx="652743" cy="46166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1955" y="6173270"/>
            <a:ext cx="3276000" cy="638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6"/>
              <p:cNvSpPr txBox="1"/>
              <p:nvPr/>
            </p:nvSpPr>
            <p:spPr>
              <a:xfrm>
                <a:off x="12498138" y="5481964"/>
                <a:ext cx="4711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ba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4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8138" y="5481964"/>
                <a:ext cx="471155" cy="52322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Elipse 101"/>
          <p:cNvSpPr/>
          <p:nvPr/>
        </p:nvSpPr>
        <p:spPr>
          <a:xfrm>
            <a:off x="10625564" y="6047641"/>
            <a:ext cx="75900" cy="7426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97" name="Retângulo 96"/>
          <p:cNvSpPr/>
          <p:nvPr/>
        </p:nvSpPr>
        <p:spPr>
          <a:xfrm>
            <a:off x="4808818" y="2345193"/>
            <a:ext cx="1710000" cy="171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PI </a:t>
            </a:r>
            <a:r>
              <a:rPr lang="pt-BR" sz="2400" dirty="0" err="1">
                <a:solidFill>
                  <a:schemeClr val="tx1"/>
                </a:solidFill>
              </a:rPr>
              <a:t>Controller</a:t>
            </a:r>
            <a:endParaRPr lang="pt-BR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4199592" y="-186792"/>
                <a:ext cx="1159998" cy="608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sz="2800" b="0" i="1" smtClean="0">
                                  <a:latin typeface="Cambria Math"/>
                                </a:rPr>
                                <m:t>𝑟𝑒𝑓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592" y="-186792"/>
                <a:ext cx="1159998" cy="60837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CaixaDeTexto 98"/>
              <p:cNvSpPr txBox="1"/>
              <p:nvPr/>
            </p:nvSpPr>
            <p:spPr>
              <a:xfrm>
                <a:off x="6034061" y="-323251"/>
                <a:ext cx="7676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𝑑𝑐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99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061" y="-323251"/>
                <a:ext cx="767646" cy="52322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CaixaDeTexto 85"/>
          <p:cNvSpPr txBox="1"/>
          <p:nvPr/>
        </p:nvSpPr>
        <p:spPr>
          <a:xfrm>
            <a:off x="13302155" y="5908285"/>
            <a:ext cx="296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Arial" pitchFamily="34" charset="0"/>
                <a:cs typeface="Arial" pitchFamily="34" charset="0"/>
              </a:rPr>
              <a:t>-</a:t>
            </a:r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5" name="CaixaDeTexto 85"/>
          <p:cNvSpPr txBox="1"/>
          <p:nvPr/>
        </p:nvSpPr>
        <p:spPr>
          <a:xfrm>
            <a:off x="13166803" y="5811193"/>
            <a:ext cx="296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rial" pitchFamily="34" charset="0"/>
                <a:cs typeface="Arial" pitchFamily="34" charset="0"/>
              </a:rPr>
              <a:t>+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6" name="CaixaDeTexto 85"/>
          <p:cNvSpPr txBox="1"/>
          <p:nvPr/>
        </p:nvSpPr>
        <p:spPr>
          <a:xfrm>
            <a:off x="13308986" y="5638274"/>
            <a:ext cx="296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Arial" pitchFamily="34" charset="0"/>
                <a:cs typeface="Arial" pitchFamily="34" charset="0"/>
              </a:rPr>
              <a:t>+</a:t>
            </a:r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7" name="Conector de seta reta 22"/>
          <p:cNvCxnSpPr>
            <a:stCxn id="61" idx="3"/>
            <a:endCxn id="125" idx="1"/>
          </p:cNvCxnSpPr>
          <p:nvPr/>
        </p:nvCxnSpPr>
        <p:spPr>
          <a:xfrm>
            <a:off x="12464430" y="6072772"/>
            <a:ext cx="702373" cy="3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de seta reta 22"/>
          <p:cNvCxnSpPr/>
          <p:nvPr/>
        </p:nvCxnSpPr>
        <p:spPr>
          <a:xfrm flipH="1" flipV="1">
            <a:off x="13411026" y="6365691"/>
            <a:ext cx="0" cy="4055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to 90"/>
          <p:cNvCxnSpPr>
            <a:cxnSpLocks/>
          </p:cNvCxnSpPr>
          <p:nvPr/>
        </p:nvCxnSpPr>
        <p:spPr>
          <a:xfrm>
            <a:off x="10644464" y="6771262"/>
            <a:ext cx="28046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to 90"/>
          <p:cNvCxnSpPr/>
          <p:nvPr/>
        </p:nvCxnSpPr>
        <p:spPr>
          <a:xfrm flipH="1">
            <a:off x="10677092" y="6140931"/>
            <a:ext cx="5821" cy="6303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de seta reta 22"/>
          <p:cNvCxnSpPr/>
          <p:nvPr/>
        </p:nvCxnSpPr>
        <p:spPr>
          <a:xfrm>
            <a:off x="10535391" y="7134660"/>
            <a:ext cx="123802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de seta reta 22"/>
          <p:cNvCxnSpPr>
            <a:stCxn id="69" idx="0"/>
          </p:cNvCxnSpPr>
          <p:nvPr/>
        </p:nvCxnSpPr>
        <p:spPr>
          <a:xfrm>
            <a:off x="12256240" y="7131280"/>
            <a:ext cx="313490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de seta reta 22"/>
          <p:cNvCxnSpPr>
            <a:cxnSpLocks/>
            <a:stCxn id="114" idx="6"/>
          </p:cNvCxnSpPr>
          <p:nvPr/>
        </p:nvCxnSpPr>
        <p:spPr>
          <a:xfrm flipV="1">
            <a:off x="13719126" y="6065519"/>
            <a:ext cx="16339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CaixaDeTexto 153"/>
              <p:cNvSpPr txBox="1"/>
              <p:nvPr/>
            </p:nvSpPr>
            <p:spPr>
              <a:xfrm>
                <a:off x="13940814" y="6587638"/>
                <a:ext cx="73898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/>
                        </a:rPr>
                        <m:t>−</m:t>
                      </m:r>
                      <m:r>
                        <a:rPr lang="pt-BR" sz="2800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54" name="CaixaDeTexto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0814" y="6587638"/>
                <a:ext cx="738985" cy="523220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Retângulo 156"/>
          <p:cNvSpPr/>
          <p:nvPr/>
        </p:nvSpPr>
        <p:spPr>
          <a:xfrm>
            <a:off x="11836904" y="2337379"/>
            <a:ext cx="1710000" cy="171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>
                <a:solidFill>
                  <a:schemeClr val="tx1"/>
                </a:solidFill>
              </a:rPr>
              <a:t>Hysteresis</a:t>
            </a:r>
            <a:r>
              <a:rPr lang="pt-BR" sz="2400" dirty="0">
                <a:solidFill>
                  <a:schemeClr val="tx1"/>
                </a:solidFill>
              </a:rPr>
              <a:t> </a:t>
            </a:r>
            <a:r>
              <a:rPr lang="pt-BR" sz="2400" dirty="0" err="1">
                <a:solidFill>
                  <a:schemeClr val="tx1"/>
                </a:solidFill>
              </a:rPr>
              <a:t>Controller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158" name="Elipse 74"/>
          <p:cNvSpPr/>
          <p:nvPr/>
        </p:nvSpPr>
        <p:spPr>
          <a:xfrm>
            <a:off x="5379340" y="226399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  <p:sp>
        <p:nvSpPr>
          <p:cNvPr id="159" name="CaixaDeTexto 85"/>
          <p:cNvSpPr txBox="1"/>
          <p:nvPr/>
        </p:nvSpPr>
        <p:spPr>
          <a:xfrm>
            <a:off x="5517521" y="102990"/>
            <a:ext cx="54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Arial" pitchFamily="34" charset="0"/>
                <a:cs typeface="Arial" pitchFamily="34" charset="0"/>
              </a:rPr>
              <a:t>-</a:t>
            </a:r>
            <a:endParaRPr lang="pt-B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0" name="CaixaDeTexto 85"/>
          <p:cNvSpPr txBox="1"/>
          <p:nvPr/>
        </p:nvSpPr>
        <p:spPr>
          <a:xfrm>
            <a:off x="5241159" y="245257"/>
            <a:ext cx="54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Arial" pitchFamily="34" charset="0"/>
                <a:cs typeface="Arial" pitchFamily="34" charset="0"/>
              </a:rPr>
              <a:t>+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5" name="Conector: Angulado 174"/>
          <p:cNvCxnSpPr>
            <a:cxnSpLocks/>
            <a:stCxn id="97" idx="2"/>
            <a:endCxn id="114" idx="0"/>
          </p:cNvCxnSpPr>
          <p:nvPr/>
        </p:nvCxnSpPr>
        <p:spPr>
          <a:xfrm rot="16200000" flipH="1">
            <a:off x="8679601" y="1039410"/>
            <a:ext cx="1753742" cy="778530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Elipse 74"/>
          <p:cNvSpPr/>
          <p:nvPr/>
        </p:nvSpPr>
        <p:spPr>
          <a:xfrm>
            <a:off x="13179126" y="5808935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CaixaDeTexto 184"/>
              <p:cNvSpPr txBox="1"/>
              <p:nvPr/>
            </p:nvSpPr>
            <p:spPr>
              <a:xfrm>
                <a:off x="8918571" y="3931164"/>
                <a:ext cx="9757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85" name="CaixaDeTexto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8571" y="3931164"/>
                <a:ext cx="975780" cy="523220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9" name="Conector de seta reta 33"/>
          <p:cNvCxnSpPr/>
          <p:nvPr/>
        </p:nvCxnSpPr>
        <p:spPr>
          <a:xfrm flipV="1">
            <a:off x="16672806" y="3815136"/>
            <a:ext cx="0" cy="185176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de seta reta 30"/>
          <p:cNvCxnSpPr/>
          <p:nvPr/>
        </p:nvCxnSpPr>
        <p:spPr>
          <a:xfrm flipH="1">
            <a:off x="13546904" y="3685553"/>
            <a:ext cx="204733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ector de seta reta 30"/>
          <p:cNvCxnSpPr/>
          <p:nvPr/>
        </p:nvCxnSpPr>
        <p:spPr>
          <a:xfrm flipH="1">
            <a:off x="13555409" y="2708500"/>
            <a:ext cx="202307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ector de seta reta 33"/>
          <p:cNvCxnSpPr/>
          <p:nvPr/>
        </p:nvCxnSpPr>
        <p:spPr>
          <a:xfrm flipH="1" flipV="1">
            <a:off x="16589464" y="7354482"/>
            <a:ext cx="0" cy="6055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ctor de seta reta 33"/>
          <p:cNvCxnSpPr/>
          <p:nvPr/>
        </p:nvCxnSpPr>
        <p:spPr>
          <a:xfrm flipH="1" flipV="1">
            <a:off x="17731477" y="7354482"/>
            <a:ext cx="0" cy="6055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ector de seta reta 33"/>
          <p:cNvCxnSpPr/>
          <p:nvPr/>
        </p:nvCxnSpPr>
        <p:spPr>
          <a:xfrm flipH="1" flipV="1">
            <a:off x="5566555" y="7657250"/>
            <a:ext cx="0" cy="6055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ctor de seta reta 33"/>
          <p:cNvCxnSpPr/>
          <p:nvPr/>
        </p:nvCxnSpPr>
        <p:spPr>
          <a:xfrm flipH="1" flipV="1">
            <a:off x="6357490" y="7673588"/>
            <a:ext cx="0" cy="6055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ector de seta reta 33"/>
          <p:cNvCxnSpPr/>
          <p:nvPr/>
        </p:nvCxnSpPr>
        <p:spPr>
          <a:xfrm flipH="1" flipV="1">
            <a:off x="4709305" y="7673588"/>
            <a:ext cx="0" cy="6055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Elipse 205"/>
          <p:cNvSpPr/>
          <p:nvPr/>
        </p:nvSpPr>
        <p:spPr>
          <a:xfrm>
            <a:off x="-4093408" y="-3752850"/>
            <a:ext cx="2160000" cy="216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>
                <a:solidFill>
                  <a:schemeClr val="tx1"/>
                </a:solidFill>
              </a:rPr>
              <a:t>GEN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207" name="Elipse 206"/>
          <p:cNvSpPr/>
          <p:nvPr/>
        </p:nvSpPr>
        <p:spPr>
          <a:xfrm>
            <a:off x="16454812" y="-3752850"/>
            <a:ext cx="2160000" cy="216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>
              <a:solidFill>
                <a:schemeClr val="tx1"/>
              </a:solidFill>
            </a:endParaRPr>
          </a:p>
        </p:txBody>
      </p:sp>
      <p:cxnSp>
        <p:nvCxnSpPr>
          <p:cNvPr id="209" name="Conector reto 208"/>
          <p:cNvCxnSpPr>
            <a:stCxn id="206" idx="6"/>
            <a:endCxn id="207" idx="2"/>
          </p:cNvCxnSpPr>
          <p:nvPr/>
        </p:nvCxnSpPr>
        <p:spPr>
          <a:xfrm>
            <a:off x="-1933408" y="-2672850"/>
            <a:ext cx="1838822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reto 209"/>
          <p:cNvCxnSpPr>
            <a:stCxn id="206" idx="7"/>
            <a:endCxn id="207" idx="1"/>
          </p:cNvCxnSpPr>
          <p:nvPr/>
        </p:nvCxnSpPr>
        <p:spPr>
          <a:xfrm>
            <a:off x="-2249733" y="-3436525"/>
            <a:ext cx="1902087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ector reto 212"/>
          <p:cNvCxnSpPr>
            <a:stCxn id="206" idx="5"/>
            <a:endCxn id="207" idx="3"/>
          </p:cNvCxnSpPr>
          <p:nvPr/>
        </p:nvCxnSpPr>
        <p:spPr>
          <a:xfrm>
            <a:off x="-2249733" y="-1909175"/>
            <a:ext cx="1902087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riângulo isósceles 216"/>
          <p:cNvSpPr/>
          <p:nvPr/>
        </p:nvSpPr>
        <p:spPr>
          <a:xfrm flipV="1">
            <a:off x="-1900820" y="-1487687"/>
            <a:ext cx="720000" cy="72000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18" name="Triângulo isósceles 217"/>
          <p:cNvSpPr/>
          <p:nvPr/>
        </p:nvSpPr>
        <p:spPr>
          <a:xfrm flipV="1">
            <a:off x="-1129569" y="-1487687"/>
            <a:ext cx="720000" cy="72000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19" name="Triângulo isósceles 218"/>
          <p:cNvSpPr/>
          <p:nvPr/>
        </p:nvSpPr>
        <p:spPr>
          <a:xfrm flipV="1">
            <a:off x="-354978" y="-1486582"/>
            <a:ext cx="720000" cy="72000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221" name="Conector reto 220"/>
          <p:cNvCxnSpPr>
            <a:stCxn id="217" idx="3"/>
          </p:cNvCxnSpPr>
          <p:nvPr/>
        </p:nvCxnSpPr>
        <p:spPr>
          <a:xfrm flipV="1">
            <a:off x="-1540820" y="-3436525"/>
            <a:ext cx="0" cy="194883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ector reto 221"/>
          <p:cNvCxnSpPr/>
          <p:nvPr/>
        </p:nvCxnSpPr>
        <p:spPr>
          <a:xfrm flipV="1">
            <a:off x="-769569" y="-2672850"/>
            <a:ext cx="0" cy="118516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ector reto 223"/>
          <p:cNvCxnSpPr/>
          <p:nvPr/>
        </p:nvCxnSpPr>
        <p:spPr>
          <a:xfrm flipV="1">
            <a:off x="5022" y="-1909175"/>
            <a:ext cx="0" cy="4214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Elipse 101"/>
          <p:cNvSpPr/>
          <p:nvPr/>
        </p:nvSpPr>
        <p:spPr>
          <a:xfrm>
            <a:off x="-62437" y="-1987459"/>
            <a:ext cx="144000" cy="144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27" name="Elipse 101"/>
          <p:cNvSpPr/>
          <p:nvPr/>
        </p:nvSpPr>
        <p:spPr>
          <a:xfrm>
            <a:off x="-841569" y="-2763188"/>
            <a:ext cx="144000" cy="144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28" name="Elipse 101"/>
          <p:cNvSpPr/>
          <p:nvPr/>
        </p:nvSpPr>
        <p:spPr>
          <a:xfrm>
            <a:off x="-1612820" y="-3511843"/>
            <a:ext cx="144000" cy="144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34" name="Elipse 101"/>
          <p:cNvSpPr/>
          <p:nvPr/>
        </p:nvSpPr>
        <p:spPr>
          <a:xfrm>
            <a:off x="13483409" y="-1964141"/>
            <a:ext cx="144000" cy="144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35" name="Elipse 101"/>
          <p:cNvSpPr/>
          <p:nvPr/>
        </p:nvSpPr>
        <p:spPr>
          <a:xfrm>
            <a:off x="13052121" y="-2703742"/>
            <a:ext cx="144000" cy="144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36" name="Elipse 101"/>
          <p:cNvSpPr/>
          <p:nvPr/>
        </p:nvSpPr>
        <p:spPr>
          <a:xfrm>
            <a:off x="12602137" y="-3507196"/>
            <a:ext cx="144000" cy="144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39" name="Elipse 238"/>
          <p:cNvSpPr/>
          <p:nvPr/>
        </p:nvSpPr>
        <p:spPr>
          <a:xfrm>
            <a:off x="14472468" y="-3624140"/>
            <a:ext cx="382715" cy="368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40" name="Elipse 239"/>
          <p:cNvSpPr/>
          <p:nvPr/>
        </p:nvSpPr>
        <p:spPr>
          <a:xfrm>
            <a:off x="15199085" y="-2827110"/>
            <a:ext cx="382715" cy="368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41" name="Elipse 240"/>
          <p:cNvSpPr/>
          <p:nvPr/>
        </p:nvSpPr>
        <p:spPr>
          <a:xfrm>
            <a:off x="15910130" y="-2080269"/>
            <a:ext cx="382715" cy="368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CaixaDeTexto 241"/>
              <p:cNvSpPr txBox="1"/>
              <p:nvPr/>
            </p:nvSpPr>
            <p:spPr>
              <a:xfrm>
                <a:off x="14309978" y="-864883"/>
                <a:ext cx="707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42" name="CaixaDeTexto 2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9978" y="-864883"/>
                <a:ext cx="707693" cy="52322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CaixaDeTexto 242"/>
              <p:cNvSpPr txBox="1"/>
              <p:nvPr/>
            </p:nvSpPr>
            <p:spPr>
              <a:xfrm>
                <a:off x="15074459" y="-864883"/>
                <a:ext cx="7019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43" name="CaixaDeTexto 2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4459" y="-864883"/>
                <a:ext cx="701923" cy="52322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CaixaDeTexto 243"/>
              <p:cNvSpPr txBox="1"/>
              <p:nvPr/>
            </p:nvSpPr>
            <p:spPr>
              <a:xfrm>
                <a:off x="15787631" y="-887232"/>
                <a:ext cx="6790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44" name="CaixaDeTexto 2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7631" y="-887232"/>
                <a:ext cx="679097" cy="52322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5" name="Conector de seta reta 33"/>
          <p:cNvCxnSpPr>
            <a:stCxn id="240" idx="4"/>
          </p:cNvCxnSpPr>
          <p:nvPr/>
        </p:nvCxnSpPr>
        <p:spPr>
          <a:xfrm>
            <a:off x="15390443" y="-2458517"/>
            <a:ext cx="0" cy="15777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ector de seta reta 33"/>
          <p:cNvCxnSpPr>
            <a:stCxn id="241" idx="4"/>
            <a:endCxn id="244" idx="0"/>
          </p:cNvCxnSpPr>
          <p:nvPr/>
        </p:nvCxnSpPr>
        <p:spPr>
          <a:xfrm>
            <a:off x="16101488" y="-1711676"/>
            <a:ext cx="0" cy="8244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ector de seta reta 33"/>
          <p:cNvCxnSpPr>
            <a:stCxn id="239" idx="4"/>
          </p:cNvCxnSpPr>
          <p:nvPr/>
        </p:nvCxnSpPr>
        <p:spPr>
          <a:xfrm>
            <a:off x="14663826" y="-3255547"/>
            <a:ext cx="4027" cy="23912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Elipse 255"/>
          <p:cNvSpPr/>
          <p:nvPr/>
        </p:nvSpPr>
        <p:spPr>
          <a:xfrm>
            <a:off x="15236935" y="-112661"/>
            <a:ext cx="341549" cy="341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257" name="Elipse 256"/>
          <p:cNvSpPr/>
          <p:nvPr/>
        </p:nvSpPr>
        <p:spPr>
          <a:xfrm>
            <a:off x="5383301" y="8382434"/>
            <a:ext cx="341549" cy="341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261" name="Conector de seta reta 22"/>
          <p:cNvCxnSpPr/>
          <p:nvPr/>
        </p:nvCxnSpPr>
        <p:spPr>
          <a:xfrm>
            <a:off x="4141315" y="496399"/>
            <a:ext cx="123802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ector de seta reta 22"/>
          <p:cNvCxnSpPr/>
          <p:nvPr/>
        </p:nvCxnSpPr>
        <p:spPr>
          <a:xfrm flipH="1">
            <a:off x="5935443" y="515257"/>
            <a:ext cx="83654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ector de seta reta 33"/>
          <p:cNvCxnSpPr/>
          <p:nvPr/>
        </p:nvCxnSpPr>
        <p:spPr>
          <a:xfrm flipH="1">
            <a:off x="5649340" y="785257"/>
            <a:ext cx="798" cy="1578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o Explicativo: Seta para Cima 268"/>
          <p:cNvSpPr/>
          <p:nvPr/>
        </p:nvSpPr>
        <p:spPr>
          <a:xfrm>
            <a:off x="7107513" y="2194280"/>
            <a:ext cx="4540104" cy="1562458"/>
          </a:xfrm>
          <a:prstGeom prst="upArrowCallout">
            <a:avLst>
              <a:gd name="adj1" fmla="val 29167"/>
              <a:gd name="adj2" fmla="val 33333"/>
              <a:gd name="adj3" fmla="val 35675"/>
              <a:gd name="adj4" fmla="val 37774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PWM</a:t>
            </a:r>
          </a:p>
        </p:txBody>
      </p:sp>
      <p:pic>
        <p:nvPicPr>
          <p:cNvPr id="270" name="Picture 3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8679" y="-3454254"/>
            <a:ext cx="1285240" cy="15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5" name="Conector: Angulado 274"/>
          <p:cNvCxnSpPr>
            <a:stCxn id="217" idx="0"/>
          </p:cNvCxnSpPr>
          <p:nvPr/>
        </p:nvCxnSpPr>
        <p:spPr>
          <a:xfrm rot="5400000">
            <a:off x="-4200384" y="-564461"/>
            <a:ext cx="2862790" cy="2456339"/>
          </a:xfrm>
          <a:prstGeom prst="bentConnector3">
            <a:avLst>
              <a:gd name="adj1" fmla="val 11405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ector: Angulado 279"/>
          <p:cNvCxnSpPr>
            <a:stCxn id="218" idx="0"/>
          </p:cNvCxnSpPr>
          <p:nvPr/>
        </p:nvCxnSpPr>
        <p:spPr>
          <a:xfrm rot="5400000">
            <a:off x="-3863617" y="-598835"/>
            <a:ext cx="3262900" cy="2925196"/>
          </a:xfrm>
          <a:prstGeom prst="bentConnector3">
            <a:avLst>
              <a:gd name="adj1" fmla="val 21976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ector: Angulado 287"/>
          <p:cNvCxnSpPr>
            <a:stCxn id="219" idx="0"/>
          </p:cNvCxnSpPr>
          <p:nvPr/>
        </p:nvCxnSpPr>
        <p:spPr>
          <a:xfrm rot="5400000">
            <a:off x="-3901185" y="-220653"/>
            <a:ext cx="4452137" cy="3360279"/>
          </a:xfrm>
          <a:prstGeom prst="bentConnector3">
            <a:avLst>
              <a:gd name="adj1" fmla="val 23899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CaixaDeTexto 306"/>
              <p:cNvSpPr txBox="1"/>
              <p:nvPr/>
            </p:nvSpPr>
            <p:spPr>
              <a:xfrm>
                <a:off x="-2977257" y="-1029297"/>
                <a:ext cx="62574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07" name="CaixaDeTexto 3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77257" y="-1029297"/>
                <a:ext cx="625749" cy="523220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CaixaDeTexto 307"/>
              <p:cNvSpPr txBox="1"/>
              <p:nvPr/>
            </p:nvSpPr>
            <p:spPr>
              <a:xfrm>
                <a:off x="-2674864" y="-566967"/>
                <a:ext cx="63748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08" name="CaixaDeTexto 3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74864" y="-566967"/>
                <a:ext cx="637482" cy="523220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CaixaDeTexto 308"/>
              <p:cNvSpPr txBox="1"/>
              <p:nvPr/>
            </p:nvSpPr>
            <p:spPr>
              <a:xfrm>
                <a:off x="-2292839" y="-189632"/>
                <a:ext cx="5971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09" name="CaixaDeTexto 3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92839" y="-189632"/>
                <a:ext cx="597150" cy="52322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0" name="Conector: Angulado 309"/>
          <p:cNvCxnSpPr>
            <a:stCxn id="236" idx="4"/>
          </p:cNvCxnSpPr>
          <p:nvPr/>
        </p:nvCxnSpPr>
        <p:spPr>
          <a:xfrm rot="5400000">
            <a:off x="10414562" y="-1918377"/>
            <a:ext cx="3704394" cy="814757"/>
          </a:xfrm>
          <a:prstGeom prst="bentConnector3">
            <a:avLst>
              <a:gd name="adj1" fmla="val 100397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Conector: Angulado 315"/>
          <p:cNvCxnSpPr>
            <a:stCxn id="235" idx="4"/>
          </p:cNvCxnSpPr>
          <p:nvPr/>
        </p:nvCxnSpPr>
        <p:spPr>
          <a:xfrm rot="5400000">
            <a:off x="10896555" y="-1608166"/>
            <a:ext cx="3179143" cy="1275990"/>
          </a:xfrm>
          <a:prstGeom prst="bentConnector3">
            <a:avLst>
              <a:gd name="adj1" fmla="val 99735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ector: Angulado 319"/>
          <p:cNvCxnSpPr>
            <a:stCxn id="234" idx="4"/>
          </p:cNvCxnSpPr>
          <p:nvPr/>
        </p:nvCxnSpPr>
        <p:spPr>
          <a:xfrm rot="5400000">
            <a:off x="11373452" y="-1284354"/>
            <a:ext cx="2717744" cy="1646170"/>
          </a:xfrm>
          <a:prstGeom prst="bentConnector3">
            <a:avLst>
              <a:gd name="adj1" fmla="val 100468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Elipse 323"/>
          <p:cNvSpPr/>
          <p:nvPr/>
        </p:nvSpPr>
        <p:spPr>
          <a:xfrm>
            <a:off x="11995287" y="147634"/>
            <a:ext cx="382715" cy="368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325" name="Elipse 324"/>
          <p:cNvSpPr/>
          <p:nvPr/>
        </p:nvSpPr>
        <p:spPr>
          <a:xfrm>
            <a:off x="12493812" y="409062"/>
            <a:ext cx="382715" cy="368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326" name="Elipse 325"/>
          <p:cNvSpPr/>
          <p:nvPr/>
        </p:nvSpPr>
        <p:spPr>
          <a:xfrm>
            <a:off x="12989063" y="699284"/>
            <a:ext cx="382715" cy="368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327" name="Conector de seta reta 33"/>
          <p:cNvCxnSpPr/>
          <p:nvPr/>
        </p:nvCxnSpPr>
        <p:spPr>
          <a:xfrm>
            <a:off x="12188713" y="512293"/>
            <a:ext cx="0" cy="1836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ector de seta reta 33"/>
          <p:cNvCxnSpPr/>
          <p:nvPr/>
        </p:nvCxnSpPr>
        <p:spPr>
          <a:xfrm>
            <a:off x="12685169" y="805607"/>
            <a:ext cx="0" cy="15584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ector de seta reta 33"/>
          <p:cNvCxnSpPr/>
          <p:nvPr/>
        </p:nvCxnSpPr>
        <p:spPr>
          <a:xfrm>
            <a:off x="13180420" y="1067877"/>
            <a:ext cx="15701" cy="12961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13901652" y="564285"/>
            <a:ext cx="24707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err="1">
                <a:solidFill>
                  <a:srgbClr val="FF0000"/>
                </a:solidFill>
              </a:rPr>
              <a:t>Compensator</a:t>
            </a:r>
            <a:endParaRPr lang="pt-BR" sz="3200" b="1" dirty="0">
              <a:solidFill>
                <a:srgbClr val="FF0000"/>
              </a:solidFill>
            </a:endParaRPr>
          </a:p>
        </p:txBody>
      </p:sp>
      <p:sp>
        <p:nvSpPr>
          <p:cNvPr id="150" name="CaixaDeTexto 149"/>
          <p:cNvSpPr txBox="1"/>
          <p:nvPr/>
        </p:nvSpPr>
        <p:spPr>
          <a:xfrm>
            <a:off x="5477061" y="8996379"/>
            <a:ext cx="5081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Current</a:t>
            </a:r>
            <a:r>
              <a:rPr lang="pt-BR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BR" sz="3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Reference</a:t>
            </a:r>
            <a:r>
              <a:rPr lang="pt-BR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BR" sz="3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Calculator</a:t>
            </a:r>
            <a:endParaRPr lang="pt-BR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3" name="Conector reto 12"/>
          <p:cNvCxnSpPr>
            <a:cxnSpLocks/>
          </p:cNvCxnSpPr>
          <p:nvPr/>
        </p:nvCxnSpPr>
        <p:spPr>
          <a:xfrm>
            <a:off x="4092480" y="4774091"/>
            <a:ext cx="9888015" cy="2824"/>
          </a:xfrm>
          <a:prstGeom prst="line">
            <a:avLst/>
          </a:prstGeom>
          <a:ln w="762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to 141"/>
          <p:cNvCxnSpPr>
            <a:cxnSpLocks/>
          </p:cNvCxnSpPr>
          <p:nvPr/>
        </p:nvCxnSpPr>
        <p:spPr>
          <a:xfrm flipV="1">
            <a:off x="4092480" y="8857326"/>
            <a:ext cx="14714387" cy="8147"/>
          </a:xfrm>
          <a:prstGeom prst="line">
            <a:avLst/>
          </a:prstGeom>
          <a:ln w="762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to 142"/>
          <p:cNvCxnSpPr>
            <a:cxnSpLocks/>
          </p:cNvCxnSpPr>
          <p:nvPr/>
        </p:nvCxnSpPr>
        <p:spPr>
          <a:xfrm>
            <a:off x="4092480" y="4774091"/>
            <a:ext cx="19050" cy="4083235"/>
          </a:xfrm>
          <a:prstGeom prst="line">
            <a:avLst/>
          </a:prstGeom>
          <a:ln w="762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to 152"/>
          <p:cNvCxnSpPr>
            <a:cxnSpLocks/>
          </p:cNvCxnSpPr>
          <p:nvPr/>
        </p:nvCxnSpPr>
        <p:spPr>
          <a:xfrm flipV="1">
            <a:off x="13980495" y="1665059"/>
            <a:ext cx="12700" cy="3111856"/>
          </a:xfrm>
          <a:prstGeom prst="line">
            <a:avLst/>
          </a:prstGeom>
          <a:ln w="762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reto 160"/>
          <p:cNvCxnSpPr>
            <a:cxnSpLocks/>
          </p:cNvCxnSpPr>
          <p:nvPr/>
        </p:nvCxnSpPr>
        <p:spPr>
          <a:xfrm flipH="1">
            <a:off x="13993195" y="1682021"/>
            <a:ext cx="4841471" cy="0"/>
          </a:xfrm>
          <a:prstGeom prst="line">
            <a:avLst/>
          </a:prstGeom>
          <a:ln w="762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to 161"/>
          <p:cNvCxnSpPr>
            <a:cxnSpLocks/>
          </p:cNvCxnSpPr>
          <p:nvPr/>
        </p:nvCxnSpPr>
        <p:spPr>
          <a:xfrm flipH="1" flipV="1">
            <a:off x="18908743" y="1656098"/>
            <a:ext cx="0" cy="7201228"/>
          </a:xfrm>
          <a:prstGeom prst="line">
            <a:avLst/>
          </a:prstGeom>
          <a:ln w="762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aixaDeTexto 162"/>
          <p:cNvSpPr txBox="1"/>
          <p:nvPr/>
        </p:nvSpPr>
        <p:spPr>
          <a:xfrm>
            <a:off x="-2326950" y="7779116"/>
            <a:ext cx="6118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00B050"/>
                </a:solidFill>
              </a:rPr>
              <a:t>Positive </a:t>
            </a:r>
            <a:r>
              <a:rPr lang="pt-BR" sz="3200" b="1" dirty="0" err="1">
                <a:solidFill>
                  <a:srgbClr val="00B050"/>
                </a:solidFill>
              </a:rPr>
              <a:t>Sequence</a:t>
            </a:r>
            <a:r>
              <a:rPr lang="pt-BR" sz="3200" b="1" dirty="0">
                <a:solidFill>
                  <a:srgbClr val="00B050"/>
                </a:solidFill>
              </a:rPr>
              <a:t> </a:t>
            </a:r>
            <a:r>
              <a:rPr lang="pt-BR" sz="3200" b="1" dirty="0" err="1">
                <a:solidFill>
                  <a:srgbClr val="00B050"/>
                </a:solidFill>
              </a:rPr>
              <a:t>VoltageDetector</a:t>
            </a:r>
            <a:endParaRPr lang="pt-BR" sz="3200" b="1" dirty="0">
              <a:solidFill>
                <a:srgbClr val="00B050"/>
              </a:solidFill>
            </a:endParaRPr>
          </a:p>
        </p:txBody>
      </p:sp>
      <p:sp>
        <p:nvSpPr>
          <p:cNvPr id="164" name="CaixaDeTexto 163"/>
          <p:cNvSpPr txBox="1"/>
          <p:nvPr/>
        </p:nvSpPr>
        <p:spPr>
          <a:xfrm>
            <a:off x="9569758" y="8159838"/>
            <a:ext cx="5807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FFC000"/>
                </a:solidFill>
              </a:rPr>
              <a:t>Active </a:t>
            </a:r>
            <a:r>
              <a:rPr lang="pt-BR" sz="3200" b="1" dirty="0" err="1">
                <a:solidFill>
                  <a:srgbClr val="FFC000"/>
                </a:solidFill>
              </a:rPr>
              <a:t>Filter</a:t>
            </a:r>
            <a:r>
              <a:rPr lang="pt-BR" sz="3200" b="1" dirty="0">
                <a:solidFill>
                  <a:srgbClr val="FFC000"/>
                </a:solidFill>
              </a:rPr>
              <a:t> </a:t>
            </a:r>
            <a:r>
              <a:rPr lang="pt-BR" sz="3200" b="1" dirty="0" err="1">
                <a:solidFill>
                  <a:srgbClr val="FFC000"/>
                </a:solidFill>
              </a:rPr>
              <a:t>Reference</a:t>
            </a:r>
            <a:r>
              <a:rPr lang="pt-BR" sz="3200" b="1" dirty="0">
                <a:solidFill>
                  <a:srgbClr val="FFC000"/>
                </a:solidFill>
              </a:rPr>
              <a:t> </a:t>
            </a:r>
            <a:r>
              <a:rPr lang="pt-BR" sz="3200" b="1" dirty="0" err="1">
                <a:solidFill>
                  <a:srgbClr val="FFC000"/>
                </a:solidFill>
              </a:rPr>
              <a:t>Definition</a:t>
            </a:r>
            <a:endParaRPr lang="pt-BR" sz="32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83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05250" y="-419100"/>
            <a:ext cx="17059275" cy="800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tângulo 1"/>
          <p:cNvSpPr/>
          <p:nvPr/>
        </p:nvSpPr>
        <p:spPr>
          <a:xfrm>
            <a:off x="-2530550" y="786809"/>
            <a:ext cx="2169042" cy="5596270"/>
          </a:xfrm>
          <a:prstGeom prst="rect">
            <a:avLst/>
          </a:prstGeom>
          <a:solidFill>
            <a:srgbClr val="4F81B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000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05250" y="-419100"/>
            <a:ext cx="17059275" cy="800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tângulo 1"/>
          <p:cNvSpPr/>
          <p:nvPr/>
        </p:nvSpPr>
        <p:spPr>
          <a:xfrm>
            <a:off x="-372140" y="786809"/>
            <a:ext cx="4348716" cy="5596270"/>
          </a:xfrm>
          <a:prstGeom prst="rect">
            <a:avLst/>
          </a:prstGeom>
          <a:solidFill>
            <a:srgbClr val="4F81B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9360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05250" y="-419100"/>
            <a:ext cx="17059275" cy="800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tângulo 1"/>
          <p:cNvSpPr/>
          <p:nvPr/>
        </p:nvSpPr>
        <p:spPr>
          <a:xfrm>
            <a:off x="3976576" y="786809"/>
            <a:ext cx="5784111" cy="5596270"/>
          </a:xfrm>
          <a:prstGeom prst="rect">
            <a:avLst/>
          </a:prstGeom>
          <a:solidFill>
            <a:srgbClr val="4F81B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9360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157" y="1301848"/>
            <a:ext cx="1285240" cy="15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6" name="Conector reto 35"/>
          <p:cNvCxnSpPr/>
          <p:nvPr/>
        </p:nvCxnSpPr>
        <p:spPr>
          <a:xfrm>
            <a:off x="3494045" y="1620644"/>
            <a:ext cx="33918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>
            <a:endCxn id="1027" idx="1"/>
          </p:cNvCxnSpPr>
          <p:nvPr/>
        </p:nvCxnSpPr>
        <p:spPr>
          <a:xfrm>
            <a:off x="3494045" y="2088996"/>
            <a:ext cx="3362112" cy="12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>
            <a:off x="3494045" y="2531328"/>
            <a:ext cx="33918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40"/>
          <p:cNvSpPr/>
          <p:nvPr/>
        </p:nvSpPr>
        <p:spPr>
          <a:xfrm>
            <a:off x="4980878" y="3761678"/>
            <a:ext cx="1080000" cy="108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42" name="Conector reto 41"/>
          <p:cNvCxnSpPr>
            <a:stCxn id="41" idx="0"/>
          </p:cNvCxnSpPr>
          <p:nvPr/>
        </p:nvCxnSpPr>
        <p:spPr>
          <a:xfrm flipV="1">
            <a:off x="5520878" y="2090248"/>
            <a:ext cx="0" cy="16714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 flipV="1">
            <a:off x="5918603" y="2531328"/>
            <a:ext cx="0" cy="1230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 flipV="1">
            <a:off x="5141738" y="1620644"/>
            <a:ext cx="0" cy="21410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5864603" y="247732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5466878" y="203624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5087738" y="1566644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3" name="Conector de seta reta 52"/>
          <p:cNvCxnSpPr/>
          <p:nvPr/>
        </p:nvCxnSpPr>
        <p:spPr>
          <a:xfrm>
            <a:off x="4205672" y="3947532"/>
            <a:ext cx="756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/>
          <p:nvPr/>
        </p:nvCxnSpPr>
        <p:spPr>
          <a:xfrm flipV="1">
            <a:off x="4205672" y="4301678"/>
            <a:ext cx="756000" cy="10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/>
          <p:nvPr/>
        </p:nvCxnSpPr>
        <p:spPr>
          <a:xfrm>
            <a:off x="4205672" y="4638912"/>
            <a:ext cx="756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/>
          <p:nvPr/>
        </p:nvCxnSpPr>
        <p:spPr>
          <a:xfrm>
            <a:off x="6305064" y="2397513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>
            <a:off x="6305064" y="1947746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/>
          <p:nvPr/>
        </p:nvCxnSpPr>
        <p:spPr>
          <a:xfrm>
            <a:off x="6305064" y="1486829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3757360" y="3652540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60" y="3652540"/>
                <a:ext cx="533351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3757360" y="3999570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60" y="3999570"/>
                <a:ext cx="52892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3757360" y="4346604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60" y="4346604"/>
                <a:ext cx="51373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5894339" y="1176036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339" y="1176036"/>
                <a:ext cx="522131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5924075" y="1624718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075" y="1624718"/>
                <a:ext cx="51770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5924075" y="2083258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075" y="2083258"/>
                <a:ext cx="50251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ector de seta reta 74"/>
          <p:cNvCxnSpPr/>
          <p:nvPr/>
        </p:nvCxnSpPr>
        <p:spPr>
          <a:xfrm>
            <a:off x="4101242" y="2406703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/>
          <p:nvPr/>
        </p:nvCxnSpPr>
        <p:spPr>
          <a:xfrm>
            <a:off x="4101242" y="1956936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>
            <a:off x="4101242" y="1496019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3690517" y="1185226"/>
                <a:ext cx="517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517" y="1185226"/>
                <a:ext cx="51719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3720253" y="1633908"/>
                <a:ext cx="512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253" y="1633908"/>
                <a:ext cx="512769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3720253" y="2092448"/>
                <a:ext cx="4975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253" y="2092448"/>
                <a:ext cx="497572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ector de seta reta 87"/>
          <p:cNvCxnSpPr/>
          <p:nvPr/>
        </p:nvCxnSpPr>
        <p:spPr>
          <a:xfrm>
            <a:off x="5034599" y="2957503"/>
            <a:ext cx="0" cy="37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de seta reta 88"/>
          <p:cNvCxnSpPr/>
          <p:nvPr/>
        </p:nvCxnSpPr>
        <p:spPr>
          <a:xfrm>
            <a:off x="5402587" y="2957503"/>
            <a:ext cx="0" cy="37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/>
          <p:nvPr/>
        </p:nvCxnSpPr>
        <p:spPr>
          <a:xfrm>
            <a:off x="5803094" y="2957503"/>
            <a:ext cx="0" cy="37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/>
              <p:cNvSpPr txBox="1"/>
              <p:nvPr/>
            </p:nvSpPr>
            <p:spPr>
              <a:xfrm>
                <a:off x="4702653" y="2611100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653" y="2611100"/>
                <a:ext cx="533351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aixaDeTexto 91"/>
              <p:cNvSpPr txBox="1"/>
              <p:nvPr/>
            </p:nvSpPr>
            <p:spPr>
              <a:xfrm>
                <a:off x="5081240" y="2599949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240" y="2599949"/>
                <a:ext cx="528927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aixaDeTexto 92"/>
              <p:cNvSpPr txBox="1"/>
              <p:nvPr/>
            </p:nvSpPr>
            <p:spPr>
              <a:xfrm>
                <a:off x="5500406" y="2618534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3" name="CaixaDe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406" y="2618534"/>
                <a:ext cx="513730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CaixaDeTexto 101"/>
          <p:cNvSpPr txBox="1"/>
          <p:nvPr/>
        </p:nvSpPr>
        <p:spPr>
          <a:xfrm>
            <a:off x="1624942" y="1012917"/>
            <a:ext cx="2229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Fonte de Tensão Trifásica</a:t>
            </a:r>
          </a:p>
        </p:txBody>
      </p:sp>
      <p:sp>
        <p:nvSpPr>
          <p:cNvPr id="103" name="CaixaDeTexto 102"/>
          <p:cNvSpPr txBox="1"/>
          <p:nvPr/>
        </p:nvSpPr>
        <p:spPr>
          <a:xfrm>
            <a:off x="6700321" y="1012918"/>
            <a:ext cx="1596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Carga Não Linear</a:t>
            </a:r>
          </a:p>
        </p:txBody>
      </p:sp>
      <p:sp>
        <p:nvSpPr>
          <p:cNvPr id="104" name="CaixaDeTexto 103"/>
          <p:cNvSpPr txBox="1"/>
          <p:nvPr/>
        </p:nvSpPr>
        <p:spPr>
          <a:xfrm>
            <a:off x="4866959" y="4841678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Compensador</a:t>
            </a:r>
          </a:p>
        </p:txBody>
      </p:sp>
      <p:sp>
        <p:nvSpPr>
          <p:cNvPr id="105" name="CaixaDeTexto 104"/>
          <p:cNvSpPr txBox="1"/>
          <p:nvPr/>
        </p:nvSpPr>
        <p:spPr>
          <a:xfrm>
            <a:off x="2706196" y="3814904"/>
            <a:ext cx="11313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Correntes de Referência</a:t>
            </a:r>
          </a:p>
        </p:txBody>
      </p:sp>
      <p:sp>
        <p:nvSpPr>
          <p:cNvPr id="1032" name="Losango 1031"/>
          <p:cNvSpPr/>
          <p:nvPr/>
        </p:nvSpPr>
        <p:spPr>
          <a:xfrm>
            <a:off x="5266815" y="3845503"/>
            <a:ext cx="508658" cy="900000"/>
          </a:xfrm>
          <a:prstGeom prst="diamon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109" name="Conector de seta reta 108"/>
          <p:cNvCxnSpPr/>
          <p:nvPr/>
        </p:nvCxnSpPr>
        <p:spPr>
          <a:xfrm flipV="1">
            <a:off x="5524259" y="4053468"/>
            <a:ext cx="0" cy="49846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2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3" t="5311" b="7445"/>
          <a:stretch/>
        </p:blipFill>
        <p:spPr bwMode="auto">
          <a:xfrm>
            <a:off x="2181318" y="1420498"/>
            <a:ext cx="1116317" cy="133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Retângulo 57"/>
          <p:cNvSpPr/>
          <p:nvPr/>
        </p:nvSpPr>
        <p:spPr>
          <a:xfrm>
            <a:off x="1984912" y="1297835"/>
            <a:ext cx="1509131" cy="15760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2816230" y="1233266"/>
                <a:ext cx="566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230" y="1233266"/>
                <a:ext cx="566244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2830726" y="1681948"/>
                <a:ext cx="561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726" y="1681948"/>
                <a:ext cx="561820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2830726" y="2140488"/>
                <a:ext cx="546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726" y="2140488"/>
                <a:ext cx="546625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7851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05250" y="-419100"/>
            <a:ext cx="17059275" cy="800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tângulo 1"/>
          <p:cNvSpPr/>
          <p:nvPr/>
        </p:nvSpPr>
        <p:spPr>
          <a:xfrm>
            <a:off x="9760688" y="786809"/>
            <a:ext cx="2902688" cy="5596270"/>
          </a:xfrm>
          <a:prstGeom prst="rect">
            <a:avLst/>
          </a:prstGeom>
          <a:solidFill>
            <a:srgbClr val="4F81B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9360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210722" y="683404"/>
                <a:ext cx="5662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22" y="683404"/>
                <a:ext cx="566245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210722" y="1043404"/>
                <a:ext cx="561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22" y="1043404"/>
                <a:ext cx="56182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210722" y="1429429"/>
                <a:ext cx="546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22" y="1429429"/>
                <a:ext cx="546625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/>
          <p:cNvSpPr/>
          <p:nvPr/>
        </p:nvSpPr>
        <p:spPr>
          <a:xfrm>
            <a:off x="827584" y="903040"/>
            <a:ext cx="2592288" cy="2165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859478" y="1229916"/>
            <a:ext cx="2664296" cy="15121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27584" y="4365104"/>
            <a:ext cx="3276365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644008" y="4365104"/>
            <a:ext cx="2880320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264134" y="105273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264741" y="141277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264134" y="1798761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264134" y="220486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264134" y="256490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264134" y="29249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440" y="1669414"/>
            <a:ext cx="1906372" cy="633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57" y="1052736"/>
            <a:ext cx="2287879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57" y="2163816"/>
            <a:ext cx="2214874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608" y="4545254"/>
            <a:ext cx="2572963" cy="926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Conector de seta reta 18"/>
          <p:cNvCxnSpPr/>
          <p:nvPr/>
        </p:nvCxnSpPr>
        <p:spPr>
          <a:xfrm>
            <a:off x="3419872" y="1412776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3425088" y="1830522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3419872" y="2225680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3419872" y="2636912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endCxn id="63" idx="3"/>
          </p:cNvCxnSpPr>
          <p:nvPr/>
        </p:nvCxnSpPr>
        <p:spPr>
          <a:xfrm flipH="1">
            <a:off x="5538235" y="3332351"/>
            <a:ext cx="400729" cy="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 flipV="1">
            <a:off x="5938964" y="2757744"/>
            <a:ext cx="0" cy="10297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flipV="1">
            <a:off x="6585995" y="2756373"/>
            <a:ext cx="0" cy="12437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stCxn id="70" idx="6"/>
            <a:endCxn id="63" idx="1"/>
          </p:cNvCxnSpPr>
          <p:nvPr/>
        </p:nvCxnSpPr>
        <p:spPr>
          <a:xfrm>
            <a:off x="3740577" y="3332351"/>
            <a:ext cx="462337" cy="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flipV="1">
            <a:off x="3413125" y="3999253"/>
            <a:ext cx="3191920" cy="8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2650232" y="3988598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flipH="1">
            <a:off x="1940312" y="3329829"/>
            <a:ext cx="3785" cy="10352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>
            <a:off x="7523721" y="454525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7523721" y="49886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>
            <a:off x="7524328" y="544627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>
            <a:off x="4103949" y="467860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>
            <a:off x="4091915" y="53307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203288" y="1830522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88" y="1830522"/>
                <a:ext cx="522131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203288" y="2204864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88" y="2204864"/>
                <a:ext cx="51770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213596" y="2555612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96" y="2555612"/>
                <a:ext cx="50251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3920518" y="1841768"/>
                <a:ext cx="438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841768"/>
                <a:ext cx="438132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3930237" y="2242830"/>
                <a:ext cx="429861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237" y="2242830"/>
                <a:ext cx="429861" cy="394082"/>
              </a:xfrm>
              <a:prstGeom prst="rect">
                <a:avLst/>
              </a:prstGeom>
              <a:blipFill rotWithShape="1">
                <a:blip r:embed="rId1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3920518" y="1436440"/>
                <a:ext cx="481157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436440"/>
                <a:ext cx="481157" cy="394082"/>
              </a:xfrm>
              <a:prstGeom prst="rect">
                <a:avLst/>
              </a:prstGeom>
              <a:blipFill rotWithShape="1">
                <a:blip r:embed="rId14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3920518" y="1031029"/>
                <a:ext cx="475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031029"/>
                <a:ext cx="475900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5997075" y="3112540"/>
                <a:ext cx="368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7075" y="3112540"/>
                <a:ext cx="368627" cy="369332"/>
              </a:xfrm>
              <a:prstGeom prst="rect">
                <a:avLst/>
              </a:prstGeom>
              <a:blipFill>
                <a:blip r:embed="rId1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6609558" y="3112540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558" y="3112540"/>
                <a:ext cx="369588" cy="369332"/>
              </a:xfrm>
              <a:prstGeom prst="rect">
                <a:avLst/>
              </a:prstGeom>
              <a:blipFill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4155549" y="4258122"/>
                <a:ext cx="540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549" y="4258122"/>
                <a:ext cx="540725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4138526" y="4891054"/>
                <a:ext cx="543931" cy="405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526" y="4891054"/>
                <a:ext cx="543931" cy="405367"/>
              </a:xfrm>
              <a:prstGeom prst="rect">
                <a:avLst/>
              </a:prstGeom>
              <a:blipFill rotWithShape="1">
                <a:blip r:embed="rId19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7555622" y="4124934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622" y="4124934"/>
                <a:ext cx="533351" cy="369332"/>
              </a:xfrm>
              <a:prstGeom prst="rect">
                <a:avLst/>
              </a:prstGeom>
              <a:blipFill rotWithShape="1">
                <a:blip r:embed="rId2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7574084" y="4570934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084" y="4570934"/>
                <a:ext cx="528927" cy="369332"/>
              </a:xfrm>
              <a:prstGeom prst="rect">
                <a:avLst/>
              </a:prstGeom>
              <a:blipFill rotWithShape="1">
                <a:blip r:embed="rId2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7574084" y="5023371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084" y="5023371"/>
                <a:ext cx="513730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CaixaDeTexto 51"/>
          <p:cNvSpPr txBox="1"/>
          <p:nvPr/>
        </p:nvSpPr>
        <p:spPr>
          <a:xfrm>
            <a:off x="1073589" y="571123"/>
            <a:ext cx="2106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Transformada de Clarke</a:t>
            </a:r>
          </a:p>
        </p:txBody>
      </p:sp>
      <p:sp>
        <p:nvSpPr>
          <p:cNvPr id="53" name="CaixaDeTexto 52"/>
          <p:cNvSpPr txBox="1"/>
          <p:nvPr/>
        </p:nvSpPr>
        <p:spPr>
          <a:xfrm>
            <a:off x="4835804" y="683404"/>
            <a:ext cx="2688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Cálculo de Potências Instantâneas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765903" y="5599544"/>
            <a:ext cx="268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Cálculo de Corrente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2843449" y="5563389"/>
                <a:ext cx="80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𝛼</m:t>
                      </m:r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r>
                        <a:rPr lang="pt-BR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49" y="5563389"/>
                <a:ext cx="804579" cy="369332"/>
              </a:xfrm>
              <a:prstGeom prst="rect">
                <a:avLst/>
              </a:prstGeom>
              <a:blipFill rotWithShape="1">
                <a:blip r:embed="rId2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CaixaDeTexto 55"/>
          <p:cNvSpPr txBox="1"/>
          <p:nvPr/>
        </p:nvSpPr>
        <p:spPr>
          <a:xfrm>
            <a:off x="4731688" y="5605517"/>
            <a:ext cx="2742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Transformada Inversa de Clarke</a:t>
            </a:r>
          </a:p>
        </p:txBody>
      </p:sp>
      <p:cxnSp>
        <p:nvCxnSpPr>
          <p:cNvPr id="57" name="Conector de seta reta 56"/>
          <p:cNvCxnSpPr/>
          <p:nvPr/>
        </p:nvCxnSpPr>
        <p:spPr>
          <a:xfrm>
            <a:off x="284634" y="473064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/>
          <p:nvPr/>
        </p:nvCxnSpPr>
        <p:spPr>
          <a:xfrm>
            <a:off x="284634" y="530844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273068" y="4891301"/>
                <a:ext cx="481157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4891301"/>
                <a:ext cx="481157" cy="394082"/>
              </a:xfrm>
              <a:prstGeom prst="rect">
                <a:avLst/>
              </a:prstGeom>
              <a:blipFill rotWithShape="1">
                <a:blip r:embed="rId2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273068" y="4350483"/>
                <a:ext cx="475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4350483"/>
                <a:ext cx="475900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Elipse 60"/>
          <p:cNvSpPr/>
          <p:nvPr/>
        </p:nvSpPr>
        <p:spPr>
          <a:xfrm>
            <a:off x="3983167" y="783014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2" name="Elipse 61"/>
          <p:cNvSpPr/>
          <p:nvPr/>
        </p:nvSpPr>
        <p:spPr>
          <a:xfrm>
            <a:off x="325212" y="4096122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3" name="Retângulo 62"/>
          <p:cNvSpPr/>
          <p:nvPr/>
        </p:nvSpPr>
        <p:spPr>
          <a:xfrm>
            <a:off x="4202914" y="3018158"/>
            <a:ext cx="1335321" cy="6284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64" name="Conector reto 63"/>
          <p:cNvCxnSpPr/>
          <p:nvPr/>
        </p:nvCxnSpPr>
        <p:spPr>
          <a:xfrm>
            <a:off x="4326471" y="3135905"/>
            <a:ext cx="0" cy="4579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>
            <a:off x="4264972" y="3537082"/>
            <a:ext cx="10205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/>
          <p:nvPr/>
        </p:nvCxnSpPr>
        <p:spPr>
          <a:xfrm>
            <a:off x="4319715" y="3235999"/>
            <a:ext cx="51740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/>
          <p:nvPr/>
        </p:nvCxnSpPr>
        <p:spPr>
          <a:xfrm>
            <a:off x="4837122" y="3235999"/>
            <a:ext cx="266783" cy="3010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1413124" y="3807035"/>
                <a:ext cx="541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acc>
                        <m:accPr>
                          <m:chr m:val="̃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124" y="3807035"/>
                <a:ext cx="541751" cy="369332"/>
              </a:xfrm>
              <a:prstGeom prst="rect">
                <a:avLst/>
              </a:prstGeom>
              <a:blipFill rotWithShape="1">
                <a:blip r:embed="rId26"/>
                <a:stretch>
                  <a:fillRect r="-39326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2157984" y="3809261"/>
                <a:ext cx="5427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r>
                        <a:rPr lang="pt-BR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984" y="3809261"/>
                <a:ext cx="542713" cy="369332"/>
              </a:xfrm>
              <a:prstGeom prst="rect">
                <a:avLst/>
              </a:prstGeom>
              <a:blipFill>
                <a:blip r:embed="rId2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CaixaDeTexto 80"/>
          <p:cNvSpPr txBox="1"/>
          <p:nvPr/>
        </p:nvSpPr>
        <p:spPr>
          <a:xfrm>
            <a:off x="4876155" y="3048142"/>
            <a:ext cx="647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FPB</a:t>
            </a:r>
          </a:p>
        </p:txBody>
      </p:sp>
      <p:sp>
        <p:nvSpPr>
          <p:cNvPr id="84" name="Triângulo isósceles 83"/>
          <p:cNvSpPr/>
          <p:nvPr/>
        </p:nvSpPr>
        <p:spPr>
          <a:xfrm rot="16200000">
            <a:off x="2944898" y="3716934"/>
            <a:ext cx="369335" cy="566323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2959834" y="3815432"/>
                <a:ext cx="5389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834" y="3815432"/>
                <a:ext cx="538929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Conector reto 89"/>
          <p:cNvCxnSpPr/>
          <p:nvPr/>
        </p:nvCxnSpPr>
        <p:spPr>
          <a:xfrm>
            <a:off x="2635669" y="4000095"/>
            <a:ext cx="2077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70" y="4735080"/>
            <a:ext cx="2805792" cy="54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9" name="Conector reto 78"/>
          <p:cNvCxnSpPr>
            <a:endCxn id="75" idx="2"/>
          </p:cNvCxnSpPr>
          <p:nvPr/>
        </p:nvCxnSpPr>
        <p:spPr>
          <a:xfrm flipV="1">
            <a:off x="1928244" y="3332351"/>
            <a:ext cx="14883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3582166" y="3175941"/>
            <a:ext cx="146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+</a:t>
            </a:r>
          </a:p>
        </p:txBody>
      </p:sp>
      <p:sp>
        <p:nvSpPr>
          <p:cNvPr id="86" name="CaixaDeTexto 85"/>
          <p:cNvSpPr txBox="1"/>
          <p:nvPr/>
        </p:nvSpPr>
        <p:spPr>
          <a:xfrm>
            <a:off x="3501444" y="3255367"/>
            <a:ext cx="146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3770079" y="2910208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ba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079" y="2910208"/>
                <a:ext cx="368626" cy="369332"/>
              </a:xfrm>
              <a:prstGeom prst="rect">
                <a:avLst/>
              </a:prstGeom>
              <a:blipFill>
                <a:blip r:embed="rId3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ector reto 87"/>
          <p:cNvCxnSpPr>
            <a:stCxn id="75" idx="4"/>
          </p:cNvCxnSpPr>
          <p:nvPr/>
        </p:nvCxnSpPr>
        <p:spPr>
          <a:xfrm flipH="1">
            <a:off x="3574840" y="3494351"/>
            <a:ext cx="0" cy="2741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Elipse 74"/>
          <p:cNvSpPr/>
          <p:nvPr/>
        </p:nvSpPr>
        <p:spPr>
          <a:xfrm>
            <a:off x="3416577" y="3170351"/>
            <a:ext cx="324000" cy="324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  <p:cxnSp>
        <p:nvCxnSpPr>
          <p:cNvPr id="91" name="Conector reto 90"/>
          <p:cNvCxnSpPr/>
          <p:nvPr/>
        </p:nvCxnSpPr>
        <p:spPr>
          <a:xfrm>
            <a:off x="3555203" y="3768473"/>
            <a:ext cx="23909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Elipse 101"/>
          <p:cNvSpPr/>
          <p:nvPr/>
        </p:nvSpPr>
        <p:spPr>
          <a:xfrm>
            <a:off x="5902964" y="3302884"/>
            <a:ext cx="72000" cy="7044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2" name="Conector reto 78"/>
          <p:cNvCxnSpPr>
            <a:endCxn id="70" idx="2"/>
          </p:cNvCxnSpPr>
          <p:nvPr/>
        </p:nvCxnSpPr>
        <p:spPr>
          <a:xfrm flipV="1">
            <a:off x="1928244" y="3332351"/>
            <a:ext cx="14883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82"/>
          <p:cNvSpPr txBox="1"/>
          <p:nvPr/>
        </p:nvSpPr>
        <p:spPr>
          <a:xfrm>
            <a:off x="3582166" y="3175941"/>
            <a:ext cx="146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+</a:t>
            </a:r>
          </a:p>
        </p:txBody>
      </p:sp>
      <p:sp>
        <p:nvSpPr>
          <p:cNvPr id="15" name="CaixaDeTexto 85"/>
          <p:cNvSpPr txBox="1"/>
          <p:nvPr/>
        </p:nvSpPr>
        <p:spPr>
          <a:xfrm>
            <a:off x="3501444" y="3255367"/>
            <a:ext cx="146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86"/>
              <p:cNvSpPr txBox="1"/>
              <p:nvPr/>
            </p:nvSpPr>
            <p:spPr>
              <a:xfrm>
                <a:off x="3770079" y="2910208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ba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079" y="2910208"/>
                <a:ext cx="368626" cy="369332"/>
              </a:xfrm>
              <a:prstGeom prst="rect">
                <a:avLst/>
              </a:prstGeom>
              <a:blipFill>
                <a:blip r:embed="rId3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ector reto 87"/>
          <p:cNvCxnSpPr>
            <a:stCxn id="70" idx="4"/>
          </p:cNvCxnSpPr>
          <p:nvPr/>
        </p:nvCxnSpPr>
        <p:spPr>
          <a:xfrm flipH="1">
            <a:off x="3574840" y="3494351"/>
            <a:ext cx="0" cy="2741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Elipse 74"/>
          <p:cNvSpPr/>
          <p:nvPr/>
        </p:nvSpPr>
        <p:spPr>
          <a:xfrm>
            <a:off x="3416577" y="3170351"/>
            <a:ext cx="324000" cy="324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  <p:cxnSp>
        <p:nvCxnSpPr>
          <p:cNvPr id="72" name="Conector reto 90"/>
          <p:cNvCxnSpPr/>
          <p:nvPr/>
        </p:nvCxnSpPr>
        <p:spPr>
          <a:xfrm>
            <a:off x="3555203" y="3768473"/>
            <a:ext cx="23909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ipse 101"/>
          <p:cNvSpPr/>
          <p:nvPr/>
        </p:nvSpPr>
        <p:spPr>
          <a:xfrm>
            <a:off x="5902964" y="3302884"/>
            <a:ext cx="72000" cy="7044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367493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psoliv\Downloads\New-Project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876" y="2893381"/>
            <a:ext cx="3240000" cy="185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846" y="589692"/>
            <a:ext cx="1285240" cy="15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3" t="5311" b="7445"/>
          <a:stretch/>
        </p:blipFill>
        <p:spPr bwMode="auto">
          <a:xfrm>
            <a:off x="2575009" y="711483"/>
            <a:ext cx="1116317" cy="133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tângulo 6"/>
          <p:cNvSpPr/>
          <p:nvPr/>
        </p:nvSpPr>
        <p:spPr>
          <a:xfrm>
            <a:off x="2378603" y="588820"/>
            <a:ext cx="1509131" cy="15760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3887734" y="908488"/>
            <a:ext cx="33918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>
            <a:stCxn id="7" idx="3"/>
            <a:endCxn id="5" idx="1"/>
          </p:cNvCxnSpPr>
          <p:nvPr/>
        </p:nvCxnSpPr>
        <p:spPr>
          <a:xfrm>
            <a:off x="3887734" y="1376840"/>
            <a:ext cx="3362112" cy="12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3887734" y="1819172"/>
            <a:ext cx="33918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6258292" y="1765172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5860567" y="1324092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5481427" y="85448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/>
          <p:nvPr/>
        </p:nvCxnSpPr>
        <p:spPr>
          <a:xfrm>
            <a:off x="6698753" y="1685357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6698753" y="1235590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6698753" y="774673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6288028" y="463880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028" y="463880"/>
                <a:ext cx="522131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6317764" y="912562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764" y="912562"/>
                <a:ext cx="51770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6317764" y="1371102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764" y="1371102"/>
                <a:ext cx="50251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3209921" y="524251"/>
                <a:ext cx="566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921" y="524251"/>
                <a:ext cx="566244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3224417" y="972933"/>
                <a:ext cx="561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417" y="972933"/>
                <a:ext cx="56182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3224417" y="1431473"/>
                <a:ext cx="546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417" y="1431473"/>
                <a:ext cx="546625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5096342" y="1792264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342" y="1792264"/>
                <a:ext cx="533351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5474929" y="1781113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929" y="1781113"/>
                <a:ext cx="528927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5894095" y="1799698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095" y="1799698"/>
                <a:ext cx="513730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aixaDeTexto 28"/>
          <p:cNvSpPr txBox="1"/>
          <p:nvPr/>
        </p:nvSpPr>
        <p:spPr>
          <a:xfrm>
            <a:off x="2018631" y="281915"/>
            <a:ext cx="2229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Fonte de Tensão Trifásica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7094010" y="300762"/>
            <a:ext cx="1596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Carga Não Linear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3109106" y="3162367"/>
            <a:ext cx="1038600" cy="1320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DSP</a:t>
            </a:r>
          </a:p>
        </p:txBody>
      </p:sp>
      <p:cxnSp>
        <p:nvCxnSpPr>
          <p:cNvPr id="34" name="Conector reto 33"/>
          <p:cNvCxnSpPr/>
          <p:nvPr/>
        </p:nvCxnSpPr>
        <p:spPr>
          <a:xfrm flipV="1">
            <a:off x="7638678" y="2701925"/>
            <a:ext cx="0" cy="9208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 flipV="1">
            <a:off x="5535427" y="981540"/>
            <a:ext cx="0" cy="17394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 flipH="1">
            <a:off x="5535427" y="2714627"/>
            <a:ext cx="21032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>
            <a:stCxn id="1026" idx="3"/>
          </p:cNvCxnSpPr>
          <p:nvPr/>
        </p:nvCxnSpPr>
        <p:spPr>
          <a:xfrm flipV="1">
            <a:off x="7819876" y="2543242"/>
            <a:ext cx="1108" cy="12779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 flipV="1">
            <a:off x="5914567" y="1380068"/>
            <a:ext cx="0" cy="11631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 flipH="1">
            <a:off x="5914567" y="2536892"/>
            <a:ext cx="190531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 flipH="1" flipV="1">
            <a:off x="7629153" y="3811642"/>
            <a:ext cx="181197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/>
          <p:cNvCxnSpPr/>
          <p:nvPr/>
        </p:nvCxnSpPr>
        <p:spPr>
          <a:xfrm flipV="1">
            <a:off x="8012813" y="2396558"/>
            <a:ext cx="0" cy="16113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 flipV="1">
            <a:off x="6312292" y="1819172"/>
            <a:ext cx="0" cy="5773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/>
          <p:nvPr/>
        </p:nvCxnSpPr>
        <p:spPr>
          <a:xfrm flipH="1">
            <a:off x="6317764" y="2390208"/>
            <a:ext cx="169504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/>
          <p:cNvCxnSpPr/>
          <p:nvPr/>
        </p:nvCxnSpPr>
        <p:spPr>
          <a:xfrm flipH="1">
            <a:off x="7629155" y="4007860"/>
            <a:ext cx="3836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2300488" y="3005359"/>
                <a:ext cx="566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488" y="3005359"/>
                <a:ext cx="566244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2300488" y="3467078"/>
                <a:ext cx="561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488" y="3467078"/>
                <a:ext cx="561820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2300488" y="3913911"/>
                <a:ext cx="546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488" y="3913911"/>
                <a:ext cx="546625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onector de seta reta 67"/>
          <p:cNvCxnSpPr/>
          <p:nvPr/>
        </p:nvCxnSpPr>
        <p:spPr>
          <a:xfrm>
            <a:off x="2731106" y="4270027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/>
          <p:nvPr/>
        </p:nvCxnSpPr>
        <p:spPr>
          <a:xfrm>
            <a:off x="2731106" y="3820260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/>
          <p:nvPr/>
        </p:nvCxnSpPr>
        <p:spPr>
          <a:xfrm>
            <a:off x="2731106" y="3359343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/>
          <p:nvPr/>
        </p:nvCxnSpPr>
        <p:spPr>
          <a:xfrm>
            <a:off x="3644579" y="2831536"/>
            <a:ext cx="0" cy="3273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/>
          <p:nvPr/>
        </p:nvCxnSpPr>
        <p:spPr>
          <a:xfrm>
            <a:off x="3997862" y="2831537"/>
            <a:ext cx="0" cy="3273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/>
          <p:cNvCxnSpPr/>
          <p:nvPr/>
        </p:nvCxnSpPr>
        <p:spPr>
          <a:xfrm>
            <a:off x="3291856" y="2823706"/>
            <a:ext cx="0" cy="3273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2987697" y="2462205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697" y="2462205"/>
                <a:ext cx="522131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3371050" y="2462205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050" y="2462205"/>
                <a:ext cx="517706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3787156" y="2462205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156" y="2462205"/>
                <a:ext cx="502510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Seta para a direita 71"/>
          <p:cNvSpPr/>
          <p:nvPr/>
        </p:nvSpPr>
        <p:spPr>
          <a:xfrm>
            <a:off x="4229100" y="3246733"/>
            <a:ext cx="335932" cy="11520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ysClr val="windowText" lastClr="000000"/>
                </a:solidFill>
              </a:rPr>
              <a:t>PWM</a:t>
            </a:r>
          </a:p>
        </p:txBody>
      </p:sp>
      <p:cxnSp>
        <p:nvCxnSpPr>
          <p:cNvPr id="85" name="Conector de seta reta 84"/>
          <p:cNvCxnSpPr/>
          <p:nvPr/>
        </p:nvCxnSpPr>
        <p:spPr>
          <a:xfrm>
            <a:off x="5535427" y="2006016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de seta reta 86"/>
          <p:cNvCxnSpPr/>
          <p:nvPr/>
        </p:nvCxnSpPr>
        <p:spPr>
          <a:xfrm flipH="1">
            <a:off x="5910782" y="2004270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de seta reta 87"/>
          <p:cNvCxnSpPr/>
          <p:nvPr/>
        </p:nvCxnSpPr>
        <p:spPr>
          <a:xfrm>
            <a:off x="6317764" y="1980942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/>
          <p:nvPr/>
        </p:nvCxnSpPr>
        <p:spPr>
          <a:xfrm>
            <a:off x="4397552" y="1681739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/>
          <p:nvPr/>
        </p:nvCxnSpPr>
        <p:spPr>
          <a:xfrm>
            <a:off x="4397552" y="1231972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>
            <a:off x="4397552" y="771055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3986827" y="460262"/>
                <a:ext cx="517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827" y="460262"/>
                <a:ext cx="517193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4016563" y="908944"/>
                <a:ext cx="512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563" y="908944"/>
                <a:ext cx="512769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4016563" y="1367484"/>
                <a:ext cx="4975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563" y="1367484"/>
                <a:ext cx="497572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60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67024" y="489172"/>
            <a:ext cx="9144000" cy="3615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-2646045" y="2581050"/>
            <a:ext cx="0" cy="36000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-2371725" y="1491390"/>
            <a:ext cx="0" cy="46896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-1335405" y="2337210"/>
            <a:ext cx="0" cy="36000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-1061085" y="630330"/>
            <a:ext cx="0" cy="530688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1552575" y="3190650"/>
            <a:ext cx="0" cy="36000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1842135" y="1780950"/>
            <a:ext cx="0" cy="500208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4173855" y="3670710"/>
            <a:ext cx="0" cy="36000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4714875" y="1407570"/>
            <a:ext cx="0" cy="53754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5774055" y="2337210"/>
            <a:ext cx="0" cy="53754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-3324225" y="6176790"/>
            <a:ext cx="10172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-3324225" y="4640130"/>
            <a:ext cx="10172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V="1">
            <a:off x="-2646045" y="4640130"/>
            <a:ext cx="0" cy="1990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 flipV="1">
            <a:off x="-2371725" y="4640130"/>
            <a:ext cx="0" cy="1990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 flipV="1">
            <a:off x="1552575" y="4640130"/>
            <a:ext cx="0" cy="1990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 flipV="1">
            <a:off x="1842135" y="4640130"/>
            <a:ext cx="0" cy="1990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 flipV="1">
            <a:off x="4173855" y="4640130"/>
            <a:ext cx="0" cy="1990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4714875" y="4640130"/>
            <a:ext cx="0" cy="1990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 flipV="1">
            <a:off x="5774055" y="4640130"/>
            <a:ext cx="0" cy="1990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6614207" y="5147543"/>
            <a:ext cx="2351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Times New Roman" pitchFamily="18" charset="0"/>
                <a:cs typeface="Times New Roman" pitchFamily="18" charset="0"/>
              </a:rPr>
              <a:t>Sinal PWM</a:t>
            </a:r>
          </a:p>
        </p:txBody>
      </p:sp>
      <p:sp>
        <p:nvSpPr>
          <p:cNvPr id="34" name="Chave direita 33"/>
          <p:cNvSpPr/>
          <p:nvPr/>
        </p:nvSpPr>
        <p:spPr>
          <a:xfrm>
            <a:off x="6096001" y="489172"/>
            <a:ext cx="361950" cy="1848038"/>
          </a:xfrm>
          <a:prstGeom prst="rightBrace">
            <a:avLst>
              <a:gd name="adj1" fmla="val 50438"/>
              <a:gd name="adj2" fmla="val 4896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6614207" y="1090025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Times New Roman" pitchFamily="18" charset="0"/>
                <a:cs typeface="Times New Roman" pitchFamily="18" charset="0"/>
              </a:rPr>
              <a:t>Banda de histerese</a:t>
            </a:r>
          </a:p>
        </p:txBody>
      </p:sp>
      <p:cxnSp>
        <p:nvCxnSpPr>
          <p:cNvPr id="37" name="Conector de seta reta 36"/>
          <p:cNvCxnSpPr/>
          <p:nvPr/>
        </p:nvCxnSpPr>
        <p:spPr>
          <a:xfrm>
            <a:off x="6199868" y="3544245"/>
            <a:ext cx="4143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 flipH="1" flipV="1">
            <a:off x="4585273" y="3050309"/>
            <a:ext cx="1634158" cy="4939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/>
          <p:cNvSpPr txBox="1"/>
          <p:nvPr/>
        </p:nvSpPr>
        <p:spPr>
          <a:xfrm>
            <a:off x="6614207" y="3251445"/>
            <a:ext cx="2749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Times New Roman" pitchFamily="18" charset="0"/>
                <a:cs typeface="Times New Roman" pitchFamily="18" charset="0"/>
              </a:rPr>
              <a:t>Sinal na saída</a:t>
            </a:r>
          </a:p>
        </p:txBody>
      </p:sp>
      <p:cxnSp>
        <p:nvCxnSpPr>
          <p:cNvPr id="48" name="Conector reto 47"/>
          <p:cNvCxnSpPr/>
          <p:nvPr/>
        </p:nvCxnSpPr>
        <p:spPr>
          <a:xfrm flipH="1">
            <a:off x="4311527" y="3050307"/>
            <a:ext cx="28009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801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641136" y="1639802"/>
            <a:ext cx="914400" cy="914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/>
          </a:p>
        </p:txBody>
      </p:sp>
      <p:sp>
        <p:nvSpPr>
          <p:cNvPr id="7" name="CaixaDeTexto 6"/>
          <p:cNvSpPr txBox="1"/>
          <p:nvPr/>
        </p:nvSpPr>
        <p:spPr>
          <a:xfrm>
            <a:off x="1859219" y="1458286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+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180355" y="1599795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-</a:t>
            </a:r>
          </a:p>
        </p:txBody>
      </p:sp>
      <p:cxnSp>
        <p:nvCxnSpPr>
          <p:cNvPr id="11" name="Conector de seta reta 10"/>
          <p:cNvCxnSpPr/>
          <p:nvPr/>
        </p:nvCxnSpPr>
        <p:spPr>
          <a:xfrm>
            <a:off x="2098337" y="721775"/>
            <a:ext cx="0" cy="95059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ector de seta reta 14"/>
          <p:cNvCxnSpPr>
            <a:endCxn id="4" idx="6"/>
          </p:cNvCxnSpPr>
          <p:nvPr/>
        </p:nvCxnSpPr>
        <p:spPr>
          <a:xfrm flipH="1">
            <a:off x="2555536" y="2087863"/>
            <a:ext cx="1831109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ector de seta reta 19"/>
          <p:cNvCxnSpPr>
            <a:stCxn id="4" idx="4"/>
            <a:endCxn id="22" idx="0"/>
          </p:cNvCxnSpPr>
          <p:nvPr/>
        </p:nvCxnSpPr>
        <p:spPr>
          <a:xfrm>
            <a:off x="2098336" y="2554202"/>
            <a:ext cx="7993" cy="700552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tângulo 21"/>
          <p:cNvSpPr/>
          <p:nvPr/>
        </p:nvSpPr>
        <p:spPr>
          <a:xfrm>
            <a:off x="1066370" y="3254754"/>
            <a:ext cx="2079918" cy="165462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Controlador PI</a:t>
            </a:r>
          </a:p>
        </p:txBody>
      </p:sp>
      <p:sp>
        <p:nvSpPr>
          <p:cNvPr id="28" name="Elipse 27"/>
          <p:cNvSpPr/>
          <p:nvPr/>
        </p:nvSpPr>
        <p:spPr>
          <a:xfrm>
            <a:off x="1634615" y="6110392"/>
            <a:ext cx="914400" cy="914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/>
          </a:p>
        </p:txBody>
      </p:sp>
      <p:sp>
        <p:nvSpPr>
          <p:cNvPr id="29" name="CaixaDeTexto 28"/>
          <p:cNvSpPr txBox="1"/>
          <p:nvPr/>
        </p:nvSpPr>
        <p:spPr>
          <a:xfrm>
            <a:off x="1612109" y="6142955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+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1859219" y="5899749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+</a:t>
            </a:r>
          </a:p>
        </p:txBody>
      </p:sp>
      <p:cxnSp>
        <p:nvCxnSpPr>
          <p:cNvPr id="31" name="Conector de seta reta 30"/>
          <p:cNvCxnSpPr>
            <a:endCxn id="28" idx="0"/>
          </p:cNvCxnSpPr>
          <p:nvPr/>
        </p:nvCxnSpPr>
        <p:spPr>
          <a:xfrm>
            <a:off x="2078674" y="4931203"/>
            <a:ext cx="0" cy="1179189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ector de seta reta 33"/>
          <p:cNvCxnSpPr>
            <a:endCxn id="28" idx="2"/>
          </p:cNvCxnSpPr>
          <p:nvPr/>
        </p:nvCxnSpPr>
        <p:spPr>
          <a:xfrm>
            <a:off x="464048" y="6567592"/>
            <a:ext cx="1170567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Retângulo 41"/>
          <p:cNvSpPr/>
          <p:nvPr/>
        </p:nvSpPr>
        <p:spPr>
          <a:xfrm>
            <a:off x="3520746" y="6197478"/>
            <a:ext cx="2016000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Cálculo das Correntes de Referência</a:t>
            </a:r>
          </a:p>
        </p:txBody>
      </p:sp>
      <p:cxnSp>
        <p:nvCxnSpPr>
          <p:cNvPr id="43" name="Conector de seta reta 42"/>
          <p:cNvCxnSpPr>
            <a:stCxn id="28" idx="6"/>
          </p:cNvCxnSpPr>
          <p:nvPr/>
        </p:nvCxnSpPr>
        <p:spPr>
          <a:xfrm>
            <a:off x="2549015" y="6567592"/>
            <a:ext cx="971731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ector de seta reta 43"/>
          <p:cNvCxnSpPr/>
          <p:nvPr/>
        </p:nvCxnSpPr>
        <p:spPr>
          <a:xfrm>
            <a:off x="464048" y="7659879"/>
            <a:ext cx="3056698" cy="3542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tângulo 45"/>
          <p:cNvSpPr/>
          <p:nvPr/>
        </p:nvSpPr>
        <p:spPr>
          <a:xfrm>
            <a:off x="-1803952" y="6197478"/>
            <a:ext cx="2268000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Seleção de Potência a serem Compensadas </a:t>
            </a:r>
          </a:p>
        </p:txBody>
      </p:sp>
      <p:sp>
        <p:nvSpPr>
          <p:cNvPr id="47" name="Retângulo 46"/>
          <p:cNvSpPr/>
          <p:nvPr/>
        </p:nvSpPr>
        <p:spPr>
          <a:xfrm>
            <a:off x="-1711037" y="3269134"/>
            <a:ext cx="2066761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Cálculo de Potências Instantâneas</a:t>
            </a:r>
          </a:p>
        </p:txBody>
      </p:sp>
      <p:cxnSp>
        <p:nvCxnSpPr>
          <p:cNvPr id="48" name="Conector de seta reta 47"/>
          <p:cNvCxnSpPr/>
          <p:nvPr/>
        </p:nvCxnSpPr>
        <p:spPr>
          <a:xfrm>
            <a:off x="-1160123" y="5069134"/>
            <a:ext cx="0" cy="1128344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ector de seta reta 48"/>
          <p:cNvCxnSpPr/>
          <p:nvPr/>
        </p:nvCxnSpPr>
        <p:spPr>
          <a:xfrm>
            <a:off x="-136866" y="5069134"/>
            <a:ext cx="0" cy="1128344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Retângulo 51"/>
          <p:cNvSpPr/>
          <p:nvPr/>
        </p:nvSpPr>
        <p:spPr>
          <a:xfrm>
            <a:off x="7028017" y="6197478"/>
            <a:ext cx="1800000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Controle PWM</a:t>
            </a:r>
          </a:p>
        </p:txBody>
      </p:sp>
      <p:cxnSp>
        <p:nvCxnSpPr>
          <p:cNvPr id="53" name="Conector de seta reta 52"/>
          <p:cNvCxnSpPr/>
          <p:nvPr/>
        </p:nvCxnSpPr>
        <p:spPr>
          <a:xfrm>
            <a:off x="5530076" y="6404606"/>
            <a:ext cx="14732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ector de seta reta 53"/>
          <p:cNvCxnSpPr/>
          <p:nvPr/>
        </p:nvCxnSpPr>
        <p:spPr>
          <a:xfrm>
            <a:off x="5554817" y="7877593"/>
            <a:ext cx="14732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36" name="Seta para baixo 1035"/>
          <p:cNvSpPr/>
          <p:nvPr/>
        </p:nvSpPr>
        <p:spPr>
          <a:xfrm flipV="1">
            <a:off x="6745103" y="4390255"/>
            <a:ext cx="2365828" cy="1642623"/>
          </a:xfrm>
          <a:prstGeom prst="downArrow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4" name="Conector de seta reta 63"/>
          <p:cNvCxnSpPr/>
          <p:nvPr/>
        </p:nvCxnSpPr>
        <p:spPr>
          <a:xfrm>
            <a:off x="-1467111" y="2565191"/>
            <a:ext cx="0" cy="696686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Conector de seta reta 65"/>
          <p:cNvCxnSpPr/>
          <p:nvPr/>
        </p:nvCxnSpPr>
        <p:spPr>
          <a:xfrm>
            <a:off x="-757036" y="2565191"/>
            <a:ext cx="0" cy="696686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ector de seta reta 66"/>
          <p:cNvCxnSpPr/>
          <p:nvPr/>
        </p:nvCxnSpPr>
        <p:spPr>
          <a:xfrm>
            <a:off x="-80997" y="2565191"/>
            <a:ext cx="0" cy="696686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Conector de seta reta 69"/>
          <p:cNvCxnSpPr/>
          <p:nvPr/>
        </p:nvCxnSpPr>
        <p:spPr>
          <a:xfrm>
            <a:off x="-2426369" y="3504858"/>
            <a:ext cx="6984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Conector de seta reta 73"/>
          <p:cNvCxnSpPr/>
          <p:nvPr/>
        </p:nvCxnSpPr>
        <p:spPr>
          <a:xfrm>
            <a:off x="-2409436" y="4184220"/>
            <a:ext cx="6984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ector de seta reta 74"/>
          <p:cNvCxnSpPr/>
          <p:nvPr/>
        </p:nvCxnSpPr>
        <p:spPr>
          <a:xfrm>
            <a:off x="-2426369" y="4844048"/>
            <a:ext cx="6984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9" name="CaixaDeTexto 1048"/>
              <p:cNvSpPr txBox="1"/>
              <p:nvPr/>
            </p:nvSpPr>
            <p:spPr>
              <a:xfrm>
                <a:off x="-1744153" y="5197631"/>
                <a:ext cx="59170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1049" name="CaixaDeTexto 10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44153" y="5197631"/>
                <a:ext cx="591700" cy="707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-1130184" y="1893666"/>
                <a:ext cx="82977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30184" y="1893666"/>
                <a:ext cx="829778" cy="7078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-415512" y="1893667"/>
                <a:ext cx="77123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5512" y="1893667"/>
                <a:ext cx="771237" cy="70788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-3222347" y="2920440"/>
                <a:ext cx="93166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22347" y="2920440"/>
                <a:ext cx="931665" cy="70788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-3232098" y="3599802"/>
                <a:ext cx="9229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32098" y="3599802"/>
                <a:ext cx="922945" cy="70788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-3201706" y="4259630"/>
                <a:ext cx="88947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01706" y="4259630"/>
                <a:ext cx="889474" cy="70788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-694058" y="5197630"/>
                <a:ext cx="59131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4058" y="5197630"/>
                <a:ext cx="591316" cy="70788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679454" y="5801742"/>
                <a:ext cx="79912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b="0" i="0" smtClean="0">
                              <a:latin typeface="Cambria Math"/>
                            </a:rPr>
                            <m:t>c</m:t>
                          </m:r>
                        </m:sub>
                        <m:sup>
                          <m:r>
                            <a:rPr lang="pt-BR" sz="4000" b="0" i="0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4" y="5801742"/>
                <a:ext cx="799129" cy="70788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679454" y="6940978"/>
                <a:ext cx="79374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b="0" i="0" smtClean="0">
                              <a:latin typeface="Cambria Math"/>
                            </a:rPr>
                            <m:t>c</m:t>
                          </m:r>
                        </m:sub>
                        <m:sup>
                          <m:r>
                            <a:rPr lang="pt-BR" sz="4000" b="0" i="0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4" y="6940978"/>
                <a:ext cx="793743" cy="70788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ixaDeTexto 87"/>
              <p:cNvSpPr txBox="1"/>
              <p:nvPr/>
            </p:nvSpPr>
            <p:spPr>
              <a:xfrm>
                <a:off x="-1850229" y="1893667"/>
                <a:ext cx="81342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8" name="CaixaDeTex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50229" y="1893667"/>
                <a:ext cx="813428" cy="707886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2112625" y="5034684"/>
                <a:ext cx="13130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𝑙𝑜𝑠𝑠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2625" y="5034684"/>
                <a:ext cx="1313052" cy="70788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/>
              <p:cNvSpPr txBox="1"/>
              <p:nvPr/>
            </p:nvSpPr>
            <p:spPr>
              <a:xfrm>
                <a:off x="1384252" y="41160"/>
                <a:ext cx="1575881" cy="8292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40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sz="4000" b="0" i="1" smtClean="0">
                                  <a:latin typeface="Cambria Math"/>
                                </a:rPr>
                                <m:t>𝑟𝑒𝑓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252" y="41160"/>
                <a:ext cx="1575881" cy="829266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/>
              <p:cNvSpPr txBox="1"/>
              <p:nvPr/>
            </p:nvSpPr>
            <p:spPr>
              <a:xfrm>
                <a:off x="2690908" y="1239933"/>
                <a:ext cx="101373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𝑑𝑐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908" y="1239933"/>
                <a:ext cx="1013739" cy="707886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/>
              <p:cNvSpPr txBox="1"/>
              <p:nvPr/>
            </p:nvSpPr>
            <p:spPr>
              <a:xfrm>
                <a:off x="5795531" y="5637144"/>
                <a:ext cx="95410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531" y="5637144"/>
                <a:ext cx="954107" cy="707886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/>
              <p:cNvSpPr txBox="1"/>
              <p:nvPr/>
            </p:nvSpPr>
            <p:spPr>
              <a:xfrm>
                <a:off x="5817908" y="6368263"/>
                <a:ext cx="94538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908" y="6368263"/>
                <a:ext cx="945387" cy="707886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5833105" y="7126506"/>
                <a:ext cx="91191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105" y="7126506"/>
                <a:ext cx="911916" cy="707886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Conector de seta reta 96"/>
          <p:cNvCxnSpPr/>
          <p:nvPr/>
        </p:nvCxnSpPr>
        <p:spPr>
          <a:xfrm>
            <a:off x="5515562" y="7112477"/>
            <a:ext cx="14732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33" name="Picture 3" descr="C:\Users\jpsoliv\Downloads\schemeit-project (6)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645" y="105762"/>
            <a:ext cx="7116061" cy="412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963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33" y="1600663"/>
            <a:ext cx="8249801" cy="4064844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5215468" y="493004"/>
            <a:ext cx="21420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Indutância de Acoplamento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825767" y="4250266"/>
            <a:ext cx="18290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Filtro Capacitivo</a:t>
            </a:r>
          </a:p>
        </p:txBody>
      </p:sp>
    </p:spTree>
    <p:extLst>
      <p:ext uri="{BB962C8B-B14F-4D97-AF65-F5344CB8AC3E}">
        <p14:creationId xmlns:p14="http://schemas.microsoft.com/office/powerpoint/2010/main" val="1589977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/>
              <p:cNvSpPr/>
              <p:nvPr/>
            </p:nvSpPr>
            <p:spPr>
              <a:xfrm>
                <a:off x="-1784425" y="1840821"/>
                <a:ext cx="2160000" cy="190800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800" dirty="0">
                    <a:solidFill>
                      <a:schemeClr val="tx1"/>
                    </a:solidFill>
                  </a:rPr>
                  <a:t>Detector de Sequência Positiva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pt-BR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tâ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84425" y="1840821"/>
                <a:ext cx="2160000" cy="1908000"/>
              </a:xfrm>
              <a:prstGeom prst="rect">
                <a:avLst/>
              </a:prstGeom>
              <a:blipFill>
                <a:blip r:embed="rId2"/>
                <a:stretch>
                  <a:fillRect l="-4396" r="-1648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ector de seta reta 30"/>
          <p:cNvCxnSpPr>
            <a:endCxn id="2" idx="1"/>
          </p:cNvCxnSpPr>
          <p:nvPr/>
        </p:nvCxnSpPr>
        <p:spPr>
          <a:xfrm>
            <a:off x="-2880263" y="2794821"/>
            <a:ext cx="1095838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-3770035" y="2146597"/>
                <a:ext cx="102194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70035" y="2146597"/>
                <a:ext cx="1021946" cy="707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-3753300" y="2855946"/>
                <a:ext cx="98847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53300" y="2855946"/>
                <a:ext cx="988476" cy="7078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-3774395" y="1466004"/>
                <a:ext cx="103066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74395" y="1466004"/>
                <a:ext cx="1030667" cy="70788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de seta reta 30"/>
          <p:cNvCxnSpPr/>
          <p:nvPr/>
        </p:nvCxnSpPr>
        <p:spPr>
          <a:xfrm flipV="1">
            <a:off x="-2881359" y="3491346"/>
            <a:ext cx="10800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ector de seta reta 30"/>
          <p:cNvCxnSpPr/>
          <p:nvPr/>
        </p:nvCxnSpPr>
        <p:spPr>
          <a:xfrm flipV="1">
            <a:off x="-2881359" y="2112729"/>
            <a:ext cx="10800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374777" y="2092606"/>
                <a:ext cx="82977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𝑏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77" y="2092606"/>
                <a:ext cx="829779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06453" y="2783460"/>
                <a:ext cx="77123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𝑐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53" y="2783460"/>
                <a:ext cx="771237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390615" y="1421777"/>
                <a:ext cx="81342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15" y="1421777"/>
                <a:ext cx="813428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de seta reta 30"/>
          <p:cNvCxnSpPr>
            <a:stCxn id="2" idx="3"/>
          </p:cNvCxnSpPr>
          <p:nvPr/>
        </p:nvCxnSpPr>
        <p:spPr>
          <a:xfrm>
            <a:off x="375575" y="2794821"/>
            <a:ext cx="1110878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ector de seta reta 30"/>
          <p:cNvCxnSpPr/>
          <p:nvPr/>
        </p:nvCxnSpPr>
        <p:spPr>
          <a:xfrm flipV="1">
            <a:off x="374883" y="3479983"/>
            <a:ext cx="10800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ector de seta reta 30"/>
          <p:cNvCxnSpPr/>
          <p:nvPr/>
        </p:nvCxnSpPr>
        <p:spPr>
          <a:xfrm flipV="1">
            <a:off x="390615" y="2120999"/>
            <a:ext cx="10800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Retângulo 19"/>
          <p:cNvSpPr/>
          <p:nvPr/>
        </p:nvSpPr>
        <p:spPr>
          <a:xfrm>
            <a:off x="1486453" y="1840821"/>
            <a:ext cx="2196000" cy="3816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Cálculo de Correntes de Referência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-3720534" y="4191426"/>
                <a:ext cx="9229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sz="4000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20534" y="4191426"/>
                <a:ext cx="922945" cy="70788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-3703799" y="4828367"/>
                <a:ext cx="88947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sz="40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03799" y="4828367"/>
                <a:ext cx="889474" cy="70788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-3724894" y="3498385"/>
                <a:ext cx="93166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sz="40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24894" y="3498385"/>
                <a:ext cx="931665" cy="70788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ector de seta reta 30"/>
          <p:cNvCxnSpPr/>
          <p:nvPr/>
        </p:nvCxnSpPr>
        <p:spPr>
          <a:xfrm>
            <a:off x="-2881785" y="5468013"/>
            <a:ext cx="43524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ector de seta reta 30"/>
          <p:cNvCxnSpPr/>
          <p:nvPr/>
        </p:nvCxnSpPr>
        <p:spPr>
          <a:xfrm flipV="1">
            <a:off x="-2897517" y="4177778"/>
            <a:ext cx="4351974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ector de seta reta 30"/>
          <p:cNvCxnSpPr/>
          <p:nvPr/>
        </p:nvCxnSpPr>
        <p:spPr>
          <a:xfrm>
            <a:off x="-2896185" y="4839072"/>
            <a:ext cx="43668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31" name="Picture 3" descr="C:\Users\jpsoliv\Downloads\schemeit-project (6)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511" y="2544083"/>
            <a:ext cx="4795425" cy="277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tângulo 31"/>
          <p:cNvSpPr/>
          <p:nvPr/>
        </p:nvSpPr>
        <p:spPr>
          <a:xfrm>
            <a:off x="5182523" y="2843620"/>
            <a:ext cx="1476000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Controle PWM</a:t>
            </a:r>
          </a:p>
        </p:txBody>
      </p:sp>
      <p:cxnSp>
        <p:nvCxnSpPr>
          <p:cNvPr id="33" name="Conector de seta reta 52"/>
          <p:cNvCxnSpPr/>
          <p:nvPr/>
        </p:nvCxnSpPr>
        <p:spPr>
          <a:xfrm>
            <a:off x="3684582" y="3038716"/>
            <a:ext cx="14732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ector de seta reta 53"/>
          <p:cNvCxnSpPr/>
          <p:nvPr/>
        </p:nvCxnSpPr>
        <p:spPr>
          <a:xfrm>
            <a:off x="3709323" y="4511703"/>
            <a:ext cx="14732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3950037" y="2271254"/>
                <a:ext cx="95410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037" y="2271254"/>
                <a:ext cx="954107" cy="70788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3972414" y="3002373"/>
                <a:ext cx="94538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414" y="3002373"/>
                <a:ext cx="945387" cy="70788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3987611" y="3760616"/>
                <a:ext cx="91191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611" y="3760616"/>
                <a:ext cx="911916" cy="70788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de seta reta 96"/>
          <p:cNvCxnSpPr>
            <a:stCxn id="20" idx="3"/>
            <a:endCxn id="32" idx="1"/>
          </p:cNvCxnSpPr>
          <p:nvPr/>
        </p:nvCxnSpPr>
        <p:spPr>
          <a:xfrm flipV="1">
            <a:off x="3682453" y="3743620"/>
            <a:ext cx="1500070" cy="5201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Seta para baixo 1035"/>
          <p:cNvSpPr/>
          <p:nvPr/>
        </p:nvSpPr>
        <p:spPr>
          <a:xfrm rot="5400000" flipV="1">
            <a:off x="6028818" y="3475902"/>
            <a:ext cx="2365828" cy="725558"/>
          </a:xfrm>
          <a:prstGeom prst="downArrow">
            <a:avLst>
              <a:gd name="adj1" fmla="val 54615"/>
              <a:gd name="adj2" fmla="val 57524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476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69" y="1477514"/>
            <a:ext cx="3552381" cy="368571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318" y="1553704"/>
            <a:ext cx="4504762" cy="3609524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359456" y="1560743"/>
            <a:ext cx="1219200" cy="3519257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Driver DC - DC</a:t>
            </a:r>
          </a:p>
        </p:txBody>
      </p:sp>
      <p:sp>
        <p:nvSpPr>
          <p:cNvPr id="7" name="Elipse 6"/>
          <p:cNvSpPr/>
          <p:nvPr/>
        </p:nvSpPr>
        <p:spPr>
          <a:xfrm>
            <a:off x="8796862" y="2553798"/>
            <a:ext cx="1440000" cy="1440000"/>
          </a:xfrm>
          <a:prstGeom prst="ellipse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500" dirty="0">
                <a:solidFill>
                  <a:schemeClr val="tx1"/>
                </a:solidFill>
              </a:rPr>
              <a:t>Motor</a:t>
            </a:r>
          </a:p>
        </p:txBody>
      </p:sp>
      <p:sp>
        <p:nvSpPr>
          <p:cNvPr id="8" name="Retângulo 7"/>
          <p:cNvSpPr/>
          <p:nvPr/>
        </p:nvSpPr>
        <p:spPr>
          <a:xfrm>
            <a:off x="745067" y="1168400"/>
            <a:ext cx="1945522" cy="4072467"/>
          </a:xfrm>
          <a:prstGeom prst="rect">
            <a:avLst/>
          </a:prstGeom>
          <a:noFill/>
          <a:ln w="476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5247523" y="1168400"/>
            <a:ext cx="3075210" cy="4072467"/>
          </a:xfrm>
          <a:prstGeom prst="rect">
            <a:avLst/>
          </a:prstGeom>
          <a:noFill/>
          <a:ln w="476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834381" y="5288371"/>
            <a:ext cx="1766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/>
              <a:t>Retificador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101094" y="5288371"/>
            <a:ext cx="1368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/>
              <a:t>Inversor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01534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7768</TotalTime>
  <Words>1685</Words>
  <Application>Microsoft Office PowerPoint</Application>
  <PresentationFormat>Apresentação na tela (4:3)</PresentationFormat>
  <Paragraphs>413</Paragraphs>
  <Slides>20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Embraer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jpsoliv</dc:creator>
  <cp:lastModifiedBy>jpsoliv</cp:lastModifiedBy>
  <cp:revision>173</cp:revision>
  <dcterms:created xsi:type="dcterms:W3CDTF">2016-08-24T13:15:21Z</dcterms:created>
  <dcterms:modified xsi:type="dcterms:W3CDTF">2017-03-15T17:35:34Z</dcterms:modified>
</cp:coreProperties>
</file>