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8" d="100"/>
          <a:sy n="128" d="100"/>
        </p:scale>
        <p:origin x="-91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0449-45B3-4C4C-B502-456914857DA8}" type="datetimeFigureOut">
              <a:rPr lang="pt-BR" smtClean="0"/>
              <a:t>24/08/2016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F23D-16BE-404A-BCF5-A3CC2F75FE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9934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0449-45B3-4C4C-B502-456914857DA8}" type="datetimeFigureOut">
              <a:rPr lang="pt-BR" smtClean="0"/>
              <a:t>24/08/2016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F23D-16BE-404A-BCF5-A3CC2F75FE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0373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0449-45B3-4C4C-B502-456914857DA8}" type="datetimeFigureOut">
              <a:rPr lang="pt-BR" smtClean="0"/>
              <a:t>24/08/2016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F23D-16BE-404A-BCF5-A3CC2F75FE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7112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0449-45B3-4C4C-B502-456914857DA8}" type="datetimeFigureOut">
              <a:rPr lang="pt-BR" smtClean="0"/>
              <a:t>24/08/2016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F23D-16BE-404A-BCF5-A3CC2F75FE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5128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0449-45B3-4C4C-B502-456914857DA8}" type="datetimeFigureOut">
              <a:rPr lang="pt-BR" smtClean="0"/>
              <a:t>24/08/2016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F23D-16BE-404A-BCF5-A3CC2F75FE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2235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0449-45B3-4C4C-B502-456914857DA8}" type="datetimeFigureOut">
              <a:rPr lang="pt-BR" smtClean="0"/>
              <a:t>24/08/2016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F23D-16BE-404A-BCF5-A3CC2F75FE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5472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0449-45B3-4C4C-B502-456914857DA8}" type="datetimeFigureOut">
              <a:rPr lang="pt-BR" smtClean="0"/>
              <a:t>24/08/2016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F23D-16BE-404A-BCF5-A3CC2F75FE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3733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0449-45B3-4C4C-B502-456914857DA8}" type="datetimeFigureOut">
              <a:rPr lang="pt-BR" smtClean="0"/>
              <a:t>24/08/2016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F23D-16BE-404A-BCF5-A3CC2F75FE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1192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0449-45B3-4C4C-B502-456914857DA8}" type="datetimeFigureOut">
              <a:rPr lang="pt-BR" smtClean="0"/>
              <a:t>24/08/2016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F23D-16BE-404A-BCF5-A3CC2F75FE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6797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0449-45B3-4C4C-B502-456914857DA8}" type="datetimeFigureOut">
              <a:rPr lang="pt-BR" smtClean="0"/>
              <a:t>24/08/2016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F23D-16BE-404A-BCF5-A3CC2F75FE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7098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0449-45B3-4C4C-B502-456914857DA8}" type="datetimeFigureOut">
              <a:rPr lang="pt-BR" smtClean="0"/>
              <a:t>24/08/2016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F23D-16BE-404A-BCF5-A3CC2F75FE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4951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40449-45B3-4C4C-B502-456914857DA8}" type="datetimeFigureOut">
              <a:rPr lang="pt-BR" smtClean="0"/>
              <a:t>24/08/2016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EF23D-16BE-404A-BCF5-A3CC2F75FE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2240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5" Type="http://schemas.openxmlformats.org/officeDocument/2006/relationships/image" Target="../media/image4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827584" y="903040"/>
            <a:ext cx="2592288" cy="21659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4859478" y="1229916"/>
            <a:ext cx="2664296" cy="151216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827584" y="4365104"/>
            <a:ext cx="3276365" cy="122413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4644008" y="4365104"/>
            <a:ext cx="2880320" cy="122413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2528110" y="3356992"/>
            <a:ext cx="3678124" cy="72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cxnSp>
        <p:nvCxnSpPr>
          <p:cNvPr id="10" name="Conector de seta reta 9"/>
          <p:cNvCxnSpPr/>
          <p:nvPr/>
        </p:nvCxnSpPr>
        <p:spPr>
          <a:xfrm>
            <a:off x="264134" y="1052736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>
            <a:off x="264741" y="1412776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>
            <a:off x="264134" y="1798761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>
            <a:off x="264134" y="220486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>
            <a:off x="264134" y="256490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>
            <a:off x="264134" y="292494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440" y="1669414"/>
            <a:ext cx="1906372" cy="633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948" y="4735701"/>
            <a:ext cx="2875635" cy="545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357" y="1052736"/>
            <a:ext cx="2287879" cy="7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357" y="2163816"/>
            <a:ext cx="2214874" cy="7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6608" y="4545254"/>
            <a:ext cx="2572963" cy="926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4" name="Conector de seta reta 23"/>
          <p:cNvCxnSpPr/>
          <p:nvPr/>
        </p:nvCxnSpPr>
        <p:spPr>
          <a:xfrm>
            <a:off x="3419872" y="1412776"/>
            <a:ext cx="144016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/>
          <p:nvPr/>
        </p:nvCxnSpPr>
        <p:spPr>
          <a:xfrm>
            <a:off x="3425088" y="1830522"/>
            <a:ext cx="144016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/>
          <p:nvPr/>
        </p:nvCxnSpPr>
        <p:spPr>
          <a:xfrm>
            <a:off x="3419872" y="2225680"/>
            <a:ext cx="144016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/>
          <p:cNvCxnSpPr/>
          <p:nvPr/>
        </p:nvCxnSpPr>
        <p:spPr>
          <a:xfrm>
            <a:off x="3419872" y="2636912"/>
            <a:ext cx="144016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/>
          <p:cNvCxnSpPr/>
          <p:nvPr/>
        </p:nvCxnSpPr>
        <p:spPr>
          <a:xfrm flipH="1">
            <a:off x="6206234" y="3573016"/>
            <a:ext cx="513315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/>
          <p:cNvCxnSpPr/>
          <p:nvPr/>
        </p:nvCxnSpPr>
        <p:spPr>
          <a:xfrm flipH="1">
            <a:off x="6206235" y="3933056"/>
            <a:ext cx="89271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/>
          <p:cNvCxnSpPr/>
          <p:nvPr/>
        </p:nvCxnSpPr>
        <p:spPr>
          <a:xfrm flipV="1">
            <a:off x="6722714" y="2756373"/>
            <a:ext cx="0" cy="8309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/>
          <p:nvPr/>
        </p:nvCxnSpPr>
        <p:spPr>
          <a:xfrm flipV="1">
            <a:off x="7098951" y="2756373"/>
            <a:ext cx="0" cy="11909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/>
          <p:cNvCxnSpPr/>
          <p:nvPr/>
        </p:nvCxnSpPr>
        <p:spPr>
          <a:xfrm>
            <a:off x="1739432" y="3573016"/>
            <a:ext cx="78867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/>
          <p:cNvCxnSpPr/>
          <p:nvPr/>
        </p:nvCxnSpPr>
        <p:spPr>
          <a:xfrm>
            <a:off x="2144244" y="3933056"/>
            <a:ext cx="38386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/>
          <p:cNvCxnSpPr/>
          <p:nvPr/>
        </p:nvCxnSpPr>
        <p:spPr>
          <a:xfrm>
            <a:off x="2163296" y="3933056"/>
            <a:ext cx="0" cy="43204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de seta reta 38"/>
          <p:cNvCxnSpPr/>
          <p:nvPr/>
        </p:nvCxnSpPr>
        <p:spPr>
          <a:xfrm>
            <a:off x="1753721" y="3587305"/>
            <a:ext cx="0" cy="76151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40"/>
          <p:cNvCxnSpPr/>
          <p:nvPr/>
        </p:nvCxnSpPr>
        <p:spPr>
          <a:xfrm>
            <a:off x="7523721" y="454525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/>
          <p:cNvCxnSpPr/>
          <p:nvPr/>
        </p:nvCxnSpPr>
        <p:spPr>
          <a:xfrm>
            <a:off x="7523721" y="498864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de seta reta 42"/>
          <p:cNvCxnSpPr/>
          <p:nvPr/>
        </p:nvCxnSpPr>
        <p:spPr>
          <a:xfrm>
            <a:off x="7524328" y="5446276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/>
          <p:cNvCxnSpPr/>
          <p:nvPr/>
        </p:nvCxnSpPr>
        <p:spPr>
          <a:xfrm>
            <a:off x="4103949" y="467860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de seta reta 44"/>
          <p:cNvCxnSpPr/>
          <p:nvPr/>
        </p:nvCxnSpPr>
        <p:spPr>
          <a:xfrm>
            <a:off x="4091915" y="533074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CaixaDeTexto 25"/>
              <p:cNvSpPr txBox="1"/>
              <p:nvPr/>
            </p:nvSpPr>
            <p:spPr>
              <a:xfrm>
                <a:off x="262760" y="683404"/>
                <a:ext cx="4685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6" name="CaixaDeTexto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60" y="683404"/>
                <a:ext cx="46852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CaixaDeTexto 46"/>
              <p:cNvSpPr txBox="1"/>
              <p:nvPr/>
            </p:nvSpPr>
            <p:spPr>
              <a:xfrm>
                <a:off x="262760" y="1043404"/>
                <a:ext cx="4753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47" name="CaixaDeTexto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60" y="1043404"/>
                <a:ext cx="475387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CaixaDeTexto 47"/>
              <p:cNvSpPr txBox="1"/>
              <p:nvPr/>
            </p:nvSpPr>
            <p:spPr>
              <a:xfrm>
                <a:off x="262760" y="1429429"/>
                <a:ext cx="4489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48" name="CaixaDeTexto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60" y="1429429"/>
                <a:ext cx="448905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CaixaDeTexto 48"/>
              <p:cNvSpPr txBox="1"/>
              <p:nvPr/>
            </p:nvSpPr>
            <p:spPr>
              <a:xfrm>
                <a:off x="262760" y="1830522"/>
                <a:ext cx="5221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𝐿𝑎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49" name="CaixaDeTex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60" y="1830522"/>
                <a:ext cx="522131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CaixaDeTexto 49"/>
              <p:cNvSpPr txBox="1"/>
              <p:nvPr/>
            </p:nvSpPr>
            <p:spPr>
              <a:xfrm>
                <a:off x="262760" y="2204864"/>
                <a:ext cx="5177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𝐿𝑏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50" name="CaixaDeTexto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60" y="2204864"/>
                <a:ext cx="517706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CaixaDeTexto 50"/>
              <p:cNvSpPr txBox="1"/>
              <p:nvPr/>
            </p:nvSpPr>
            <p:spPr>
              <a:xfrm>
                <a:off x="273068" y="2555612"/>
                <a:ext cx="5025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𝐿𝑐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51" name="CaixaDeTexto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068" y="2555612"/>
                <a:ext cx="502510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CaixaDeTexto 51"/>
              <p:cNvSpPr txBox="1"/>
              <p:nvPr/>
            </p:nvSpPr>
            <p:spPr>
              <a:xfrm>
                <a:off x="3920518" y="1841768"/>
                <a:ext cx="4381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𝛼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52" name="CaixaDeTexto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518" y="1841768"/>
                <a:ext cx="438132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CaixaDeTexto 52"/>
              <p:cNvSpPr txBox="1"/>
              <p:nvPr/>
            </p:nvSpPr>
            <p:spPr>
              <a:xfrm>
                <a:off x="3930237" y="2242830"/>
                <a:ext cx="429861" cy="394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𝛽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53" name="CaixaDeTexto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0237" y="2242830"/>
                <a:ext cx="429861" cy="394082"/>
              </a:xfrm>
              <a:prstGeom prst="rect">
                <a:avLst/>
              </a:prstGeom>
              <a:blipFill rotWithShape="1">
                <a:blip r:embed="rId14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CaixaDeTexto 53"/>
              <p:cNvSpPr txBox="1"/>
              <p:nvPr/>
            </p:nvSpPr>
            <p:spPr>
              <a:xfrm>
                <a:off x="3920518" y="1436440"/>
                <a:ext cx="481157" cy="394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𝛽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54" name="CaixaDeTexto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518" y="1436440"/>
                <a:ext cx="481157" cy="394082"/>
              </a:xfrm>
              <a:prstGeom prst="rect">
                <a:avLst/>
              </a:prstGeom>
              <a:blipFill rotWithShape="1">
                <a:blip r:embed="rId15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CaixaDeTexto 54"/>
              <p:cNvSpPr txBox="1"/>
              <p:nvPr/>
            </p:nvSpPr>
            <p:spPr>
              <a:xfrm>
                <a:off x="3920518" y="1031029"/>
                <a:ext cx="4759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𝛼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55" name="CaixaDeTexto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518" y="1031029"/>
                <a:ext cx="475900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CaixaDeTexto 26"/>
              <p:cNvSpPr txBox="1"/>
              <p:nvPr/>
            </p:nvSpPr>
            <p:spPr>
              <a:xfrm>
                <a:off x="6350922" y="2961010"/>
                <a:ext cx="368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𝑝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7" name="CaixaDeTexto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0922" y="2961010"/>
                <a:ext cx="368627" cy="369332"/>
              </a:xfrm>
              <a:prstGeom prst="rect">
                <a:avLst/>
              </a:prstGeom>
              <a:blipFill rotWithShape="1">
                <a:blip r:embed="rId1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CaixaDeTexto 57"/>
              <p:cNvSpPr txBox="1"/>
              <p:nvPr/>
            </p:nvSpPr>
            <p:spPr>
              <a:xfrm>
                <a:off x="7093540" y="2985716"/>
                <a:ext cx="369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𝑞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3540" y="2985716"/>
                <a:ext cx="369588" cy="369332"/>
              </a:xfrm>
              <a:prstGeom prst="rect">
                <a:avLst/>
              </a:prstGeom>
              <a:blipFill rotWithShape="1">
                <a:blip r:embed="rId1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CaixaDeTexto 58"/>
              <p:cNvSpPr txBox="1"/>
              <p:nvPr/>
            </p:nvSpPr>
            <p:spPr>
              <a:xfrm>
                <a:off x="1370805" y="3629832"/>
                <a:ext cx="4621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𝑐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805" y="3629832"/>
                <a:ext cx="462178" cy="369332"/>
              </a:xfrm>
              <a:prstGeom prst="rect">
                <a:avLst/>
              </a:prstGeom>
              <a:blipFill rotWithShape="1">
                <a:blip r:embed="rId19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CaixaDeTexto 59"/>
              <p:cNvSpPr txBox="1"/>
              <p:nvPr/>
            </p:nvSpPr>
            <p:spPr>
              <a:xfrm>
                <a:off x="1793922" y="3629832"/>
                <a:ext cx="4608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𝑐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3922" y="3629832"/>
                <a:ext cx="460895" cy="369332"/>
              </a:xfrm>
              <a:prstGeom prst="rect">
                <a:avLst/>
              </a:prstGeom>
              <a:blipFill rotWithShape="1">
                <a:blip r:embed="rId20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CaixaDeTexto 60"/>
              <p:cNvSpPr txBox="1"/>
              <p:nvPr/>
            </p:nvSpPr>
            <p:spPr>
              <a:xfrm>
                <a:off x="4155549" y="4258122"/>
                <a:ext cx="5407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𝛼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5549" y="4258122"/>
                <a:ext cx="540725" cy="369332"/>
              </a:xfrm>
              <a:prstGeom prst="rect">
                <a:avLst/>
              </a:prstGeom>
              <a:blipFill rotWithShape="1">
                <a:blip r:embed="rId21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CaixaDeTexto 61"/>
              <p:cNvSpPr txBox="1"/>
              <p:nvPr/>
            </p:nvSpPr>
            <p:spPr>
              <a:xfrm>
                <a:off x="4138526" y="4891054"/>
                <a:ext cx="543931" cy="4053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𝛽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62" name="CaixaDeTexto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8526" y="4891054"/>
                <a:ext cx="543931" cy="405367"/>
              </a:xfrm>
              <a:prstGeom prst="rect">
                <a:avLst/>
              </a:prstGeom>
              <a:blipFill rotWithShape="1">
                <a:blip r:embed="rId22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CaixaDeTexto 62"/>
              <p:cNvSpPr txBox="1"/>
              <p:nvPr/>
            </p:nvSpPr>
            <p:spPr>
              <a:xfrm>
                <a:off x="7555622" y="4124934"/>
                <a:ext cx="5333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𝐶𝑎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63" name="CaixaDeTexto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622" y="4124934"/>
                <a:ext cx="533351" cy="369332"/>
              </a:xfrm>
              <a:prstGeom prst="rect">
                <a:avLst/>
              </a:prstGeom>
              <a:blipFill rotWithShape="1">
                <a:blip r:embed="rId2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CaixaDeTexto 64"/>
              <p:cNvSpPr txBox="1"/>
              <p:nvPr/>
            </p:nvSpPr>
            <p:spPr>
              <a:xfrm>
                <a:off x="7574084" y="4570934"/>
                <a:ext cx="5289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𝐶𝑏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65" name="CaixaDeTexto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4084" y="4570934"/>
                <a:ext cx="528927" cy="369332"/>
              </a:xfrm>
              <a:prstGeom prst="rect">
                <a:avLst/>
              </a:prstGeom>
              <a:blipFill rotWithShape="1">
                <a:blip r:embed="rId2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CaixaDeTexto 65"/>
              <p:cNvSpPr txBox="1"/>
              <p:nvPr/>
            </p:nvSpPr>
            <p:spPr>
              <a:xfrm>
                <a:off x="7574084" y="5023371"/>
                <a:ext cx="5137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𝐶𝑐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66" name="CaixaDeTexto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4084" y="5023371"/>
                <a:ext cx="513730" cy="369332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CaixaDeTexto 34"/>
          <p:cNvSpPr txBox="1"/>
          <p:nvPr/>
        </p:nvSpPr>
        <p:spPr>
          <a:xfrm>
            <a:off x="1073589" y="571123"/>
            <a:ext cx="21064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latin typeface="Arial" pitchFamily="34" charset="0"/>
                <a:cs typeface="Arial" pitchFamily="34" charset="0"/>
              </a:rPr>
              <a:t>Transformada de Clarke</a:t>
            </a:r>
            <a:endParaRPr lang="pt-BR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8" name="CaixaDeTexto 67"/>
          <p:cNvSpPr txBox="1"/>
          <p:nvPr/>
        </p:nvSpPr>
        <p:spPr>
          <a:xfrm>
            <a:off x="4835804" y="683404"/>
            <a:ext cx="2688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latin typeface="Arial" pitchFamily="34" charset="0"/>
                <a:cs typeface="Arial" pitchFamily="34" charset="0"/>
              </a:rPr>
              <a:t>Cálculo de Potências Instantâneas</a:t>
            </a:r>
            <a:endParaRPr lang="pt-BR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9" name="CaixaDeTexto 68"/>
          <p:cNvSpPr txBox="1"/>
          <p:nvPr/>
        </p:nvSpPr>
        <p:spPr>
          <a:xfrm>
            <a:off x="765903" y="5599544"/>
            <a:ext cx="2688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latin typeface="Arial" pitchFamily="34" charset="0"/>
                <a:cs typeface="Arial" pitchFamily="34" charset="0"/>
              </a:rPr>
              <a:t>Cálculo de Corrente </a:t>
            </a:r>
            <a:endParaRPr lang="pt-BR" sz="1400" dirty="0"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CaixaDeTexto 69"/>
              <p:cNvSpPr txBox="1"/>
              <p:nvPr/>
            </p:nvSpPr>
            <p:spPr>
              <a:xfrm>
                <a:off x="2843449" y="5563389"/>
                <a:ext cx="8045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𝛼</m:t>
                      </m:r>
                      <m:r>
                        <a:rPr lang="pt-BR" b="0" i="1" smtClean="0">
                          <a:latin typeface="Cambria Math"/>
                        </a:rPr>
                        <m:t>−</m:t>
                      </m:r>
                      <m:r>
                        <a:rPr lang="pt-BR" b="0" i="1" smtClean="0">
                          <a:latin typeface="Cambria Math"/>
                        </a:rPr>
                        <m:t>𝛽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70" name="CaixaDeTexto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449" y="5563389"/>
                <a:ext cx="804579" cy="369332"/>
              </a:xfrm>
              <a:prstGeom prst="rect">
                <a:avLst/>
              </a:prstGeom>
              <a:blipFill rotWithShape="1">
                <a:blip r:embed="rId2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CaixaDeTexto 71"/>
          <p:cNvSpPr txBox="1"/>
          <p:nvPr/>
        </p:nvSpPr>
        <p:spPr>
          <a:xfrm>
            <a:off x="4731688" y="5605517"/>
            <a:ext cx="27428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latin typeface="Arial" pitchFamily="34" charset="0"/>
                <a:cs typeface="Arial" pitchFamily="34" charset="0"/>
              </a:rPr>
              <a:t>Transformada Inversa de Clarke</a:t>
            </a:r>
            <a:endParaRPr lang="pt-BR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3" name="CaixaDeTexto 72"/>
          <p:cNvSpPr txBox="1"/>
          <p:nvPr/>
        </p:nvSpPr>
        <p:spPr>
          <a:xfrm>
            <a:off x="2477357" y="3601590"/>
            <a:ext cx="38170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latin typeface="Arial" pitchFamily="34" charset="0"/>
                <a:cs typeface="Arial" pitchFamily="34" charset="0"/>
              </a:rPr>
              <a:t>Seleção de Potências a serem Compensadas</a:t>
            </a:r>
            <a:endParaRPr lang="pt-BR" sz="14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7" name="Conector de seta reta 76"/>
          <p:cNvCxnSpPr/>
          <p:nvPr/>
        </p:nvCxnSpPr>
        <p:spPr>
          <a:xfrm>
            <a:off x="284634" y="4730642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de seta reta 77"/>
          <p:cNvCxnSpPr/>
          <p:nvPr/>
        </p:nvCxnSpPr>
        <p:spPr>
          <a:xfrm>
            <a:off x="284634" y="5308442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1" name="CaixaDeTexto 80"/>
              <p:cNvSpPr txBox="1"/>
              <p:nvPr/>
            </p:nvSpPr>
            <p:spPr>
              <a:xfrm>
                <a:off x="273068" y="4891301"/>
                <a:ext cx="481157" cy="394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𝛽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81" name="CaixaDeTexto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068" y="4891301"/>
                <a:ext cx="481157" cy="394082"/>
              </a:xfrm>
              <a:prstGeom prst="rect">
                <a:avLst/>
              </a:prstGeom>
              <a:blipFill rotWithShape="1">
                <a:blip r:embed="rId27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CaixaDeTexto 81"/>
              <p:cNvSpPr txBox="1"/>
              <p:nvPr/>
            </p:nvSpPr>
            <p:spPr>
              <a:xfrm>
                <a:off x="273068" y="4350483"/>
                <a:ext cx="4759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𝛼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82" name="CaixaDeTexto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068" y="4350483"/>
                <a:ext cx="475900" cy="369332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Elipse 56"/>
          <p:cNvSpPr/>
          <p:nvPr/>
        </p:nvSpPr>
        <p:spPr>
          <a:xfrm>
            <a:off x="3983167" y="783014"/>
            <a:ext cx="324000" cy="32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ysClr val="windowText" lastClr="000000"/>
                </a:solidFill>
              </a:rPr>
              <a:t>1</a:t>
            </a:r>
            <a:endParaRPr lang="pt-BR" dirty="0">
              <a:solidFill>
                <a:sysClr val="windowText" lastClr="000000"/>
              </a:solidFill>
            </a:endParaRPr>
          </a:p>
        </p:txBody>
      </p:sp>
      <p:sp>
        <p:nvSpPr>
          <p:cNvPr id="84" name="Elipse 83"/>
          <p:cNvSpPr/>
          <p:nvPr/>
        </p:nvSpPr>
        <p:spPr>
          <a:xfrm>
            <a:off x="325212" y="4096122"/>
            <a:ext cx="324000" cy="32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ysClr val="windowText" lastClr="000000"/>
                </a:solidFill>
              </a:rPr>
              <a:t>1</a:t>
            </a:r>
            <a:endParaRPr lang="pt-BR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519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157" y="1301848"/>
            <a:ext cx="1285240" cy="15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53" t="5311" b="7445"/>
          <a:stretch/>
        </p:blipFill>
        <p:spPr bwMode="auto">
          <a:xfrm>
            <a:off x="2181320" y="1423639"/>
            <a:ext cx="1116317" cy="1330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Retângulo 34"/>
          <p:cNvSpPr/>
          <p:nvPr/>
        </p:nvSpPr>
        <p:spPr>
          <a:xfrm>
            <a:off x="1984914" y="1300976"/>
            <a:ext cx="1509131" cy="15760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cxnSp>
        <p:nvCxnSpPr>
          <p:cNvPr id="36" name="Conector reto 35"/>
          <p:cNvCxnSpPr/>
          <p:nvPr/>
        </p:nvCxnSpPr>
        <p:spPr>
          <a:xfrm>
            <a:off x="3494045" y="1620644"/>
            <a:ext cx="339184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to 37"/>
          <p:cNvCxnSpPr>
            <a:stCxn id="35" idx="3"/>
            <a:endCxn id="1027" idx="1"/>
          </p:cNvCxnSpPr>
          <p:nvPr/>
        </p:nvCxnSpPr>
        <p:spPr>
          <a:xfrm>
            <a:off x="3494045" y="2088996"/>
            <a:ext cx="3362112" cy="12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/>
          <p:cNvCxnSpPr/>
          <p:nvPr/>
        </p:nvCxnSpPr>
        <p:spPr>
          <a:xfrm>
            <a:off x="3494045" y="2531328"/>
            <a:ext cx="339184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tângulo 40"/>
          <p:cNvSpPr/>
          <p:nvPr/>
        </p:nvSpPr>
        <p:spPr>
          <a:xfrm>
            <a:off x="4980878" y="3761678"/>
            <a:ext cx="1080000" cy="108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cxnSp>
        <p:nvCxnSpPr>
          <p:cNvPr id="42" name="Conector reto 41"/>
          <p:cNvCxnSpPr>
            <a:stCxn id="41" idx="0"/>
          </p:cNvCxnSpPr>
          <p:nvPr/>
        </p:nvCxnSpPr>
        <p:spPr>
          <a:xfrm flipV="1">
            <a:off x="5520878" y="2090248"/>
            <a:ext cx="0" cy="16714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to 44"/>
          <p:cNvCxnSpPr/>
          <p:nvPr/>
        </p:nvCxnSpPr>
        <p:spPr>
          <a:xfrm flipV="1">
            <a:off x="5918603" y="2531328"/>
            <a:ext cx="0" cy="12303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to 46"/>
          <p:cNvCxnSpPr/>
          <p:nvPr/>
        </p:nvCxnSpPr>
        <p:spPr>
          <a:xfrm flipV="1">
            <a:off x="5141738" y="1620644"/>
            <a:ext cx="0" cy="214103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Elipse 45"/>
          <p:cNvSpPr/>
          <p:nvPr/>
        </p:nvSpPr>
        <p:spPr>
          <a:xfrm>
            <a:off x="5864603" y="2477328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Elipse 49"/>
          <p:cNvSpPr/>
          <p:nvPr/>
        </p:nvSpPr>
        <p:spPr>
          <a:xfrm>
            <a:off x="5466878" y="2036248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Elipse 50"/>
          <p:cNvSpPr/>
          <p:nvPr/>
        </p:nvSpPr>
        <p:spPr>
          <a:xfrm>
            <a:off x="5087738" y="1566644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3" name="Conector de seta reta 52"/>
          <p:cNvCxnSpPr/>
          <p:nvPr/>
        </p:nvCxnSpPr>
        <p:spPr>
          <a:xfrm>
            <a:off x="4205672" y="3947532"/>
            <a:ext cx="756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de seta reta 55"/>
          <p:cNvCxnSpPr/>
          <p:nvPr/>
        </p:nvCxnSpPr>
        <p:spPr>
          <a:xfrm flipV="1">
            <a:off x="4205672" y="4301678"/>
            <a:ext cx="756000" cy="102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/>
          <p:cNvCxnSpPr/>
          <p:nvPr/>
        </p:nvCxnSpPr>
        <p:spPr>
          <a:xfrm>
            <a:off x="4205672" y="4638912"/>
            <a:ext cx="756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de seta reta 59"/>
          <p:cNvCxnSpPr/>
          <p:nvPr/>
        </p:nvCxnSpPr>
        <p:spPr>
          <a:xfrm>
            <a:off x="6305064" y="2397513"/>
            <a:ext cx="37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/>
          <p:nvPr/>
        </p:nvCxnSpPr>
        <p:spPr>
          <a:xfrm>
            <a:off x="6305064" y="1947746"/>
            <a:ext cx="37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de seta reta 62"/>
          <p:cNvCxnSpPr/>
          <p:nvPr/>
        </p:nvCxnSpPr>
        <p:spPr>
          <a:xfrm>
            <a:off x="6305064" y="1486829"/>
            <a:ext cx="37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CaixaDeTexto 63"/>
              <p:cNvSpPr txBox="1"/>
              <p:nvPr/>
            </p:nvSpPr>
            <p:spPr>
              <a:xfrm>
                <a:off x="3757360" y="3652540"/>
                <a:ext cx="5333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𝐶𝑎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64" name="CaixaDeTexto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7360" y="3652540"/>
                <a:ext cx="533351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CaixaDeTexto 64"/>
              <p:cNvSpPr txBox="1"/>
              <p:nvPr/>
            </p:nvSpPr>
            <p:spPr>
              <a:xfrm>
                <a:off x="3757360" y="3999570"/>
                <a:ext cx="5289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𝐶𝑏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65" name="CaixaDeTexto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7360" y="3999570"/>
                <a:ext cx="528927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CaixaDeTexto 65"/>
              <p:cNvSpPr txBox="1"/>
              <p:nvPr/>
            </p:nvSpPr>
            <p:spPr>
              <a:xfrm>
                <a:off x="3757360" y="4346604"/>
                <a:ext cx="5137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𝐶𝑐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66" name="CaixaDeTexto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7360" y="4346604"/>
                <a:ext cx="513730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CaixaDeTexto 70"/>
              <p:cNvSpPr txBox="1"/>
              <p:nvPr/>
            </p:nvSpPr>
            <p:spPr>
              <a:xfrm>
                <a:off x="5894339" y="1176036"/>
                <a:ext cx="5221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𝐿𝑎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71" name="CaixaDeTexto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4339" y="1176036"/>
                <a:ext cx="522131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CaixaDeTexto 71"/>
              <p:cNvSpPr txBox="1"/>
              <p:nvPr/>
            </p:nvSpPr>
            <p:spPr>
              <a:xfrm>
                <a:off x="5924075" y="1624718"/>
                <a:ext cx="5177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𝐿𝑏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72" name="CaixaDeTexto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4075" y="1624718"/>
                <a:ext cx="51770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CaixaDeTexto 72"/>
              <p:cNvSpPr txBox="1"/>
              <p:nvPr/>
            </p:nvSpPr>
            <p:spPr>
              <a:xfrm>
                <a:off x="5924075" y="2083258"/>
                <a:ext cx="5025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𝐿𝑐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73" name="CaixaDeTexto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4075" y="2083258"/>
                <a:ext cx="502510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Conector de seta reta 74"/>
          <p:cNvCxnSpPr/>
          <p:nvPr/>
        </p:nvCxnSpPr>
        <p:spPr>
          <a:xfrm>
            <a:off x="4101242" y="2406703"/>
            <a:ext cx="37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de seta reta 75"/>
          <p:cNvCxnSpPr/>
          <p:nvPr/>
        </p:nvCxnSpPr>
        <p:spPr>
          <a:xfrm>
            <a:off x="4101242" y="1956936"/>
            <a:ext cx="37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de seta reta 76"/>
          <p:cNvCxnSpPr/>
          <p:nvPr/>
        </p:nvCxnSpPr>
        <p:spPr>
          <a:xfrm>
            <a:off x="4101242" y="1496019"/>
            <a:ext cx="37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8" name="CaixaDeTexto 77"/>
              <p:cNvSpPr txBox="1"/>
              <p:nvPr/>
            </p:nvSpPr>
            <p:spPr>
              <a:xfrm>
                <a:off x="3690517" y="1185226"/>
                <a:ext cx="5171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𝑆𝑎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78" name="CaixaDeTexto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0517" y="1185226"/>
                <a:ext cx="517193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CaixaDeTexto 78"/>
              <p:cNvSpPr txBox="1"/>
              <p:nvPr/>
            </p:nvSpPr>
            <p:spPr>
              <a:xfrm>
                <a:off x="3720253" y="1633908"/>
                <a:ext cx="5127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𝑆𝑏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79" name="CaixaDeTexto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0253" y="1633908"/>
                <a:ext cx="512769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CaixaDeTexto 79"/>
              <p:cNvSpPr txBox="1"/>
              <p:nvPr/>
            </p:nvSpPr>
            <p:spPr>
              <a:xfrm>
                <a:off x="3720253" y="2092448"/>
                <a:ext cx="4975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𝑆𝑐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80" name="CaixaDeTexto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0253" y="2092448"/>
                <a:ext cx="497572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Conector de seta reta 87"/>
          <p:cNvCxnSpPr/>
          <p:nvPr/>
        </p:nvCxnSpPr>
        <p:spPr>
          <a:xfrm>
            <a:off x="5034599" y="2957503"/>
            <a:ext cx="0" cy="378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de seta reta 88"/>
          <p:cNvCxnSpPr/>
          <p:nvPr/>
        </p:nvCxnSpPr>
        <p:spPr>
          <a:xfrm>
            <a:off x="5402587" y="2957503"/>
            <a:ext cx="0" cy="378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de seta reta 89"/>
          <p:cNvCxnSpPr/>
          <p:nvPr/>
        </p:nvCxnSpPr>
        <p:spPr>
          <a:xfrm>
            <a:off x="5803094" y="2957503"/>
            <a:ext cx="0" cy="378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1" name="CaixaDeTexto 90"/>
              <p:cNvSpPr txBox="1"/>
              <p:nvPr/>
            </p:nvSpPr>
            <p:spPr>
              <a:xfrm>
                <a:off x="4702653" y="2611100"/>
                <a:ext cx="5333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𝐶𝑎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91" name="CaixaDeTexto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2653" y="2611100"/>
                <a:ext cx="533351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2" name="CaixaDeTexto 91"/>
              <p:cNvSpPr txBox="1"/>
              <p:nvPr/>
            </p:nvSpPr>
            <p:spPr>
              <a:xfrm>
                <a:off x="5081240" y="2599949"/>
                <a:ext cx="5289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𝐶𝑏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92" name="CaixaDeTexto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1240" y="2599949"/>
                <a:ext cx="528927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3" name="CaixaDeTexto 92"/>
              <p:cNvSpPr txBox="1"/>
              <p:nvPr/>
            </p:nvSpPr>
            <p:spPr>
              <a:xfrm>
                <a:off x="5500406" y="2618534"/>
                <a:ext cx="5137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𝐶𝑐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93" name="CaixaDeTexto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0406" y="2618534"/>
                <a:ext cx="513730" cy="369332"/>
              </a:xfrm>
              <a:prstGeom prst="rect">
                <a:avLst/>
              </a:prstGeom>
              <a:blipFill rotWithShape="1">
                <a:blip r:embed="rId1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CaixaDeTexto 101"/>
          <p:cNvSpPr txBox="1"/>
          <p:nvPr/>
        </p:nvSpPr>
        <p:spPr>
          <a:xfrm>
            <a:off x="1624942" y="994071"/>
            <a:ext cx="2229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latin typeface="Arial" pitchFamily="34" charset="0"/>
                <a:cs typeface="Arial" pitchFamily="34" charset="0"/>
              </a:rPr>
              <a:t>Fonte de Tensão Trifásica</a:t>
            </a:r>
            <a:endParaRPr lang="pt-BR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3" name="CaixaDeTexto 102"/>
          <p:cNvSpPr txBox="1"/>
          <p:nvPr/>
        </p:nvSpPr>
        <p:spPr>
          <a:xfrm>
            <a:off x="6700321" y="1012918"/>
            <a:ext cx="15969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latin typeface="Arial" pitchFamily="34" charset="0"/>
                <a:cs typeface="Arial" pitchFamily="34" charset="0"/>
              </a:rPr>
              <a:t>Carga Não Linear</a:t>
            </a:r>
            <a:endParaRPr lang="pt-BR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4" name="CaixaDeTexto 103"/>
          <p:cNvSpPr txBox="1"/>
          <p:nvPr/>
        </p:nvSpPr>
        <p:spPr>
          <a:xfrm>
            <a:off x="4866959" y="4841678"/>
            <a:ext cx="1308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latin typeface="Arial" pitchFamily="34" charset="0"/>
                <a:cs typeface="Arial" pitchFamily="34" charset="0"/>
              </a:rPr>
              <a:t>Compensador</a:t>
            </a:r>
            <a:endParaRPr lang="pt-BR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5" name="CaixaDeTexto 104"/>
          <p:cNvSpPr txBox="1"/>
          <p:nvPr/>
        </p:nvSpPr>
        <p:spPr>
          <a:xfrm>
            <a:off x="2706196" y="3814904"/>
            <a:ext cx="11313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latin typeface="Arial" pitchFamily="34" charset="0"/>
                <a:cs typeface="Arial" pitchFamily="34" charset="0"/>
              </a:rPr>
              <a:t>Correntes de Referência</a:t>
            </a:r>
            <a:endParaRPr lang="pt-BR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32" name="Losango 1031"/>
          <p:cNvSpPr/>
          <p:nvPr/>
        </p:nvSpPr>
        <p:spPr>
          <a:xfrm>
            <a:off x="5266815" y="3845503"/>
            <a:ext cx="508658" cy="900000"/>
          </a:xfrm>
          <a:prstGeom prst="diamond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cxnSp>
        <p:nvCxnSpPr>
          <p:cNvPr id="109" name="Conector de seta reta 108"/>
          <p:cNvCxnSpPr/>
          <p:nvPr/>
        </p:nvCxnSpPr>
        <p:spPr>
          <a:xfrm flipV="1">
            <a:off x="5524259" y="4053468"/>
            <a:ext cx="0" cy="49846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785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3199</TotalTime>
  <Words>213</Words>
  <Application>Microsoft Office PowerPoint</Application>
  <PresentationFormat>Apresentação na tela (4:3)</PresentationFormat>
  <Paragraphs>45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3" baseType="lpstr">
      <vt:lpstr>Tema do Office</vt:lpstr>
      <vt:lpstr>Apresentação do PowerPoint</vt:lpstr>
      <vt:lpstr>Apresentação do PowerPoint</vt:lpstr>
    </vt:vector>
  </TitlesOfParts>
  <Company>Embraer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jpsoliv</dc:creator>
  <cp:lastModifiedBy>jpsoliv</cp:lastModifiedBy>
  <cp:revision>42</cp:revision>
  <dcterms:created xsi:type="dcterms:W3CDTF">2016-08-24T13:15:21Z</dcterms:created>
  <dcterms:modified xsi:type="dcterms:W3CDTF">2016-08-26T18:51:04Z</dcterms:modified>
</cp:coreProperties>
</file>