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0" autoAdjust="0"/>
    <p:restoredTop sz="95521" autoAdjust="0"/>
  </p:normalViewPr>
  <p:slideViewPr>
    <p:cSldViewPr snapToGrid="0">
      <p:cViewPr>
        <p:scale>
          <a:sx n="50" d="100"/>
          <a:sy n="50" d="100"/>
        </p:scale>
        <p:origin x="3378" y="14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FABBD-B2CF-41BB-8AF0-22312F906C8C}" type="datetimeFigureOut">
              <a:rPr lang="pt-BR" smtClean="0"/>
              <a:t>24/01/2017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8E72-31B6-41E3-AEAC-83BA5E9B0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8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7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24/01/2017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1.png"/><Relationship Id="rId3" Type="http://schemas.openxmlformats.org/officeDocument/2006/relationships/image" Target="../media/image121.png"/><Relationship Id="rId21" Type="http://schemas.openxmlformats.org/officeDocument/2006/relationships/image" Target="../media/image135.png"/><Relationship Id="rId34" Type="http://schemas.openxmlformats.org/officeDocument/2006/relationships/image" Target="../media/image147.png"/><Relationship Id="rId7" Type="http://schemas.openxmlformats.org/officeDocument/2006/relationships/image" Target="../media/image5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6.png"/><Relationship Id="rId38" Type="http://schemas.openxmlformats.org/officeDocument/2006/relationships/image" Target="../media/image150.png"/><Relationship Id="rId2" Type="http://schemas.openxmlformats.org/officeDocument/2006/relationships/image" Target="../media/image103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32" Type="http://schemas.openxmlformats.org/officeDocument/2006/relationships/image" Target="../media/image145.png"/><Relationship Id="rId37" Type="http://schemas.openxmlformats.org/officeDocument/2006/relationships/image" Target="../media/image149.png"/><Relationship Id="rId5" Type="http://schemas.openxmlformats.org/officeDocument/2006/relationships/image" Target="../media/image3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1.png"/><Relationship Id="rId36" Type="http://schemas.openxmlformats.org/officeDocument/2006/relationships/image" Target="../media/image28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31" Type="http://schemas.openxmlformats.org/officeDocument/2006/relationships/image" Target="../media/image144.png"/><Relationship Id="rId4" Type="http://schemas.openxmlformats.org/officeDocument/2006/relationships/image" Target="../media/image1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65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5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5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155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1.png"/><Relationship Id="rId18" Type="http://schemas.openxmlformats.org/officeDocument/2006/relationships/image" Target="../media/image131.png"/><Relationship Id="rId26" Type="http://schemas.openxmlformats.org/officeDocument/2006/relationships/image" Target="../media/image169.png"/><Relationship Id="rId39" Type="http://schemas.openxmlformats.org/officeDocument/2006/relationships/image" Target="../media/image150.png"/><Relationship Id="rId3" Type="http://schemas.openxmlformats.org/officeDocument/2006/relationships/image" Target="../media/image156.png"/><Relationship Id="rId21" Type="http://schemas.openxmlformats.org/officeDocument/2006/relationships/image" Target="../media/image134.png"/><Relationship Id="rId34" Type="http://schemas.openxmlformats.org/officeDocument/2006/relationships/image" Target="../media/image146.png"/><Relationship Id="rId7" Type="http://schemas.openxmlformats.org/officeDocument/2006/relationships/image" Target="../media/image4.png"/><Relationship Id="rId12" Type="http://schemas.openxmlformats.org/officeDocument/2006/relationships/image" Target="../media/image160.png"/><Relationship Id="rId17" Type="http://schemas.openxmlformats.org/officeDocument/2006/relationships/image" Target="../media/image130.png"/><Relationship Id="rId25" Type="http://schemas.openxmlformats.org/officeDocument/2006/relationships/image" Target="../media/image168.png"/><Relationship Id="rId33" Type="http://schemas.openxmlformats.org/officeDocument/2006/relationships/image" Target="../media/image1590.png"/><Relationship Id="rId38" Type="http://schemas.openxmlformats.org/officeDocument/2006/relationships/image" Target="../media/image14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4.png"/><Relationship Id="rId20" Type="http://schemas.openxmlformats.org/officeDocument/2006/relationships/image" Target="../media/image133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59.png"/><Relationship Id="rId24" Type="http://schemas.openxmlformats.org/officeDocument/2006/relationships/image" Target="../media/image167.png"/><Relationship Id="rId32" Type="http://schemas.openxmlformats.org/officeDocument/2006/relationships/image" Target="../media/image172.png"/><Relationship Id="rId37" Type="http://schemas.openxmlformats.org/officeDocument/2006/relationships/image" Target="../media/image28.png"/><Relationship Id="rId40" Type="http://schemas.openxmlformats.org/officeDocument/2006/relationships/image" Target="../media/image151.png"/><Relationship Id="rId5" Type="http://schemas.openxmlformats.org/officeDocument/2006/relationships/image" Target="../media/image1.png"/><Relationship Id="rId15" Type="http://schemas.openxmlformats.org/officeDocument/2006/relationships/image" Target="../media/image163.png"/><Relationship Id="rId23" Type="http://schemas.openxmlformats.org/officeDocument/2006/relationships/image" Target="../media/image166.png"/><Relationship Id="rId28" Type="http://schemas.openxmlformats.org/officeDocument/2006/relationships/image" Target="../media/image65.png"/><Relationship Id="rId36" Type="http://schemas.openxmlformats.org/officeDocument/2006/relationships/image" Target="../media/image148.png"/><Relationship Id="rId10" Type="http://schemas.openxmlformats.org/officeDocument/2006/relationships/image" Target="../media/image158.png"/><Relationship Id="rId19" Type="http://schemas.openxmlformats.org/officeDocument/2006/relationships/image" Target="../media/image132.png"/><Relationship Id="rId31" Type="http://schemas.openxmlformats.org/officeDocument/2006/relationships/image" Target="../media/image143.png"/><Relationship Id="rId4" Type="http://schemas.openxmlformats.org/officeDocument/2006/relationships/image" Target="../media/image103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Relationship Id="rId22" Type="http://schemas.openxmlformats.org/officeDocument/2006/relationships/image" Target="../media/image165.png"/><Relationship Id="rId27" Type="http://schemas.openxmlformats.org/officeDocument/2006/relationships/image" Target="../media/image170.png"/><Relationship Id="rId30" Type="http://schemas.openxmlformats.org/officeDocument/2006/relationships/image" Target="../media/image1580.png"/><Relationship Id="rId35" Type="http://schemas.openxmlformats.org/officeDocument/2006/relationships/image" Target="../media/image1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/>
          <a:stretch/>
        </p:blipFill>
        <p:spPr>
          <a:xfrm>
            <a:off x="-3330055" y="622300"/>
            <a:ext cx="7390155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8829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48573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41019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4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2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/>
          <p:nvPr/>
        </p:nvCxnSpPr>
        <p:spPr>
          <a:xfrm>
            <a:off x="6622533" y="5792385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/>
          <p:nvPr/>
        </p:nvCxnSpPr>
        <p:spPr>
          <a:xfrm>
            <a:off x="6628031" y="6232757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/>
          <p:nvPr/>
        </p:nvCxnSpPr>
        <p:spPr>
          <a:xfrm>
            <a:off x="6622533" y="6649318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/>
          <p:nvPr/>
        </p:nvCxnSpPr>
        <p:spPr>
          <a:xfrm>
            <a:off x="6622533" y="7082824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endCxn id="61" idx="1"/>
          </p:cNvCxnSpPr>
          <p:nvPr/>
        </p:nvCxnSpPr>
        <p:spPr>
          <a:xfrm>
            <a:off x="10306791" y="6066669"/>
            <a:ext cx="7690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7479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910" y="7728511"/>
                <a:ext cx="707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46226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91" y="7725872"/>
                <a:ext cx="7019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54516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669" y="7725872"/>
                <a:ext cx="6790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645329" y="6217316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6217316"/>
                <a:ext cx="5200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655575" y="6640101"/>
                <a:ext cx="509498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75" y="6640101"/>
                <a:ext cx="509498" cy="494559"/>
              </a:xfrm>
              <a:prstGeom prst="rect">
                <a:avLst/>
              </a:prstGeom>
              <a:blipFill>
                <a:blip r:embed="rId1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6453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5776386"/>
                <a:ext cx="575414" cy="509563"/>
              </a:xfrm>
              <a:prstGeom prst="rect">
                <a:avLst/>
              </a:prstGeom>
              <a:blipFill>
                <a:blip r:embed="rId13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453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5335369"/>
                <a:ext cx="5709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3784077" y="5029820"/>
            <a:ext cx="293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46820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5302941" y="6920600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blipFill>
                <a:blip r:embed="rId2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191964" y="2095103"/>
            <a:ext cx="384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67659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47812" y="8098650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075834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206083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141253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198961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744393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10458901" y="6614257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901" y="6614257"/>
                <a:ext cx="471283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785540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5464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10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6"/>
              <p:cNvSpPr txBox="1"/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568414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Controlador 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3926878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8" y="-186792"/>
                <a:ext cx="1159998" cy="60837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2120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8585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2803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483480" y="6072772"/>
            <a:ext cx="702373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6817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/>
          <p:nvPr/>
        </p:nvCxnSpPr>
        <p:spPr>
          <a:xfrm>
            <a:off x="10606364" y="6771262"/>
            <a:ext cx="2890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00892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/>
          <p:nvPr/>
        </p:nvCxnSpPr>
        <p:spPr>
          <a:xfrm>
            <a:off x="10306791" y="7134660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7529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stCxn id="114" idx="6"/>
          </p:cNvCxnSpPr>
          <p:nvPr/>
        </p:nvCxnSpPr>
        <p:spPr>
          <a:xfrm flipV="1">
            <a:off x="13738176" y="6065519"/>
            <a:ext cx="16720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Controle por Histerese</a:t>
            </a: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stCxn id="97" idx="2"/>
            <a:endCxn id="114" idx="0"/>
          </p:cNvCxnSpPr>
          <p:nvPr/>
        </p:nvCxnSpPr>
        <p:spPr>
          <a:xfrm rot="16200000" flipH="1">
            <a:off x="8689126" y="1029885"/>
            <a:ext cx="1753742" cy="7804358"/>
          </a:xfrm>
          <a:prstGeom prst="bentConnector3">
            <a:avLst>
              <a:gd name="adj1" fmla="val 2827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9817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64661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8862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2617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0526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4045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078502" y="843831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/>
          <p:nvPr/>
        </p:nvCxnSpPr>
        <p:spPr>
          <a:xfrm>
            <a:off x="4141315" y="496399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stCxn id="217" idx="0"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stCxn id="218" idx="0"/>
          </p:cNvCxnSpPr>
          <p:nvPr/>
        </p:nvCxnSpPr>
        <p:spPr>
          <a:xfrm rot="5400000">
            <a:off x="-3863617" y="-598835"/>
            <a:ext cx="3262900" cy="2925196"/>
          </a:xfrm>
          <a:prstGeom prst="bentConnector3">
            <a:avLst>
              <a:gd name="adj1" fmla="val 2197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stCxn id="219" idx="0"/>
          </p:cNvCxnSpPr>
          <p:nvPr/>
        </p:nvCxnSpPr>
        <p:spPr>
          <a:xfrm rot="5400000">
            <a:off x="-3901185" y="-220653"/>
            <a:ext cx="4452137" cy="3360279"/>
          </a:xfrm>
          <a:prstGeom prst="bentConnector3">
            <a:avLst>
              <a:gd name="adj1" fmla="val 2389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08432" y="3604381"/>
                <a:ext cx="635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2" y="3604381"/>
                <a:ext cx="635302" cy="369332"/>
              </a:xfrm>
              <a:prstGeom prst="rect">
                <a:avLst/>
              </a:prstGeom>
              <a:blipFill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690694" y="3606296"/>
                <a:ext cx="634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694" y="3606296"/>
                <a:ext cx="634020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984340" y="571071"/>
            <a:ext cx="20800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758826" y="650866"/>
            <a:ext cx="2688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itchFamily="34" charset="0"/>
                <a:cs typeface="Arial" pitchFamily="34" charset="0"/>
              </a:rPr>
              <a:t>Instantaneous Power Calculation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415425" y="5591155"/>
            <a:ext cx="2688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201267" y="5565232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67" y="5565232"/>
                <a:ext cx="804579" cy="369332"/>
              </a:xfrm>
              <a:prstGeom prst="rect">
                <a:avLst/>
              </a:prstGeom>
              <a:blipFill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20819" y="5607807"/>
            <a:ext cx="27645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2454062" y="3555409"/>
            <a:ext cx="3845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Selection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be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Compensated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689877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3977588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17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69834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28386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1068280" y="538032"/>
            <a:ext cx="2202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4847364" y="660810"/>
            <a:ext cx="268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Instantaneous Power Calculation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1533962" y="5591155"/>
            <a:ext cx="268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1133537" y="5565232"/>
                <a:ext cx="8736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𝛼</m:t>
                      </m:r>
                      <m:r>
                        <a:rPr lang="pt-BR" sz="2000" b="0" i="1" smtClean="0">
                          <a:latin typeface="Cambria Math"/>
                        </a:rPr>
                        <m:t>−</m:t>
                      </m:r>
                      <m:r>
                        <a:rPr lang="pt-BR" sz="20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37" y="5565232"/>
                <a:ext cx="873636" cy="400110"/>
              </a:xfrm>
              <a:prstGeom prst="rect">
                <a:avLst/>
              </a:prstGeom>
              <a:blipFill>
                <a:blip r:embed="rId3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aixaDeTexto 94"/>
          <p:cNvSpPr txBox="1"/>
          <p:nvPr/>
        </p:nvSpPr>
        <p:spPr>
          <a:xfrm>
            <a:off x="4714544" y="5624618"/>
            <a:ext cx="293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6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074728" y="908731"/>
            <a:ext cx="3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3-phase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Voltage</a:t>
            </a:r>
            <a:r>
              <a:rPr lang="pt-BR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Supply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6386096" y="912590"/>
            <a:ext cx="22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Non-Linear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Load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638425" y="4864781"/>
            <a:ext cx="183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Compensator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2427404" y="3984071"/>
            <a:ext cx="132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Reference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Currents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tângulo 147"/>
          <p:cNvSpPr/>
          <p:nvPr/>
        </p:nvSpPr>
        <p:spPr>
          <a:xfrm>
            <a:off x="-4093407" y="-1527135"/>
            <a:ext cx="23118386" cy="10480635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126845" y="-1519136"/>
            <a:ext cx="9724948" cy="614082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84145" y="843119"/>
            <a:ext cx="7050538" cy="6858000"/>
          </a:xfrm>
          <a:prstGeom prst="rect">
            <a:avLst/>
          </a:prstGeom>
          <a:ln w="76200">
            <a:solidFill>
              <a:srgbClr val="00B050"/>
            </a:solidFill>
            <a:prstDash val="sysDash"/>
          </a:ln>
        </p:spPr>
      </p:pic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1877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71433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35304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4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0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>
            <a:cxnSpLocks/>
          </p:cNvCxnSpPr>
          <p:nvPr/>
        </p:nvCxnSpPr>
        <p:spPr>
          <a:xfrm>
            <a:off x="6920425" y="5773156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>
            <a:cxnSpLocks/>
          </p:cNvCxnSpPr>
          <p:nvPr/>
        </p:nvCxnSpPr>
        <p:spPr>
          <a:xfrm>
            <a:off x="6920425" y="6255416"/>
            <a:ext cx="76420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>
            <a:cxnSpLocks/>
          </p:cNvCxnSpPr>
          <p:nvPr/>
        </p:nvCxnSpPr>
        <p:spPr>
          <a:xfrm>
            <a:off x="6929950" y="6668676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>
            <a:cxnSpLocks/>
          </p:cNvCxnSpPr>
          <p:nvPr/>
        </p:nvCxnSpPr>
        <p:spPr>
          <a:xfrm flipV="1">
            <a:off x="6920425" y="7111399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endCxn id="61" idx="1"/>
          </p:cNvCxnSpPr>
          <p:nvPr/>
        </p:nvCxnSpPr>
        <p:spPr>
          <a:xfrm>
            <a:off x="10287741" y="6066669"/>
            <a:ext cx="7690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40527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710" y="7728511"/>
                <a:ext cx="70769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49274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91" y="7725872"/>
                <a:ext cx="7019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57564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69" y="7725872"/>
                <a:ext cx="67909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6873929" y="6217316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6217316"/>
                <a:ext cx="5200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6884175" y="6640101"/>
                <a:ext cx="509498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175" y="6640101"/>
                <a:ext cx="509498" cy="494559"/>
              </a:xfrm>
              <a:prstGeom prst="rect">
                <a:avLst/>
              </a:prstGeom>
              <a:blipFill>
                <a:blip r:embed="rId1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68739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5776386"/>
                <a:ext cx="575414" cy="509563"/>
              </a:xfrm>
              <a:prstGeom prst="rect">
                <a:avLst/>
              </a:prstGeom>
              <a:blipFill>
                <a:blip r:embed="rId14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68739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5335369"/>
                <a:ext cx="570926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10548788" y="5513107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88" y="5513107"/>
                <a:ext cx="471155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4200821" y="5000021"/>
            <a:ext cx="270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69680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Arial" pitchFamily="34" charset="0"/>
                <a:cs typeface="Arial" pitchFamily="34" charset="0"/>
              </a:rPr>
              <a:t>Instantaneous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16060614" y="6862448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15433050" y="68071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050" y="6807127"/>
                <a:ext cx="1008546" cy="461665"/>
              </a:xfrm>
              <a:prstGeom prst="rect">
                <a:avLst/>
              </a:prstGeom>
              <a:blipFill>
                <a:blip r:embed="rId2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274404" y="2096164"/>
            <a:ext cx="3617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1707995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955" y="7397223"/>
                <a:ext cx="642932" cy="57913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1595095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956" y="7428158"/>
                <a:ext cx="63850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69945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11708" y="809858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056784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187033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122203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179911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725343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1347759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593" y="5481964"/>
                <a:ext cx="1875450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/>
              <p:cNvSpPr txBox="1"/>
              <p:nvPr/>
            </p:nvSpPr>
            <p:spPr>
              <a:xfrm>
                <a:off x="10687501" y="6614257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501" y="6614257"/>
                <a:ext cx="471283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766490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3559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1141811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116" y="6892344"/>
                <a:ext cx="652743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95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6"/>
              <p:cNvSpPr txBox="1"/>
              <p:nvPr/>
            </p:nvSpPr>
            <p:spPr>
              <a:xfrm>
                <a:off x="12498138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138" y="5481964"/>
                <a:ext cx="471155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625564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PI </a:t>
            </a:r>
            <a:r>
              <a:rPr lang="pt-BR" sz="2400" dirty="0" err="1">
                <a:solidFill>
                  <a:schemeClr val="tx1"/>
                </a:solidFill>
              </a:rPr>
              <a:t>Controller</a:t>
            </a:r>
            <a:endParaRPr lang="pt-B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199592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592" y="-186792"/>
                <a:ext cx="1159998" cy="60837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0215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6680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0898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464430" y="6072772"/>
            <a:ext cx="702373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1102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>
            <a:cxnSpLocks/>
          </p:cNvCxnSpPr>
          <p:nvPr/>
        </p:nvCxnSpPr>
        <p:spPr>
          <a:xfrm>
            <a:off x="10644464" y="6771262"/>
            <a:ext cx="28046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77092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/>
          <p:nvPr/>
        </p:nvCxnSpPr>
        <p:spPr>
          <a:xfrm>
            <a:off x="10535391" y="7134660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5624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cxnSpLocks/>
            <a:stCxn id="114" idx="6"/>
          </p:cNvCxnSpPr>
          <p:nvPr/>
        </p:nvCxnSpPr>
        <p:spPr>
          <a:xfrm flipV="1">
            <a:off x="13719126" y="6065519"/>
            <a:ext cx="16339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CaixaDeTexto 153"/>
              <p:cNvSpPr txBox="1"/>
              <p:nvPr/>
            </p:nvSpPr>
            <p:spPr>
              <a:xfrm>
                <a:off x="1394081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814" y="6587638"/>
                <a:ext cx="738985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/>
                </a:solidFill>
              </a:rPr>
              <a:t>Hysteresis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Controller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cxnSpLocks/>
            <a:stCxn id="97" idx="2"/>
            <a:endCxn id="114" idx="0"/>
          </p:cNvCxnSpPr>
          <p:nvPr/>
        </p:nvCxnSpPr>
        <p:spPr>
          <a:xfrm rot="16200000" flipH="1">
            <a:off x="8679601" y="1039410"/>
            <a:ext cx="1753742" cy="77853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7912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3931164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3931164"/>
                <a:ext cx="975780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58946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3147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5665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3574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7093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383301" y="8382434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/>
          <p:nvPr/>
        </p:nvCxnSpPr>
        <p:spPr>
          <a:xfrm>
            <a:off x="4141315" y="496399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stCxn id="217" idx="0"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stCxn id="218" idx="0"/>
          </p:cNvCxnSpPr>
          <p:nvPr/>
        </p:nvCxnSpPr>
        <p:spPr>
          <a:xfrm rot="5400000">
            <a:off x="-3863617" y="-598835"/>
            <a:ext cx="3262900" cy="2925196"/>
          </a:xfrm>
          <a:prstGeom prst="bentConnector3">
            <a:avLst>
              <a:gd name="adj1" fmla="val 2197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stCxn id="219" idx="0"/>
          </p:cNvCxnSpPr>
          <p:nvPr/>
        </p:nvCxnSpPr>
        <p:spPr>
          <a:xfrm rot="5400000">
            <a:off x="-3901185" y="-220653"/>
            <a:ext cx="4452137" cy="3360279"/>
          </a:xfrm>
          <a:prstGeom prst="bentConnector3">
            <a:avLst>
              <a:gd name="adj1" fmla="val 2389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13901652" y="564285"/>
            <a:ext cx="2470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rgbClr val="FF0000"/>
                </a:solidFill>
              </a:rPr>
              <a:t>Compensator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150" name="CaixaDeTexto 149"/>
          <p:cNvSpPr txBox="1"/>
          <p:nvPr/>
        </p:nvSpPr>
        <p:spPr>
          <a:xfrm>
            <a:off x="5477061" y="8996379"/>
            <a:ext cx="508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Current</a:t>
            </a:r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Reference</a:t>
            </a:r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Calculator</a:t>
            </a:r>
            <a:endParaRPr lang="pt-BR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Conector reto 12"/>
          <p:cNvCxnSpPr>
            <a:cxnSpLocks/>
          </p:cNvCxnSpPr>
          <p:nvPr/>
        </p:nvCxnSpPr>
        <p:spPr>
          <a:xfrm>
            <a:off x="4092480" y="4774091"/>
            <a:ext cx="9888015" cy="2824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cxnSpLocks/>
          </p:cNvCxnSpPr>
          <p:nvPr/>
        </p:nvCxnSpPr>
        <p:spPr>
          <a:xfrm flipV="1">
            <a:off x="4092480" y="8857326"/>
            <a:ext cx="14714387" cy="8147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>
            <a:cxnSpLocks/>
          </p:cNvCxnSpPr>
          <p:nvPr/>
        </p:nvCxnSpPr>
        <p:spPr>
          <a:xfrm>
            <a:off x="4092480" y="4774091"/>
            <a:ext cx="19050" cy="4083235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cxnSpLocks/>
          </p:cNvCxnSpPr>
          <p:nvPr/>
        </p:nvCxnSpPr>
        <p:spPr>
          <a:xfrm flipV="1">
            <a:off x="13980495" y="1665059"/>
            <a:ext cx="12700" cy="3111856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to 160"/>
          <p:cNvCxnSpPr>
            <a:cxnSpLocks/>
          </p:cNvCxnSpPr>
          <p:nvPr/>
        </p:nvCxnSpPr>
        <p:spPr>
          <a:xfrm flipH="1">
            <a:off x="13993195" y="1682021"/>
            <a:ext cx="4841471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>
            <a:cxnSpLocks/>
          </p:cNvCxnSpPr>
          <p:nvPr/>
        </p:nvCxnSpPr>
        <p:spPr>
          <a:xfrm flipH="1" flipV="1">
            <a:off x="18908743" y="1656098"/>
            <a:ext cx="0" cy="7201228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aixaDeTexto 162"/>
          <p:cNvSpPr txBox="1"/>
          <p:nvPr/>
        </p:nvSpPr>
        <p:spPr>
          <a:xfrm>
            <a:off x="-2326950" y="7779116"/>
            <a:ext cx="611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B050"/>
                </a:solidFill>
              </a:rPr>
              <a:t>Positive </a:t>
            </a:r>
            <a:r>
              <a:rPr lang="pt-BR" sz="3200" b="1" dirty="0" err="1">
                <a:solidFill>
                  <a:srgbClr val="00B050"/>
                </a:solidFill>
              </a:rPr>
              <a:t>Sequence</a:t>
            </a:r>
            <a:r>
              <a:rPr lang="pt-BR" sz="3200" b="1" dirty="0">
                <a:solidFill>
                  <a:srgbClr val="00B050"/>
                </a:solidFill>
              </a:rPr>
              <a:t> </a:t>
            </a:r>
            <a:r>
              <a:rPr lang="pt-BR" sz="3200" b="1" dirty="0" err="1">
                <a:solidFill>
                  <a:srgbClr val="00B050"/>
                </a:solidFill>
              </a:rPr>
              <a:t>VoltageDetector</a:t>
            </a:r>
            <a:endParaRPr lang="pt-BR" sz="3200" b="1" dirty="0">
              <a:solidFill>
                <a:srgbClr val="00B050"/>
              </a:solidFill>
            </a:endParaRPr>
          </a:p>
        </p:txBody>
      </p:sp>
      <p:sp>
        <p:nvSpPr>
          <p:cNvPr id="164" name="CaixaDeTexto 163"/>
          <p:cNvSpPr txBox="1"/>
          <p:nvPr/>
        </p:nvSpPr>
        <p:spPr>
          <a:xfrm>
            <a:off x="9569758" y="8159838"/>
            <a:ext cx="580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</a:rPr>
              <a:t>Active </a:t>
            </a:r>
            <a:r>
              <a:rPr lang="pt-BR" sz="3200" b="1" dirty="0" err="1">
                <a:solidFill>
                  <a:srgbClr val="FFC000"/>
                </a:solidFill>
              </a:rPr>
              <a:t>Filter</a:t>
            </a:r>
            <a:r>
              <a:rPr lang="pt-BR" sz="3200" b="1" dirty="0">
                <a:solidFill>
                  <a:srgbClr val="FFC000"/>
                </a:solidFill>
              </a:rPr>
              <a:t> </a:t>
            </a:r>
            <a:r>
              <a:rPr lang="pt-BR" sz="3200" b="1" dirty="0" err="1">
                <a:solidFill>
                  <a:srgbClr val="FFC000"/>
                </a:solidFill>
              </a:rPr>
              <a:t>Reference</a:t>
            </a:r>
            <a:r>
              <a:rPr lang="pt-BR" sz="3200" b="1" dirty="0">
                <a:solidFill>
                  <a:srgbClr val="FFC000"/>
                </a:solidFill>
              </a:rPr>
              <a:t> </a:t>
            </a:r>
            <a:r>
              <a:rPr lang="pt-BR" sz="3200" b="1" dirty="0" err="1">
                <a:solidFill>
                  <a:srgbClr val="FFC000"/>
                </a:solidFill>
              </a:rPr>
              <a:t>Definition</a:t>
            </a:r>
            <a:endParaRPr lang="pt-BR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DSP</a:t>
            </a: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PWM</a:t>
            </a: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7024" y="489172"/>
            <a:ext cx="9144000" cy="36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-2646045" y="25810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-2371725" y="1491390"/>
            <a:ext cx="0" cy="46896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1335405" y="23372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-1061085" y="630330"/>
            <a:ext cx="0" cy="5306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552575" y="31906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42135" y="1780950"/>
            <a:ext cx="0" cy="50020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173855" y="36707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4875" y="140757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74055" y="233721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-3324225" y="617679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-3324225" y="464013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-264604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-237172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5525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4213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41738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7148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7740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14207" y="514754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PWM</a:t>
            </a:r>
          </a:p>
        </p:txBody>
      </p:sp>
      <p:sp>
        <p:nvSpPr>
          <p:cNvPr id="34" name="Chave direita 33"/>
          <p:cNvSpPr/>
          <p:nvPr/>
        </p:nvSpPr>
        <p:spPr>
          <a:xfrm>
            <a:off x="6096001" y="489172"/>
            <a:ext cx="361950" cy="1848038"/>
          </a:xfrm>
          <a:prstGeom prst="rightBrace">
            <a:avLst>
              <a:gd name="adj1" fmla="val 50438"/>
              <a:gd name="adj2" fmla="val 489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614207" y="10900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Banda de histerese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199868" y="3544245"/>
            <a:ext cx="414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4585273" y="3050309"/>
            <a:ext cx="1634158" cy="493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614207" y="325144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na saída</a:t>
            </a:r>
          </a:p>
        </p:txBody>
      </p:sp>
      <p:cxnSp>
        <p:nvCxnSpPr>
          <p:cNvPr id="48" name="Conector reto 47"/>
          <p:cNvCxnSpPr/>
          <p:nvPr/>
        </p:nvCxnSpPr>
        <p:spPr>
          <a:xfrm flipH="1">
            <a:off x="4311527" y="3050307"/>
            <a:ext cx="2800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41136" y="163980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" name="CaixaDeTexto 6"/>
          <p:cNvSpPr txBox="1"/>
          <p:nvPr/>
        </p:nvSpPr>
        <p:spPr>
          <a:xfrm>
            <a:off x="1859219" y="14582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80355" y="15997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-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098337" y="721775"/>
            <a:ext cx="0" cy="95059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de seta reta 14"/>
          <p:cNvCxnSpPr>
            <a:endCxn id="4" idx="6"/>
          </p:cNvCxnSpPr>
          <p:nvPr/>
        </p:nvCxnSpPr>
        <p:spPr>
          <a:xfrm flipH="1">
            <a:off x="2555536" y="2087863"/>
            <a:ext cx="1831109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de seta reta 19"/>
          <p:cNvCxnSpPr>
            <a:stCxn id="4" idx="4"/>
            <a:endCxn id="22" idx="0"/>
          </p:cNvCxnSpPr>
          <p:nvPr/>
        </p:nvCxnSpPr>
        <p:spPr>
          <a:xfrm>
            <a:off x="2098336" y="2554202"/>
            <a:ext cx="7993" cy="70055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tângulo 21"/>
          <p:cNvSpPr/>
          <p:nvPr/>
        </p:nvSpPr>
        <p:spPr>
          <a:xfrm>
            <a:off x="1066370" y="3254754"/>
            <a:ext cx="2079918" cy="1654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Controlador PI</a:t>
            </a:r>
          </a:p>
        </p:txBody>
      </p:sp>
      <p:sp>
        <p:nvSpPr>
          <p:cNvPr id="28" name="Elipse 27"/>
          <p:cNvSpPr/>
          <p:nvPr/>
        </p:nvSpPr>
        <p:spPr>
          <a:xfrm>
            <a:off x="1634615" y="611039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9" name="CaixaDeTexto 28"/>
          <p:cNvSpPr txBox="1"/>
          <p:nvPr/>
        </p:nvSpPr>
        <p:spPr>
          <a:xfrm>
            <a:off x="1612109" y="614295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859219" y="58997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cxnSp>
        <p:nvCxnSpPr>
          <p:cNvPr id="31" name="Conector de seta reta 30"/>
          <p:cNvCxnSpPr>
            <a:endCxn id="28" idx="0"/>
          </p:cNvCxnSpPr>
          <p:nvPr/>
        </p:nvCxnSpPr>
        <p:spPr>
          <a:xfrm>
            <a:off x="2078674" y="4931203"/>
            <a:ext cx="0" cy="1179189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33"/>
          <p:cNvCxnSpPr>
            <a:endCxn id="28" idx="2"/>
          </p:cNvCxnSpPr>
          <p:nvPr/>
        </p:nvCxnSpPr>
        <p:spPr>
          <a:xfrm>
            <a:off x="464048" y="6567592"/>
            <a:ext cx="117056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tângulo 41"/>
          <p:cNvSpPr/>
          <p:nvPr/>
        </p:nvSpPr>
        <p:spPr>
          <a:xfrm>
            <a:off x="3520746" y="6197478"/>
            <a:ext cx="201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das Correntes de Referência</a:t>
            </a:r>
          </a:p>
        </p:txBody>
      </p:sp>
      <p:cxnSp>
        <p:nvCxnSpPr>
          <p:cNvPr id="43" name="Conector de seta reta 42"/>
          <p:cNvCxnSpPr>
            <a:stCxn id="28" idx="6"/>
          </p:cNvCxnSpPr>
          <p:nvPr/>
        </p:nvCxnSpPr>
        <p:spPr>
          <a:xfrm>
            <a:off x="2549015" y="6567592"/>
            <a:ext cx="971731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64048" y="7659879"/>
            <a:ext cx="3056698" cy="354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tângulo 45"/>
          <p:cNvSpPr/>
          <p:nvPr/>
        </p:nvSpPr>
        <p:spPr>
          <a:xfrm>
            <a:off x="-1803952" y="6197478"/>
            <a:ext cx="2268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Seleção de Potência a serem Compensadas 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-1711037" y="3269134"/>
            <a:ext cx="2066761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Potências Instantâneas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-1160123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-136866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tângulo 51"/>
          <p:cNvSpPr/>
          <p:nvPr/>
        </p:nvSpPr>
        <p:spPr>
          <a:xfrm>
            <a:off x="7028017" y="6197478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530076" y="640460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554817" y="787759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6" name="Seta para baixo 1035"/>
          <p:cNvSpPr/>
          <p:nvPr/>
        </p:nvSpPr>
        <p:spPr>
          <a:xfrm flipV="1">
            <a:off x="6745103" y="4390255"/>
            <a:ext cx="2365828" cy="1642623"/>
          </a:xfrm>
          <a:prstGeom prst="down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-1467111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-757036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-80997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-2426369" y="350485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-2409436" y="4184220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-2426369" y="484404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CaixaDeTexto 1048"/>
              <p:cNvSpPr txBox="1"/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49" name="CaixaDeTexto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>
            <a:off x="5515562" y="7112477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3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5" y="105762"/>
            <a:ext cx="7116061" cy="41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" y="1600663"/>
            <a:ext cx="8249801" cy="40648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15468" y="493004"/>
            <a:ext cx="2142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Indutância de Acoplamento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25767" y="4250266"/>
            <a:ext cx="1829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Filtro Capacitivo</a:t>
            </a:r>
          </a:p>
        </p:txBody>
      </p:sp>
    </p:spTree>
    <p:extLst>
      <p:ext uri="{BB962C8B-B14F-4D97-AF65-F5344CB8AC3E}">
        <p14:creationId xmlns:p14="http://schemas.microsoft.com/office/powerpoint/2010/main" val="1589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Detector de Sequência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blipFill>
                <a:blip r:embed="rId2"/>
                <a:stretch>
                  <a:fillRect l="-4396" r="-1648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30"/>
          <p:cNvCxnSpPr>
            <a:endCxn id="2" idx="1"/>
          </p:cNvCxnSpPr>
          <p:nvPr/>
        </p:nvCxnSpPr>
        <p:spPr>
          <a:xfrm>
            <a:off x="-2880263" y="2794821"/>
            <a:ext cx="10958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30"/>
          <p:cNvCxnSpPr/>
          <p:nvPr/>
        </p:nvCxnSpPr>
        <p:spPr>
          <a:xfrm flipV="1">
            <a:off x="-2881359" y="3491346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de seta reta 30"/>
          <p:cNvCxnSpPr/>
          <p:nvPr/>
        </p:nvCxnSpPr>
        <p:spPr>
          <a:xfrm flipV="1">
            <a:off x="-2881359" y="211272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30"/>
          <p:cNvCxnSpPr>
            <a:stCxn id="2" idx="3"/>
          </p:cNvCxnSpPr>
          <p:nvPr/>
        </p:nvCxnSpPr>
        <p:spPr>
          <a:xfrm>
            <a:off x="375575" y="2794821"/>
            <a:ext cx="111087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de seta reta 30"/>
          <p:cNvCxnSpPr/>
          <p:nvPr/>
        </p:nvCxnSpPr>
        <p:spPr>
          <a:xfrm flipV="1">
            <a:off x="374883" y="3479983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de seta reta 30"/>
          <p:cNvCxnSpPr/>
          <p:nvPr/>
        </p:nvCxnSpPr>
        <p:spPr>
          <a:xfrm flipV="1">
            <a:off x="390615" y="212099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tângulo 19"/>
          <p:cNvSpPr/>
          <p:nvPr/>
        </p:nvSpPr>
        <p:spPr>
          <a:xfrm>
            <a:off x="1486453" y="1840821"/>
            <a:ext cx="2196000" cy="381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Correntes de Referência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30"/>
          <p:cNvCxnSpPr/>
          <p:nvPr/>
        </p:nvCxnSpPr>
        <p:spPr>
          <a:xfrm>
            <a:off x="-2881785" y="5468013"/>
            <a:ext cx="4352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ector de seta reta 30"/>
          <p:cNvCxnSpPr/>
          <p:nvPr/>
        </p:nvCxnSpPr>
        <p:spPr>
          <a:xfrm flipV="1">
            <a:off x="-2897517" y="4177778"/>
            <a:ext cx="4351974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ector de seta reta 30"/>
          <p:cNvCxnSpPr/>
          <p:nvPr/>
        </p:nvCxnSpPr>
        <p:spPr>
          <a:xfrm>
            <a:off x="-2896185" y="4839072"/>
            <a:ext cx="43668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11" y="2544083"/>
            <a:ext cx="4795425" cy="27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 31"/>
          <p:cNvSpPr/>
          <p:nvPr/>
        </p:nvSpPr>
        <p:spPr>
          <a:xfrm>
            <a:off x="5182523" y="2843620"/>
            <a:ext cx="147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33" name="Conector de seta reta 52"/>
          <p:cNvCxnSpPr/>
          <p:nvPr/>
        </p:nvCxnSpPr>
        <p:spPr>
          <a:xfrm>
            <a:off x="3684582" y="303871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53"/>
          <p:cNvCxnSpPr/>
          <p:nvPr/>
        </p:nvCxnSpPr>
        <p:spPr>
          <a:xfrm>
            <a:off x="3709323" y="451170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96"/>
          <p:cNvCxnSpPr>
            <a:stCxn id="20" idx="3"/>
            <a:endCxn id="32" idx="1"/>
          </p:cNvCxnSpPr>
          <p:nvPr/>
        </p:nvCxnSpPr>
        <p:spPr>
          <a:xfrm flipV="1">
            <a:off x="3682453" y="3743620"/>
            <a:ext cx="1500070" cy="5201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Seta para baixo 1035"/>
          <p:cNvSpPr/>
          <p:nvPr/>
        </p:nvSpPr>
        <p:spPr>
          <a:xfrm rot="5400000" flipV="1">
            <a:off x="6028818" y="3475902"/>
            <a:ext cx="2365828" cy="725558"/>
          </a:xfrm>
          <a:prstGeom prst="downArrow">
            <a:avLst>
              <a:gd name="adj1" fmla="val 54615"/>
              <a:gd name="adj2" fmla="val 57524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7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1477514"/>
            <a:ext cx="3552381" cy="36857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318" y="1553704"/>
            <a:ext cx="4504762" cy="360952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359456" y="1560743"/>
            <a:ext cx="1219200" cy="3519257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Driver DC - DC</a:t>
            </a:r>
          </a:p>
        </p:txBody>
      </p:sp>
      <p:sp>
        <p:nvSpPr>
          <p:cNvPr id="7" name="Elipse 6"/>
          <p:cNvSpPr/>
          <p:nvPr/>
        </p:nvSpPr>
        <p:spPr>
          <a:xfrm>
            <a:off x="8796862" y="2553798"/>
            <a:ext cx="1440000" cy="1440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8" name="Retângulo 7"/>
          <p:cNvSpPr/>
          <p:nvPr/>
        </p:nvSpPr>
        <p:spPr>
          <a:xfrm>
            <a:off x="745067" y="1168400"/>
            <a:ext cx="1945522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247523" y="1168400"/>
            <a:ext cx="3075210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34381" y="5288371"/>
            <a:ext cx="176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Retificador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01094" y="5288371"/>
            <a:ext cx="136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Inversor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15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7314</TotalTime>
  <Words>1397</Words>
  <Application>Microsoft Office PowerPoint</Application>
  <PresentationFormat>Apresentação na tela (4:3)</PresentationFormat>
  <Paragraphs>341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Joao</cp:lastModifiedBy>
  <cp:revision>159</cp:revision>
  <dcterms:created xsi:type="dcterms:W3CDTF">2016-08-24T13:15:21Z</dcterms:created>
  <dcterms:modified xsi:type="dcterms:W3CDTF">2017-01-24T23:24:57Z</dcterms:modified>
</cp:coreProperties>
</file>