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84" r:id="rId4"/>
    <p:sldId id="273" r:id="rId5"/>
    <p:sldId id="282" r:id="rId6"/>
    <p:sldId id="283" r:id="rId7"/>
    <p:sldId id="275" r:id="rId8"/>
    <p:sldId id="280" r:id="rId9"/>
    <p:sldId id="276" r:id="rId10"/>
    <p:sldId id="279" r:id="rId11"/>
    <p:sldId id="277" r:id="rId12"/>
    <p:sldId id="28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8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9B-37FB-6044-B7FE-ED1648408672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4E14-BC01-2144-B361-12211DA8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pspeng.github.io/crisp_not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(running + interpreting)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51A-7BE5-C04D-A794-379BAC77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w/ continuous variable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229-73A5-EC44-B2CD-371F428B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52" y="1690688"/>
            <a:ext cx="10515600" cy="4351338"/>
          </a:xfrm>
        </p:spPr>
        <p:txBody>
          <a:bodyPr/>
          <a:lstStyle/>
          <a:p>
            <a:r>
              <a:rPr lang="en-US" sz="2400" dirty="0"/>
              <a:t>Logistic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Hypertension (binary)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black text with numbers&#10;&#10;Description automatically generated">
            <a:extLst>
              <a:ext uri="{FF2B5EF4-FFF2-40B4-BE49-F238E27FC236}">
                <a16:creationId xmlns:a16="http://schemas.microsoft.com/office/drawing/2014/main" id="{6F863D20-CEE7-D147-A261-A14F4991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2" y="2916235"/>
            <a:ext cx="5843587" cy="1234420"/>
          </a:xfrm>
          <a:prstGeom prst="rect">
            <a:avLst/>
          </a:prstGeom>
        </p:spPr>
      </p:pic>
      <p:pic>
        <p:nvPicPr>
          <p:cNvPr id="7" name="Picture 6" descr="A black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EB9E9835-2A9E-BC47-9459-F1BD4E5E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2" y="4599353"/>
            <a:ext cx="2639454" cy="629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AF4A2-0CD4-CD4C-8AF4-E4320AEF120D}"/>
              </a:ext>
            </a:extLst>
          </p:cNvPr>
          <p:cNvSpPr txBox="1"/>
          <p:nvPr/>
        </p:nvSpPr>
        <p:spPr>
          <a:xfrm>
            <a:off x="500062" y="421280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Exponentiated coefficients: </a:t>
            </a:r>
          </a:p>
        </p:txBody>
      </p:sp>
    </p:spTree>
    <p:extLst>
      <p:ext uri="{BB962C8B-B14F-4D97-AF65-F5344CB8AC3E}">
        <p14:creationId xmlns:p14="http://schemas.microsoft.com/office/powerpoint/2010/main" val="244828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Logistic regression w/ adjustment variable (1)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odds of hypertension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  <a:r>
              <a:rPr lang="en-US" dirty="0"/>
              <a:t>adjusting for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We obtain data from an observational study with all variables. </a:t>
            </a:r>
          </a:p>
          <a:p>
            <a:r>
              <a:rPr lang="en-US" dirty="0"/>
              <a:t>We answer this question using logistic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Hypertension (binary)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  <a:p>
            <a:pPr lvl="1"/>
            <a:r>
              <a:rPr lang="en-US" b="1" dirty="0"/>
              <a:t>Adjustment covariate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r>
              <a:rPr lang="en-US" dirty="0"/>
              <a:t>We do this in R and obtain the following output: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37E761B-2976-974A-AD00-4138125C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914271"/>
            <a:ext cx="6484937" cy="15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Logistic regression w/ adjustment variable (2)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sz="2400" dirty="0"/>
              <a:t>Logistic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Hypertension (binary)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  <a:p>
            <a:pPr lvl="1"/>
            <a:r>
              <a:rPr lang="en-US" b="1" dirty="0"/>
              <a:t>Adjustment covariate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A298639-F31E-D745-A1BB-BE42AB92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9" y="2978585"/>
            <a:ext cx="5853068" cy="1370901"/>
          </a:xfrm>
          <a:prstGeom prst="rect">
            <a:avLst/>
          </a:prstGeom>
        </p:spPr>
      </p:pic>
      <p:pic>
        <p:nvPicPr>
          <p:cNvPr id="7" name="Picture 6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7DCDE49-3A33-024E-8A89-30C2ECF4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9" y="4993043"/>
            <a:ext cx="4274065" cy="698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55AC6E-699A-E54B-B34E-9D475DBF4FE0}"/>
              </a:ext>
            </a:extLst>
          </p:cNvPr>
          <p:cNvSpPr txBox="1"/>
          <p:nvPr/>
        </p:nvSpPr>
        <p:spPr>
          <a:xfrm>
            <a:off x="574979" y="45927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Exponentiated coefficients: </a:t>
            </a:r>
          </a:p>
        </p:txBody>
      </p:sp>
    </p:spTree>
    <p:extLst>
      <p:ext uri="{BB962C8B-B14F-4D97-AF65-F5344CB8AC3E}">
        <p14:creationId xmlns:p14="http://schemas.microsoft.com/office/powerpoint/2010/main" val="168917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21E-82EC-3247-A973-9E9440A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07CF-5153-A54F-8DE6-7C592F7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 will learn the basics of dataset processing. 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bit.ly/crisp2025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file for today into your CRISP R notes folder.</a:t>
            </a:r>
          </a:p>
          <a:p>
            <a:pPr marL="514350" indent="-514350">
              <a:buAutoNum type="arabicPeriod"/>
            </a:pPr>
            <a:r>
              <a:rPr lang="en-US" dirty="0"/>
              <a:t>We will go through the tutorial (until the exercises) together! Try to follow along, and type and run the code as I do it.   </a:t>
            </a:r>
          </a:p>
        </p:txBody>
      </p:sp>
    </p:spTree>
    <p:extLst>
      <p:ext uri="{BB962C8B-B14F-4D97-AF65-F5344CB8AC3E}">
        <p14:creationId xmlns:p14="http://schemas.microsoft.com/office/powerpoint/2010/main" val="319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758-0415-8B4A-831F-8B11E7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290-D335-E847-A6F0-11A6C0E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32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wish to determine the association between </a:t>
            </a:r>
            <a:r>
              <a:rPr lang="en-US" b="1" dirty="0">
                <a:solidFill>
                  <a:schemeClr val="accent1"/>
                </a:solidFill>
              </a:rPr>
              <a:t>disease severity score and treatment status</a:t>
            </a:r>
            <a:r>
              <a:rPr lang="en-US" dirty="0"/>
              <a:t>, adjusted by </a:t>
            </a:r>
            <a:r>
              <a:rPr lang="en-US" dirty="0">
                <a:solidFill>
                  <a:schemeClr val="accent6"/>
                </a:solidFill>
              </a:rPr>
              <a:t>age and sex</a:t>
            </a:r>
            <a:r>
              <a:rPr lang="en-US" dirty="0"/>
              <a:t>. We run the following code in R, and obtain the output shown. </a:t>
            </a:r>
          </a:p>
          <a:p>
            <a:pPr marL="0" indent="0">
              <a:buNone/>
            </a:pPr>
            <a:r>
              <a:rPr lang="en-US" i="1" dirty="0"/>
              <a:t>Explain what we are doing and how to interpret the results.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45221-2325-7640-93E6-459CFF9D5BFE}"/>
              </a:ext>
            </a:extLst>
          </p:cNvPr>
          <p:cNvSpPr txBox="1"/>
          <p:nvPr/>
        </p:nvSpPr>
        <p:spPr>
          <a:xfrm>
            <a:off x="937054" y="3319162"/>
            <a:ext cx="1019638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df is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age,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(0/1), sex (0/1),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disease_severity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disease_severity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age + sex, data = df)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(mod) </a:t>
            </a:r>
          </a:p>
        </p:txBody>
      </p:sp>
      <p:pic>
        <p:nvPicPr>
          <p:cNvPr id="13" name="Picture 12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506DBE9B-08E5-E644-9A83-869467D9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4" y="4872310"/>
            <a:ext cx="5735938" cy="1702088"/>
          </a:xfrm>
          <a:prstGeom prst="rect">
            <a:avLst/>
          </a:prstGeom>
        </p:spPr>
      </p:pic>
      <p:pic>
        <p:nvPicPr>
          <p:cNvPr id="15" name="Picture 14" descr="A number and a percent sign&#10;&#10;Description automatically generated with medium confidence">
            <a:extLst>
              <a:ext uri="{FF2B5EF4-FFF2-40B4-BE49-F238E27FC236}">
                <a16:creationId xmlns:a16="http://schemas.microsoft.com/office/drawing/2014/main" id="{D0CCB88D-2D1C-DB46-AA2E-2479101B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03" y="5038346"/>
            <a:ext cx="3950043" cy="14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7D5A-59EF-3D4F-82C8-B8D9BEE0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schedule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EE7E-9521-2542-AB9F-B60FD97A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4795" cy="4351338"/>
          </a:xfrm>
        </p:spPr>
        <p:txBody>
          <a:bodyPr/>
          <a:lstStyle/>
          <a:p>
            <a:r>
              <a:rPr lang="en-US" dirty="0"/>
              <a:t>This week’s schedule: </a:t>
            </a:r>
          </a:p>
          <a:p>
            <a:pPr lvl="1"/>
            <a:r>
              <a:rPr lang="en-US" b="1" dirty="0"/>
              <a:t>Today</a:t>
            </a:r>
            <a:r>
              <a:rPr lang="en-US" dirty="0"/>
              <a:t>: Logistic regression </a:t>
            </a:r>
          </a:p>
          <a:p>
            <a:pPr lvl="1"/>
            <a:r>
              <a:rPr lang="en-US" b="1" dirty="0"/>
              <a:t>Wednesday</a:t>
            </a:r>
            <a:r>
              <a:rPr lang="en-US" dirty="0"/>
              <a:t>: Plotting using </a:t>
            </a:r>
            <a:r>
              <a:rPr lang="en-US" sz="2000" dirty="0">
                <a:latin typeface="Courier" pitchFamily="2" charset="0"/>
              </a:rPr>
              <a:t>ggplot2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tips for next steps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tutorials available on website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stuff: lists, loops, functions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Risk differences, risk ratios, odds ratios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Adding interaction terms in linear regression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Survival analysis </a:t>
            </a:r>
          </a:p>
        </p:txBody>
      </p:sp>
    </p:spTree>
    <p:extLst>
      <p:ext uri="{BB962C8B-B14F-4D97-AF65-F5344CB8AC3E}">
        <p14:creationId xmlns:p14="http://schemas.microsoft.com/office/powerpoint/2010/main" val="320166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dirty="0"/>
              <a:t>Logistic regression – conceptual tutorial </a:t>
            </a:r>
          </a:p>
          <a:p>
            <a:r>
              <a:rPr lang="en-US" dirty="0"/>
              <a:t>Running and interpreting logistic regression in R </a:t>
            </a:r>
          </a:p>
        </p:txBody>
      </p:sp>
    </p:spTree>
    <p:extLst>
      <p:ext uri="{BB962C8B-B14F-4D97-AF65-F5344CB8AC3E}">
        <p14:creationId xmlns:p14="http://schemas.microsoft.com/office/powerpoint/2010/main" val="6588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758-0415-8B4A-831F-8B11E7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</a:t>
            </a:r>
            <a:r>
              <a:rPr lang="en-US" dirty="0"/>
              <a:t>: Risk difference, risk ratio, odds ratio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290-D335-E847-A6F0-11A6C0E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86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run a randomized control trial testing the efficacy of a vaccine in preventing a disease. We obtain the following results: </a:t>
            </a:r>
          </a:p>
          <a:p>
            <a:r>
              <a:rPr lang="en-US" i="1" dirty="0"/>
              <a:t>In the vaccine arm</a:t>
            </a:r>
            <a:r>
              <a:rPr lang="en-US" dirty="0"/>
              <a:t>: 20/100 developed the disease </a:t>
            </a:r>
          </a:p>
          <a:p>
            <a:r>
              <a:rPr lang="en-US" i="1" dirty="0"/>
              <a:t>In the placebo arm</a:t>
            </a:r>
            <a:r>
              <a:rPr lang="en-US" dirty="0"/>
              <a:t>: 50/100 developed the disease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the following: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F6D34-71E1-D049-AFDE-C31D1B843AC0}"/>
              </a:ext>
            </a:extLst>
          </p:cNvPr>
          <p:cNvSpPr txBox="1"/>
          <p:nvPr/>
        </p:nvSpPr>
        <p:spPr>
          <a:xfrm>
            <a:off x="148281" y="4210775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of disease in the placebo arm: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FA2E3-97D9-9741-A570-38ED3E609D22}"/>
              </a:ext>
            </a:extLst>
          </p:cNvPr>
          <p:cNvSpPr txBox="1"/>
          <p:nvPr/>
        </p:nvSpPr>
        <p:spPr>
          <a:xfrm>
            <a:off x="148281" y="5450570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of disease in the placebo arm: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6DC4-3027-0D4B-9E63-CB17E19B6307}"/>
              </a:ext>
            </a:extLst>
          </p:cNvPr>
          <p:cNvSpPr txBox="1"/>
          <p:nvPr/>
        </p:nvSpPr>
        <p:spPr>
          <a:xfrm>
            <a:off x="2852351" y="4210775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of disease in the vaccine arm: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C8986-59D9-E94A-B5D1-5FA1624D9EF9}"/>
              </a:ext>
            </a:extLst>
          </p:cNvPr>
          <p:cNvSpPr txBox="1"/>
          <p:nvPr/>
        </p:nvSpPr>
        <p:spPr>
          <a:xfrm>
            <a:off x="2852351" y="5450570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of disease in the vaccine arm: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B6918-94AF-7D4C-AD33-88390A28B221}"/>
              </a:ext>
            </a:extLst>
          </p:cNvPr>
          <p:cNvSpPr txBox="1"/>
          <p:nvPr/>
        </p:nvSpPr>
        <p:spPr>
          <a:xfrm>
            <a:off x="5196019" y="4210774"/>
            <a:ext cx="233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difference (vaccine vs placebo):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2AA26-BF5A-C141-B1DA-945F27F723E5}"/>
              </a:ext>
            </a:extLst>
          </p:cNvPr>
          <p:cNvSpPr txBox="1"/>
          <p:nvPr/>
        </p:nvSpPr>
        <p:spPr>
          <a:xfrm>
            <a:off x="7652953" y="4210773"/>
            <a:ext cx="225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ratio</a:t>
            </a:r>
          </a:p>
          <a:p>
            <a:r>
              <a:rPr lang="en-US" dirty="0"/>
              <a:t>(vaccine vs placebo):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E2343-8664-9249-BDEA-2105FA1CC295}"/>
              </a:ext>
            </a:extLst>
          </p:cNvPr>
          <p:cNvSpPr txBox="1"/>
          <p:nvPr/>
        </p:nvSpPr>
        <p:spPr>
          <a:xfrm>
            <a:off x="10017216" y="4210772"/>
            <a:ext cx="225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</a:t>
            </a:r>
          </a:p>
          <a:p>
            <a:r>
              <a:rPr lang="en-US" dirty="0"/>
              <a:t>(vaccine vs placebo):</a:t>
            </a:r>
          </a:p>
        </p:txBody>
      </p:sp>
    </p:spTree>
    <p:extLst>
      <p:ext uri="{BB962C8B-B14F-4D97-AF65-F5344CB8AC3E}">
        <p14:creationId xmlns:p14="http://schemas.microsoft.com/office/powerpoint/2010/main" val="310280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Logistic regression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9F5E041-1D36-CB46-88CB-C074B822C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922"/>
                <a:ext cx="10515600" cy="48223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Linear regression – continuous outcomes (e.g. disease severity score) </a:t>
                </a:r>
              </a:p>
              <a:p>
                <a:pPr lvl="1"/>
                <a:r>
                  <a:rPr lang="en-US" dirty="0"/>
                  <a:t>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𝑆𝑒𝑣𝑒𝑟𝑖𝑡𝑦𝑆𝑐𝑜𝑟𝑒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𝑇𝑥𝐷𝑜𝑠𝑒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Obtain estimates for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_________________________,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_______________________________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_________________________        _______________________________</a:t>
                </a:r>
              </a:p>
              <a:p>
                <a:r>
                  <a:rPr lang="en-US" dirty="0"/>
                  <a:t>Logistic regression – binary outcomes (e.g. disease incidence) </a:t>
                </a:r>
              </a:p>
              <a:p>
                <a:pPr lvl="1"/>
                <a:r>
                  <a:rPr lang="en-US" dirty="0"/>
                  <a:t>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𝑂𝑑𝑑𝑠𝐷𝑖𝑠𝑒𝑎𝑠𝑒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𝑇𝑥𝐷𝑜𝑠𝑒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Obtain estimates for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can we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9F5E041-1D36-CB46-88CB-C074B822C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922"/>
                <a:ext cx="10515600" cy="4822309"/>
              </a:xfrm>
              <a:blipFill>
                <a:blip r:embed="rId2"/>
                <a:stretch>
                  <a:fillRect l="-1086" t="-2887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3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Logistic regression w/ binary variable (1)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hypertension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1"/>
                </a:solidFill>
              </a:rPr>
              <a:t>treatment status. </a:t>
            </a:r>
            <a:r>
              <a:rPr lang="en-US" dirty="0"/>
              <a:t>We obtain data from an observational study with both variables. </a:t>
            </a:r>
          </a:p>
          <a:p>
            <a:r>
              <a:rPr lang="en-US" dirty="0"/>
              <a:t>We can analyze this using logistic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Hypertension (binary)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  <a:p>
            <a:r>
              <a:rPr lang="en-US" dirty="0"/>
              <a:t>We do this in R and obtain the following output: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D3F66F-8559-1049-B46E-037B77C6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4535496"/>
            <a:ext cx="5975178" cy="12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Logistic regression w/ binary variable (2) 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Hypertension (binary)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E83D17-E516-E542-80A7-CA6B58AB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637606"/>
            <a:ext cx="5975178" cy="1241464"/>
          </a:xfrm>
          <a:prstGeom prst="rect">
            <a:avLst/>
          </a:prstGeom>
        </p:spPr>
      </p:pic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13BA1CE4-AB3C-014C-B835-BDFD7BFA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4296376"/>
            <a:ext cx="2772429" cy="651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118C3-1DAD-D444-B0B8-1EEC7481442A}"/>
              </a:ext>
            </a:extLst>
          </p:cNvPr>
          <p:cNvSpPr txBox="1"/>
          <p:nvPr/>
        </p:nvSpPr>
        <p:spPr>
          <a:xfrm>
            <a:off x="500062" y="392704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Exponentiated coefficients: </a:t>
            </a:r>
          </a:p>
        </p:txBody>
      </p:sp>
    </p:spTree>
    <p:extLst>
      <p:ext uri="{BB962C8B-B14F-4D97-AF65-F5344CB8AC3E}">
        <p14:creationId xmlns:p14="http://schemas.microsoft.com/office/powerpoint/2010/main" val="141877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Logistic regression w/ continuous variable (1)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727724" cy="4958234"/>
          </a:xfrm>
        </p:spPr>
        <p:txBody>
          <a:bodyPr>
            <a:normAutofit/>
          </a:bodyPr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odds of hypertension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We obtain data from an observational study with both variables. </a:t>
            </a:r>
          </a:p>
          <a:p>
            <a:r>
              <a:rPr lang="en-US" dirty="0"/>
              <a:t>We answer this question using logistic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Hypertension (binary)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r>
              <a:rPr lang="en-US" dirty="0"/>
              <a:t>We do this in R and obtain the following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interpret this output?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text with numbers&#10;&#10;Description automatically generated">
            <a:extLst>
              <a:ext uri="{FF2B5EF4-FFF2-40B4-BE49-F238E27FC236}">
                <a16:creationId xmlns:a16="http://schemas.microsoft.com/office/drawing/2014/main" id="{25B7C225-8529-B341-8EB3-C09F08BB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186281"/>
            <a:ext cx="5843587" cy="12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8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9544</TotalTime>
  <Words>708</Words>
  <Application>Microsoft Macintosh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Logistic regression (running + interpreting)</vt:lpstr>
      <vt:lpstr>Review from last time</vt:lpstr>
      <vt:lpstr>This week’s schedule and next steps</vt:lpstr>
      <vt:lpstr>Today’s agenda</vt:lpstr>
      <vt:lpstr>Review: Risk difference, risk ratio, odds ratio </vt:lpstr>
      <vt:lpstr>Logistic regression overview</vt:lpstr>
      <vt:lpstr>Logistic regression w/ binary variable (1)</vt:lpstr>
      <vt:lpstr>Logistic regression w/ binary variable (2)  </vt:lpstr>
      <vt:lpstr>Logistic regression w/ continuous variable (1) </vt:lpstr>
      <vt:lpstr>Logistic regression w/ continuous variable (2) </vt:lpstr>
      <vt:lpstr>Logistic regression w/ adjustment variable (1) </vt:lpstr>
      <vt:lpstr>Logistic regression w/ adjustment variable (2) </vt:lpstr>
      <vt:lpstr>Guided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52</cp:revision>
  <dcterms:created xsi:type="dcterms:W3CDTF">2025-07-02T02:40:06Z</dcterms:created>
  <dcterms:modified xsi:type="dcterms:W3CDTF">2025-07-21T17:44:11Z</dcterms:modified>
</cp:coreProperties>
</file>