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1BFBF-1361-4EF9-9D9A-6DCDE87DFA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011FEA-6DDE-42F1-94D6-C0747B710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 1: Install R/R Studio and packages  </a:t>
          </a:r>
        </a:p>
      </dgm:t>
    </dgm:pt>
    <dgm:pt modelId="{BF48A949-8619-4409-BB7F-A2301FFD9248}" type="parTrans" cxnId="{194E72BA-F4AB-4151-91E6-DE04C090F775}">
      <dgm:prSet/>
      <dgm:spPr/>
      <dgm:t>
        <a:bodyPr/>
        <a:lstStyle/>
        <a:p>
          <a:endParaRPr lang="en-US"/>
        </a:p>
      </dgm:t>
    </dgm:pt>
    <dgm:pt modelId="{ED9882D7-C30F-4848-AC19-30C323A2952B}" type="sibTrans" cxnId="{194E72BA-F4AB-4151-91E6-DE04C090F775}">
      <dgm:prSet/>
      <dgm:spPr/>
      <dgm:t>
        <a:bodyPr/>
        <a:lstStyle/>
        <a:p>
          <a:endParaRPr lang="en-US"/>
        </a:p>
      </dgm:t>
    </dgm:pt>
    <dgm:pt modelId="{279AA8F5-E17B-471F-870A-58FD76A096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2: Folder setup </a:t>
          </a:r>
        </a:p>
      </dgm:t>
    </dgm:pt>
    <dgm:pt modelId="{329B3ADA-14BA-43FE-8D04-6267A670A8E8}" type="parTrans" cxnId="{29D606F4-E2B6-48AD-A274-D8E8B48462BB}">
      <dgm:prSet/>
      <dgm:spPr/>
      <dgm:t>
        <a:bodyPr/>
        <a:lstStyle/>
        <a:p>
          <a:endParaRPr lang="en-US"/>
        </a:p>
      </dgm:t>
    </dgm:pt>
    <dgm:pt modelId="{7E0FDE50-C073-46CF-A5E0-B7C4F03C151F}" type="sibTrans" cxnId="{29D606F4-E2B6-48AD-A274-D8E8B48462BB}">
      <dgm:prSet/>
      <dgm:spPr/>
      <dgm:t>
        <a:bodyPr/>
        <a:lstStyle/>
        <a:p>
          <a:endParaRPr lang="en-US"/>
        </a:p>
      </dgm:t>
    </dgm:pt>
    <dgm:pt modelId="{D1A39BFB-543A-4C72-ADC0-C9829989A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3: Download Rmd and CSV file and save it to the folder</a:t>
          </a:r>
        </a:p>
      </dgm:t>
    </dgm:pt>
    <dgm:pt modelId="{37D59FDD-12E6-4F4C-963E-31F156AF613D}" type="parTrans" cxnId="{014C15D3-2FDE-466B-A72F-AE9F3E4C1016}">
      <dgm:prSet/>
      <dgm:spPr/>
      <dgm:t>
        <a:bodyPr/>
        <a:lstStyle/>
        <a:p>
          <a:endParaRPr lang="en-US"/>
        </a:p>
      </dgm:t>
    </dgm:pt>
    <dgm:pt modelId="{15C1E076-E4FD-4F94-8597-27D582A89C12}" type="sibTrans" cxnId="{014C15D3-2FDE-466B-A72F-AE9F3E4C1016}">
      <dgm:prSet/>
      <dgm:spPr/>
      <dgm:t>
        <a:bodyPr/>
        <a:lstStyle/>
        <a:p>
          <a:endParaRPr lang="en-US"/>
        </a:p>
      </dgm:t>
    </dgm:pt>
    <dgm:pt modelId="{C9B385F1-BE0C-4490-9D4F-BFC8A1C0EE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4: Open Rmd file – read data file and perform basic operations </a:t>
          </a:r>
        </a:p>
      </dgm:t>
    </dgm:pt>
    <dgm:pt modelId="{CA69C480-1649-4958-9795-CB0E5C4AD02F}" type="parTrans" cxnId="{09089252-1A21-417C-B872-A88C28222958}">
      <dgm:prSet/>
      <dgm:spPr/>
      <dgm:t>
        <a:bodyPr/>
        <a:lstStyle/>
        <a:p>
          <a:endParaRPr lang="en-US"/>
        </a:p>
      </dgm:t>
    </dgm:pt>
    <dgm:pt modelId="{DD332BE4-BFD8-43DE-BB10-AC83228B060F}" type="sibTrans" cxnId="{09089252-1A21-417C-B872-A88C28222958}">
      <dgm:prSet/>
      <dgm:spPr/>
      <dgm:t>
        <a:bodyPr/>
        <a:lstStyle/>
        <a:p>
          <a:endParaRPr lang="en-US"/>
        </a:p>
      </dgm:t>
    </dgm:pt>
    <dgm:pt modelId="{236C9921-BF25-402D-B45A-FA7EBB6B8C45}" type="pres">
      <dgm:prSet presAssocID="{2AE1BFBF-1361-4EF9-9D9A-6DCDE87DFAAB}" presName="root" presStyleCnt="0">
        <dgm:presLayoutVars>
          <dgm:dir/>
          <dgm:resizeHandles val="exact"/>
        </dgm:presLayoutVars>
      </dgm:prSet>
      <dgm:spPr/>
    </dgm:pt>
    <dgm:pt modelId="{0E569AD4-5D1F-427F-A3BC-628984CBACAE}" type="pres">
      <dgm:prSet presAssocID="{34011FEA-6DDE-42F1-94D6-C0747B710FF6}" presName="compNode" presStyleCnt="0"/>
      <dgm:spPr/>
    </dgm:pt>
    <dgm:pt modelId="{C8EBA305-7A21-4E02-8378-4EA68714FB6E}" type="pres">
      <dgm:prSet presAssocID="{34011FEA-6DDE-42F1-94D6-C0747B710FF6}" presName="bgRect" presStyleLbl="bgShp" presStyleIdx="0" presStyleCnt="4"/>
      <dgm:spPr/>
    </dgm:pt>
    <dgm:pt modelId="{64F7173D-A575-4959-8486-4486F4A45209}" type="pres">
      <dgm:prSet presAssocID="{34011FEA-6DDE-42F1-94D6-C0747B710F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A41211-B109-4D5D-873B-0425408A55B4}" type="pres">
      <dgm:prSet presAssocID="{34011FEA-6DDE-42F1-94D6-C0747B710FF6}" presName="spaceRect" presStyleCnt="0"/>
      <dgm:spPr/>
    </dgm:pt>
    <dgm:pt modelId="{91978BF4-CD86-4A53-805F-F38A5B1CE5FB}" type="pres">
      <dgm:prSet presAssocID="{34011FEA-6DDE-42F1-94D6-C0747B710FF6}" presName="parTx" presStyleLbl="revTx" presStyleIdx="0" presStyleCnt="4">
        <dgm:presLayoutVars>
          <dgm:chMax val="0"/>
          <dgm:chPref val="0"/>
        </dgm:presLayoutVars>
      </dgm:prSet>
      <dgm:spPr/>
    </dgm:pt>
    <dgm:pt modelId="{502E054B-41C9-4A09-98F3-A6FB7E131144}" type="pres">
      <dgm:prSet presAssocID="{ED9882D7-C30F-4848-AC19-30C323A2952B}" presName="sibTrans" presStyleCnt="0"/>
      <dgm:spPr/>
    </dgm:pt>
    <dgm:pt modelId="{A306DD6F-12DD-4773-9868-0A4738064F6B}" type="pres">
      <dgm:prSet presAssocID="{279AA8F5-E17B-471F-870A-58FD76A09601}" presName="compNode" presStyleCnt="0"/>
      <dgm:spPr/>
    </dgm:pt>
    <dgm:pt modelId="{BD8919A1-DD1E-4063-AD93-93DB4BF93195}" type="pres">
      <dgm:prSet presAssocID="{279AA8F5-E17B-471F-870A-58FD76A09601}" presName="bgRect" presStyleLbl="bgShp" presStyleIdx="1" presStyleCnt="4"/>
      <dgm:spPr/>
    </dgm:pt>
    <dgm:pt modelId="{0763FF65-0B3B-4B71-8E53-11DF80EB1812}" type="pres">
      <dgm:prSet presAssocID="{279AA8F5-E17B-471F-870A-58FD76A096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1237332-C30B-40B3-9486-5C16071F1CFB}" type="pres">
      <dgm:prSet presAssocID="{279AA8F5-E17B-471F-870A-58FD76A09601}" presName="spaceRect" presStyleCnt="0"/>
      <dgm:spPr/>
    </dgm:pt>
    <dgm:pt modelId="{3F03A42A-4249-41F8-9E96-33DE4E57278D}" type="pres">
      <dgm:prSet presAssocID="{279AA8F5-E17B-471F-870A-58FD76A09601}" presName="parTx" presStyleLbl="revTx" presStyleIdx="1" presStyleCnt="4">
        <dgm:presLayoutVars>
          <dgm:chMax val="0"/>
          <dgm:chPref val="0"/>
        </dgm:presLayoutVars>
      </dgm:prSet>
      <dgm:spPr/>
    </dgm:pt>
    <dgm:pt modelId="{50F627BF-8D72-4AF4-8A28-6056C4F35311}" type="pres">
      <dgm:prSet presAssocID="{7E0FDE50-C073-46CF-A5E0-B7C4F03C151F}" presName="sibTrans" presStyleCnt="0"/>
      <dgm:spPr/>
    </dgm:pt>
    <dgm:pt modelId="{CA968320-AE0A-4853-A54C-33CF33716F9F}" type="pres">
      <dgm:prSet presAssocID="{D1A39BFB-543A-4C72-ADC0-C9829989A017}" presName="compNode" presStyleCnt="0"/>
      <dgm:spPr/>
    </dgm:pt>
    <dgm:pt modelId="{A3F856A1-8B17-40A5-AAA8-44B7E0DCA1B2}" type="pres">
      <dgm:prSet presAssocID="{D1A39BFB-543A-4C72-ADC0-C9829989A017}" presName="bgRect" presStyleLbl="bgShp" presStyleIdx="2" presStyleCnt="4"/>
      <dgm:spPr/>
    </dgm:pt>
    <dgm:pt modelId="{679B2C48-A5B2-4B74-A4F9-D3A72D97ED5F}" type="pres">
      <dgm:prSet presAssocID="{D1A39BFB-543A-4C72-ADC0-C9829989A0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270C3F4-9800-4C4A-A34B-B8A4C8AC9585}" type="pres">
      <dgm:prSet presAssocID="{D1A39BFB-543A-4C72-ADC0-C9829989A017}" presName="spaceRect" presStyleCnt="0"/>
      <dgm:spPr/>
    </dgm:pt>
    <dgm:pt modelId="{E225FFEE-0B5D-4363-9600-DDC8C2F7BD2E}" type="pres">
      <dgm:prSet presAssocID="{D1A39BFB-543A-4C72-ADC0-C9829989A017}" presName="parTx" presStyleLbl="revTx" presStyleIdx="2" presStyleCnt="4">
        <dgm:presLayoutVars>
          <dgm:chMax val="0"/>
          <dgm:chPref val="0"/>
        </dgm:presLayoutVars>
      </dgm:prSet>
      <dgm:spPr/>
    </dgm:pt>
    <dgm:pt modelId="{0AD093DC-5BE4-4ADB-AAA9-B5E1E73C86B1}" type="pres">
      <dgm:prSet presAssocID="{15C1E076-E4FD-4F94-8597-27D582A89C12}" presName="sibTrans" presStyleCnt="0"/>
      <dgm:spPr/>
    </dgm:pt>
    <dgm:pt modelId="{07614C66-7353-48B7-B952-C7FF1AE24366}" type="pres">
      <dgm:prSet presAssocID="{C9B385F1-BE0C-4490-9D4F-BFC8A1C0EE59}" presName="compNode" presStyleCnt="0"/>
      <dgm:spPr/>
    </dgm:pt>
    <dgm:pt modelId="{27B52407-F508-475B-BA07-1FF00FFE6D40}" type="pres">
      <dgm:prSet presAssocID="{C9B385F1-BE0C-4490-9D4F-BFC8A1C0EE59}" presName="bgRect" presStyleLbl="bgShp" presStyleIdx="3" presStyleCnt="4"/>
      <dgm:spPr/>
    </dgm:pt>
    <dgm:pt modelId="{7FA076B9-2A38-4289-9146-3BDE71F77F87}" type="pres">
      <dgm:prSet presAssocID="{C9B385F1-BE0C-4490-9D4F-BFC8A1C0EE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1346E4-829D-4FFA-8334-F014C2A2DDEF}" type="pres">
      <dgm:prSet presAssocID="{C9B385F1-BE0C-4490-9D4F-BFC8A1C0EE59}" presName="spaceRect" presStyleCnt="0"/>
      <dgm:spPr/>
    </dgm:pt>
    <dgm:pt modelId="{C29C53A1-1A04-4C4D-89A3-B6F6DCA6BA24}" type="pres">
      <dgm:prSet presAssocID="{C9B385F1-BE0C-4490-9D4F-BFC8A1C0EE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452B06-5980-4E61-BCCC-3CE37D49B448}" type="presOf" srcId="{C9B385F1-BE0C-4490-9D4F-BFC8A1C0EE59}" destId="{C29C53A1-1A04-4C4D-89A3-B6F6DCA6BA24}" srcOrd="0" destOrd="0" presId="urn:microsoft.com/office/officeart/2018/2/layout/IconVerticalSolidList"/>
    <dgm:cxn modelId="{0A56EA35-5B00-4C39-827A-D3282C899369}" type="presOf" srcId="{34011FEA-6DDE-42F1-94D6-C0747B710FF6}" destId="{91978BF4-CD86-4A53-805F-F38A5B1CE5FB}" srcOrd="0" destOrd="0" presId="urn:microsoft.com/office/officeart/2018/2/layout/IconVerticalSolidList"/>
    <dgm:cxn modelId="{CFFB224B-CC4F-4C6F-BE54-D6F3818E19F0}" type="presOf" srcId="{279AA8F5-E17B-471F-870A-58FD76A09601}" destId="{3F03A42A-4249-41F8-9E96-33DE4E57278D}" srcOrd="0" destOrd="0" presId="urn:microsoft.com/office/officeart/2018/2/layout/IconVerticalSolidList"/>
    <dgm:cxn modelId="{09089252-1A21-417C-B872-A88C28222958}" srcId="{2AE1BFBF-1361-4EF9-9D9A-6DCDE87DFAAB}" destId="{C9B385F1-BE0C-4490-9D4F-BFC8A1C0EE59}" srcOrd="3" destOrd="0" parTransId="{CA69C480-1649-4958-9795-CB0E5C4AD02F}" sibTransId="{DD332BE4-BFD8-43DE-BB10-AC83228B060F}"/>
    <dgm:cxn modelId="{87F4FF8B-50CB-4B32-9F4F-0A2706B74708}" type="presOf" srcId="{D1A39BFB-543A-4C72-ADC0-C9829989A017}" destId="{E225FFEE-0B5D-4363-9600-DDC8C2F7BD2E}" srcOrd="0" destOrd="0" presId="urn:microsoft.com/office/officeart/2018/2/layout/IconVerticalSolidList"/>
    <dgm:cxn modelId="{2DAF06AE-14E8-45EE-B255-5494251E2E86}" type="presOf" srcId="{2AE1BFBF-1361-4EF9-9D9A-6DCDE87DFAAB}" destId="{236C9921-BF25-402D-B45A-FA7EBB6B8C45}" srcOrd="0" destOrd="0" presId="urn:microsoft.com/office/officeart/2018/2/layout/IconVerticalSolidList"/>
    <dgm:cxn modelId="{194E72BA-F4AB-4151-91E6-DE04C090F775}" srcId="{2AE1BFBF-1361-4EF9-9D9A-6DCDE87DFAAB}" destId="{34011FEA-6DDE-42F1-94D6-C0747B710FF6}" srcOrd="0" destOrd="0" parTransId="{BF48A949-8619-4409-BB7F-A2301FFD9248}" sibTransId="{ED9882D7-C30F-4848-AC19-30C323A2952B}"/>
    <dgm:cxn modelId="{014C15D3-2FDE-466B-A72F-AE9F3E4C1016}" srcId="{2AE1BFBF-1361-4EF9-9D9A-6DCDE87DFAAB}" destId="{D1A39BFB-543A-4C72-ADC0-C9829989A017}" srcOrd="2" destOrd="0" parTransId="{37D59FDD-12E6-4F4C-963E-31F156AF613D}" sibTransId="{15C1E076-E4FD-4F94-8597-27D582A89C12}"/>
    <dgm:cxn modelId="{29D606F4-E2B6-48AD-A274-D8E8B48462BB}" srcId="{2AE1BFBF-1361-4EF9-9D9A-6DCDE87DFAAB}" destId="{279AA8F5-E17B-471F-870A-58FD76A09601}" srcOrd="1" destOrd="0" parTransId="{329B3ADA-14BA-43FE-8D04-6267A670A8E8}" sibTransId="{7E0FDE50-C073-46CF-A5E0-B7C4F03C151F}"/>
    <dgm:cxn modelId="{01D916B1-6F8E-4D94-9C53-C6B710DAE978}" type="presParOf" srcId="{236C9921-BF25-402D-B45A-FA7EBB6B8C45}" destId="{0E569AD4-5D1F-427F-A3BC-628984CBACAE}" srcOrd="0" destOrd="0" presId="urn:microsoft.com/office/officeart/2018/2/layout/IconVerticalSolidList"/>
    <dgm:cxn modelId="{7B0C006A-1019-434F-B71B-0E802B2FA330}" type="presParOf" srcId="{0E569AD4-5D1F-427F-A3BC-628984CBACAE}" destId="{C8EBA305-7A21-4E02-8378-4EA68714FB6E}" srcOrd="0" destOrd="0" presId="urn:microsoft.com/office/officeart/2018/2/layout/IconVerticalSolidList"/>
    <dgm:cxn modelId="{A15985DF-FB45-4142-B341-A1994F8DB667}" type="presParOf" srcId="{0E569AD4-5D1F-427F-A3BC-628984CBACAE}" destId="{64F7173D-A575-4959-8486-4486F4A45209}" srcOrd="1" destOrd="0" presId="urn:microsoft.com/office/officeart/2018/2/layout/IconVerticalSolidList"/>
    <dgm:cxn modelId="{3E348383-F41D-48E5-8D12-D5D9676614F7}" type="presParOf" srcId="{0E569AD4-5D1F-427F-A3BC-628984CBACAE}" destId="{F7A41211-B109-4D5D-873B-0425408A55B4}" srcOrd="2" destOrd="0" presId="urn:microsoft.com/office/officeart/2018/2/layout/IconVerticalSolidList"/>
    <dgm:cxn modelId="{89BD807D-E06A-4B78-B5EA-76CDD6BCBBC4}" type="presParOf" srcId="{0E569AD4-5D1F-427F-A3BC-628984CBACAE}" destId="{91978BF4-CD86-4A53-805F-F38A5B1CE5FB}" srcOrd="3" destOrd="0" presId="urn:microsoft.com/office/officeart/2018/2/layout/IconVerticalSolidList"/>
    <dgm:cxn modelId="{92859ACF-A317-434A-B52A-9C25FC5F63EF}" type="presParOf" srcId="{236C9921-BF25-402D-B45A-FA7EBB6B8C45}" destId="{502E054B-41C9-4A09-98F3-A6FB7E131144}" srcOrd="1" destOrd="0" presId="urn:microsoft.com/office/officeart/2018/2/layout/IconVerticalSolidList"/>
    <dgm:cxn modelId="{8F43EB00-C315-4959-951D-0F4D7A79EE6D}" type="presParOf" srcId="{236C9921-BF25-402D-B45A-FA7EBB6B8C45}" destId="{A306DD6F-12DD-4773-9868-0A4738064F6B}" srcOrd="2" destOrd="0" presId="urn:microsoft.com/office/officeart/2018/2/layout/IconVerticalSolidList"/>
    <dgm:cxn modelId="{CD794220-044B-4470-932E-0F9F3C6F3C43}" type="presParOf" srcId="{A306DD6F-12DD-4773-9868-0A4738064F6B}" destId="{BD8919A1-DD1E-4063-AD93-93DB4BF93195}" srcOrd="0" destOrd="0" presId="urn:microsoft.com/office/officeart/2018/2/layout/IconVerticalSolidList"/>
    <dgm:cxn modelId="{BD2DA78C-C734-49ED-8071-3212EDD01E6D}" type="presParOf" srcId="{A306DD6F-12DD-4773-9868-0A4738064F6B}" destId="{0763FF65-0B3B-4B71-8E53-11DF80EB1812}" srcOrd="1" destOrd="0" presId="urn:microsoft.com/office/officeart/2018/2/layout/IconVerticalSolidList"/>
    <dgm:cxn modelId="{650D4819-3927-44E8-A270-F532571E8882}" type="presParOf" srcId="{A306DD6F-12DD-4773-9868-0A4738064F6B}" destId="{D1237332-C30B-40B3-9486-5C16071F1CFB}" srcOrd="2" destOrd="0" presId="urn:microsoft.com/office/officeart/2018/2/layout/IconVerticalSolidList"/>
    <dgm:cxn modelId="{F851221F-9AD3-463D-970C-1151DC574EB4}" type="presParOf" srcId="{A306DD6F-12DD-4773-9868-0A4738064F6B}" destId="{3F03A42A-4249-41F8-9E96-33DE4E57278D}" srcOrd="3" destOrd="0" presId="urn:microsoft.com/office/officeart/2018/2/layout/IconVerticalSolidList"/>
    <dgm:cxn modelId="{61D0FA49-AD15-416A-987D-E1CEC6DCA834}" type="presParOf" srcId="{236C9921-BF25-402D-B45A-FA7EBB6B8C45}" destId="{50F627BF-8D72-4AF4-8A28-6056C4F35311}" srcOrd="3" destOrd="0" presId="urn:microsoft.com/office/officeart/2018/2/layout/IconVerticalSolidList"/>
    <dgm:cxn modelId="{61B45F47-CF56-444A-B07B-871F6571122C}" type="presParOf" srcId="{236C9921-BF25-402D-B45A-FA7EBB6B8C45}" destId="{CA968320-AE0A-4853-A54C-33CF33716F9F}" srcOrd="4" destOrd="0" presId="urn:microsoft.com/office/officeart/2018/2/layout/IconVerticalSolidList"/>
    <dgm:cxn modelId="{F4B90A9D-C519-407E-881D-6368E50DAF5B}" type="presParOf" srcId="{CA968320-AE0A-4853-A54C-33CF33716F9F}" destId="{A3F856A1-8B17-40A5-AAA8-44B7E0DCA1B2}" srcOrd="0" destOrd="0" presId="urn:microsoft.com/office/officeart/2018/2/layout/IconVerticalSolidList"/>
    <dgm:cxn modelId="{E5106431-51CF-4AA5-AF38-C04E59A63F21}" type="presParOf" srcId="{CA968320-AE0A-4853-A54C-33CF33716F9F}" destId="{679B2C48-A5B2-4B74-A4F9-D3A72D97ED5F}" srcOrd="1" destOrd="0" presId="urn:microsoft.com/office/officeart/2018/2/layout/IconVerticalSolidList"/>
    <dgm:cxn modelId="{0459D610-CF19-4FFC-84AD-EF2ED2C3ACC7}" type="presParOf" srcId="{CA968320-AE0A-4853-A54C-33CF33716F9F}" destId="{E270C3F4-9800-4C4A-A34B-B8A4C8AC9585}" srcOrd="2" destOrd="0" presId="urn:microsoft.com/office/officeart/2018/2/layout/IconVerticalSolidList"/>
    <dgm:cxn modelId="{4F97137E-6A79-4874-84E4-93898B617DC0}" type="presParOf" srcId="{CA968320-AE0A-4853-A54C-33CF33716F9F}" destId="{E225FFEE-0B5D-4363-9600-DDC8C2F7BD2E}" srcOrd="3" destOrd="0" presId="urn:microsoft.com/office/officeart/2018/2/layout/IconVerticalSolidList"/>
    <dgm:cxn modelId="{869B3CD1-A299-4D44-AF4C-B8AAD2860C65}" type="presParOf" srcId="{236C9921-BF25-402D-B45A-FA7EBB6B8C45}" destId="{0AD093DC-5BE4-4ADB-AAA9-B5E1E73C86B1}" srcOrd="5" destOrd="0" presId="urn:microsoft.com/office/officeart/2018/2/layout/IconVerticalSolidList"/>
    <dgm:cxn modelId="{EAEB1893-691A-4F82-BE00-EEB7AF55D72D}" type="presParOf" srcId="{236C9921-BF25-402D-B45A-FA7EBB6B8C45}" destId="{07614C66-7353-48B7-B952-C7FF1AE24366}" srcOrd="6" destOrd="0" presId="urn:microsoft.com/office/officeart/2018/2/layout/IconVerticalSolidList"/>
    <dgm:cxn modelId="{99996054-4C3A-40FB-BEB9-84D7BBC57D06}" type="presParOf" srcId="{07614C66-7353-48B7-B952-C7FF1AE24366}" destId="{27B52407-F508-475B-BA07-1FF00FFE6D40}" srcOrd="0" destOrd="0" presId="urn:microsoft.com/office/officeart/2018/2/layout/IconVerticalSolidList"/>
    <dgm:cxn modelId="{C2D677BC-062B-41A4-A38E-A79FC749F790}" type="presParOf" srcId="{07614C66-7353-48B7-B952-C7FF1AE24366}" destId="{7FA076B9-2A38-4289-9146-3BDE71F77F87}" srcOrd="1" destOrd="0" presId="urn:microsoft.com/office/officeart/2018/2/layout/IconVerticalSolidList"/>
    <dgm:cxn modelId="{1D140978-3437-4104-A7A6-4C76AAFE5913}" type="presParOf" srcId="{07614C66-7353-48B7-B952-C7FF1AE24366}" destId="{E81346E4-829D-4FFA-8334-F014C2A2DDEF}" srcOrd="2" destOrd="0" presId="urn:microsoft.com/office/officeart/2018/2/layout/IconVerticalSolidList"/>
    <dgm:cxn modelId="{0EB01941-842B-489B-B07A-1C602D1DE945}" type="presParOf" srcId="{07614C66-7353-48B7-B952-C7FF1AE24366}" destId="{C29C53A1-1A04-4C4D-89A3-B6F6DCA6BA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BA305-7A21-4E02-8378-4EA68714FB6E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7173D-A575-4959-8486-4486F4A45209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78BF4-CD86-4A53-805F-F38A5B1CE5FB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1: Install R/R Studio and packages  </a:t>
          </a:r>
        </a:p>
      </dsp:txBody>
      <dsp:txXfrm>
        <a:off x="1405898" y="2401"/>
        <a:ext cx="5543541" cy="1217228"/>
      </dsp:txXfrm>
    </dsp:sp>
    <dsp:sp modelId="{BD8919A1-DD1E-4063-AD93-93DB4BF93195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3FF65-0B3B-4B71-8E53-11DF80EB1812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3A42A-4249-41F8-9E96-33DE4E57278D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2: Folder setup </a:t>
          </a:r>
        </a:p>
      </dsp:txBody>
      <dsp:txXfrm>
        <a:off x="1405898" y="1523937"/>
        <a:ext cx="5543541" cy="1217228"/>
      </dsp:txXfrm>
    </dsp:sp>
    <dsp:sp modelId="{A3F856A1-8B17-40A5-AAA8-44B7E0DCA1B2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B2C48-A5B2-4B74-A4F9-D3A72D97ED5F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5FFEE-0B5D-4363-9600-DDC8C2F7BD2E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3: Download Rmd and CSV file and save it to the folder</a:t>
          </a:r>
        </a:p>
      </dsp:txBody>
      <dsp:txXfrm>
        <a:off x="1405898" y="3045472"/>
        <a:ext cx="5543541" cy="1217228"/>
      </dsp:txXfrm>
    </dsp:sp>
    <dsp:sp modelId="{27B52407-F508-475B-BA07-1FF00FFE6D40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076B9-2A38-4289-9146-3BDE71F77F87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C53A1-1A04-4C4D-89A3-B6F6DCA6BA24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4: Open Rmd file – read data file and perform basic operations </a:t>
          </a:r>
        </a:p>
      </dsp:txBody>
      <dsp:txXfrm>
        <a:off x="1405898" y="4567007"/>
        <a:ext cx="5543541" cy="121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7A4-7FBA-A04B-A7DA-C4446FDC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7AF0-B5A9-2348-B734-01474825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60-24AC-3D48-A98C-F6FA25D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E35-DA94-F641-B351-5DE0500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056-79F8-CE41-A3D6-401BEF22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790-00BF-4449-A894-ADF965B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BFA1-E96E-8D44-B1F5-574698D7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4BCA-B5AA-114A-B767-CD1B6AB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DAE4-4B25-B049-8E3D-28C44A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5D0E-164D-DA48-86A1-A3670CA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E70D-6584-E644-99F0-EF5FC994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47F0-000C-A145-9BA2-5B758EFF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EE1-EF8A-9944-AB50-0670389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EC3-8962-9749-9A7D-445912E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1B34-9C69-E945-A5A1-045C66F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C32-E32E-7344-ACA5-CCD7805F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8069-CB60-084C-8B31-1CCC3F7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429-3605-C143-9BE7-071EFB7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AF37-A9E1-A94E-9C40-EC7351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7CF2-BB51-FF47-8936-A549A46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25AB-DA86-A94B-B3DE-B5F5D2E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016C-BE29-2845-BB7A-8219159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27E1-FE2C-9A41-9AF6-B030FDC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EBB0-B4C0-AA48-AA81-B79B97E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D30A-EF73-4B48-9C25-C992FA9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28D-AFF8-B44E-A0AD-4DCC28B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F214-F2BE-DB4A-A407-5ED35332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48F6-4768-4C47-8B48-7BC98D5B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C19-F4E0-7D46-9CA1-83761EE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E859-BEA6-194D-AC83-283F6E38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03D0-0B11-FD4C-A515-2D412A9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38A-E0B9-7E4E-8A1C-A81F1A3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AF1B-8BCB-3547-A615-C0A7BDE6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1805-F6C6-324B-8D4C-89E65621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A57D-3F3B-F148-B0D6-EA237D44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DDE7-955E-A745-8C3B-4C67781D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BE42-0491-D64F-B3AC-C3B93CD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B7FD-A56A-A54D-A22D-384356C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7B1DB-05D4-E54A-8D0C-75860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357-3468-514B-AB43-57E061D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D93AB-8859-6C49-B6B8-D6EB6F1A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FBCD-95AF-184F-9A41-1BC4B5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E435-AD19-5045-AD4B-43C3F49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9DFA6-D31F-BC41-A988-80BC1ED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8783-B52F-564E-A4AC-6279699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41E6-4F93-AD4E-9FB5-1A5D3F2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D9D-28AD-B54B-9AFB-CC2E862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BD15-B104-D843-9C5F-24F03C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ADEF-817C-6144-BBE8-6C6F5FF6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D01-6CAA-C747-AF7C-C99A7C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6778-A9DE-C948-A454-72FC98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AA91-C572-6442-B2D0-9C719C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0CA-6569-1941-BC09-D12EC29B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C7B6-5AB3-C245-9EAB-92FA4EA0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64C7-85B6-7544-841E-6CAAB15F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5D94-B116-9446-859A-3224B9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F3B2-7AED-D747-BAC9-56DFCE5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79C8-B16A-E640-881D-1A384E5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3145-CBC6-AB47-BE05-44DF565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E012-5655-E14F-A6D4-1EBB490C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57DF-544F-5247-AE20-E2489D05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1124-1A9B-3D47-8EA4-BB13BEDD95F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B09-ACE8-F84C-AAF3-33FE012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659-724B-BA40-9BC9-BD93702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jpspeng.github.io/crisp_no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cg1Lvl-sJodl4TwgYZwKXYTux2eTa7Q8mZrYTJDnLhe443w/viewform?usp=dialo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pspeng.github.io/crisp_not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3BA3-0159-9C47-B735-988554F3F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course and using R + RStudio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3200-E3B8-0145-9CBF-A4F65F6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 R Mini-Course </a:t>
            </a:r>
          </a:p>
          <a:p>
            <a:r>
              <a:rPr lang="en-US" dirty="0"/>
              <a:t>Day 1 </a:t>
            </a:r>
          </a:p>
        </p:txBody>
      </p:sp>
    </p:spTree>
    <p:extLst>
      <p:ext uri="{BB962C8B-B14F-4D97-AF65-F5344CB8AC3E}">
        <p14:creationId xmlns:p14="http://schemas.microsoft.com/office/powerpoint/2010/main" val="88239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F1C2-E616-8B4D-B5F1-E6E61285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66F0-5464-E846-B588-A1476424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 packages are collections of functions, data, and documentation which extend the R programming language </a:t>
            </a:r>
          </a:p>
          <a:p>
            <a:pPr lvl="1"/>
            <a:r>
              <a:rPr lang="en-US" dirty="0"/>
              <a:t>Instead of writing code from scratch, you can usually find an R package that does it for you</a:t>
            </a:r>
          </a:p>
          <a:p>
            <a:endParaRPr lang="en-US" dirty="0"/>
          </a:p>
          <a:p>
            <a:r>
              <a:rPr lang="en-US" dirty="0"/>
              <a:t>R packages that we will use in this R course </a:t>
            </a:r>
          </a:p>
          <a:p>
            <a:pPr lvl="1"/>
            <a:r>
              <a:rPr lang="en-US" i="1" dirty="0" err="1"/>
              <a:t>dplyr</a:t>
            </a:r>
            <a:r>
              <a:rPr lang="en-US" dirty="0"/>
              <a:t>: for easy data manipulation </a:t>
            </a:r>
          </a:p>
          <a:p>
            <a:pPr lvl="1"/>
            <a:r>
              <a:rPr lang="en-US" i="1" dirty="0"/>
              <a:t>table1</a:t>
            </a:r>
            <a:r>
              <a:rPr lang="en-US" dirty="0"/>
              <a:t>: for creating publication-ready Table 1’s </a:t>
            </a:r>
          </a:p>
          <a:p>
            <a:pPr lvl="1"/>
            <a:r>
              <a:rPr lang="en-US" i="1" dirty="0"/>
              <a:t>ggplot2</a:t>
            </a:r>
            <a:r>
              <a:rPr lang="en-US" dirty="0"/>
              <a:t>: for creating graphs </a:t>
            </a:r>
          </a:p>
          <a:p>
            <a:pPr lvl="1"/>
            <a:endParaRPr lang="en-US" dirty="0"/>
          </a:p>
        </p:txBody>
      </p:sp>
      <p:pic>
        <p:nvPicPr>
          <p:cNvPr id="3076" name="Picture 4" descr="Best Introduction to GGPlot2 - Datanovia">
            <a:extLst>
              <a:ext uri="{FF2B5EF4-FFF2-40B4-BE49-F238E27FC236}">
                <a16:creationId xmlns:a16="http://schemas.microsoft.com/office/drawing/2014/main" id="{85F20A3C-8559-A643-BDB8-AB431D86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45" y="1690688"/>
            <a:ext cx="4770305" cy="390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8B1EE-03CA-6341-9193-4EE36476F388}"/>
              </a:ext>
            </a:extLst>
          </p:cNvPr>
          <p:cNvSpPr txBox="1"/>
          <p:nvPr/>
        </p:nvSpPr>
        <p:spPr>
          <a:xfrm>
            <a:off x="7586663" y="5757863"/>
            <a:ext cx="4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plot created using the ggplot2 package (Photo credit: </a:t>
            </a:r>
            <a:r>
              <a:rPr lang="en-US" dirty="0" err="1"/>
              <a:t>Datanovia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230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669D-B855-5445-A14F-4646679A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versus R Markdown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499-C4AB-7C4B-9475-19D1BA21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usual way of writing an R code is an </a:t>
            </a:r>
            <a:r>
              <a:rPr lang="en-US" i="1" dirty="0"/>
              <a:t>R script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.R</a:t>
            </a:r>
            <a:r>
              <a:rPr lang="en-US" dirty="0"/>
              <a:t>) </a:t>
            </a:r>
          </a:p>
          <a:p>
            <a:r>
              <a:rPr lang="en-US" dirty="0"/>
              <a:t>An</a:t>
            </a:r>
            <a:r>
              <a:rPr lang="en-US" i="1" dirty="0"/>
              <a:t> R Markdown notebook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Rmd</a:t>
            </a:r>
            <a:r>
              <a:rPr lang="en-US" dirty="0"/>
              <a:t>) is a special file type that allows you to write text, code chunks, and output </a:t>
            </a:r>
          </a:p>
          <a:p>
            <a:r>
              <a:rPr lang="en-US" dirty="0"/>
              <a:t>Two advantages of R notebooks:</a:t>
            </a:r>
          </a:p>
          <a:p>
            <a:pPr lvl="1"/>
            <a:r>
              <a:rPr lang="en-US" dirty="0"/>
              <a:t>You can run code chunks one at a time </a:t>
            </a:r>
          </a:p>
          <a:p>
            <a:pPr lvl="1"/>
            <a:r>
              <a:rPr lang="en-US" dirty="0"/>
              <a:t>You can integrate your code and comments in a nicely formatted document</a:t>
            </a:r>
          </a:p>
          <a:p>
            <a:r>
              <a:rPr lang="en-US" dirty="0"/>
              <a:t>We will use these in our lessons!  </a:t>
            </a:r>
          </a:p>
        </p:txBody>
      </p:sp>
      <p:pic>
        <p:nvPicPr>
          <p:cNvPr id="4098" name="Picture 2" descr="An R Notebook example.">
            <a:extLst>
              <a:ext uri="{FF2B5EF4-FFF2-40B4-BE49-F238E27FC236}">
                <a16:creationId xmlns:a16="http://schemas.microsoft.com/office/drawing/2014/main" id="{338F9BE9-5E38-FA49-8A9F-490BF42F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9" y="1690688"/>
            <a:ext cx="4010021" cy="4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0A30B-4A24-684B-90F3-BFE8F0CC8A42}"/>
              </a:ext>
            </a:extLst>
          </p:cNvPr>
          <p:cNvSpPr txBox="1"/>
          <p:nvPr/>
        </p:nvSpPr>
        <p:spPr>
          <a:xfrm>
            <a:off x="8105776" y="6123543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R notebook </a:t>
            </a:r>
          </a:p>
        </p:txBody>
      </p:sp>
    </p:spTree>
    <p:extLst>
      <p:ext uri="{BB962C8B-B14F-4D97-AF65-F5344CB8AC3E}">
        <p14:creationId xmlns:p14="http://schemas.microsoft.com/office/powerpoint/2010/main" val="73817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DBA63-C344-4748-A71D-86E3596C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Task for today (20 minutes) 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 err="1">
                <a:hlinkClick r:id="rId2"/>
              </a:rPr>
              <a:t>bit.ly</a:t>
            </a:r>
            <a:r>
              <a:rPr lang="en-US" sz="4000" dirty="0">
                <a:hlinkClick r:id="rId2"/>
              </a:rPr>
              <a:t>/crisp2025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41C505-C486-F00E-6A70-E64D414C2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5896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071A-E7E5-1C48-8D81-4F1D5284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survey </a:t>
            </a:r>
          </a:p>
        </p:txBody>
      </p:sp>
      <p:pic>
        <p:nvPicPr>
          <p:cNvPr id="7" name="Content Placeholder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963BBFD1-428A-FE49-BFA0-7AB89FBC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190" y="1325270"/>
            <a:ext cx="4846795" cy="463788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45EFE-E87F-ED48-8A15-4581BC2CD46B}"/>
              </a:ext>
            </a:extLst>
          </p:cNvPr>
          <p:cNvSpPr txBox="1"/>
          <p:nvPr/>
        </p:nvSpPr>
        <p:spPr>
          <a:xfrm>
            <a:off x="1149015" y="3044279"/>
            <a:ext cx="61000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linkClick r:id="rId3"/>
              </a:rPr>
              <a:t>bit.ly/</a:t>
            </a:r>
            <a:r>
              <a:rPr lang="en-US" sz="4400" dirty="0" err="1">
                <a:hlinkClick r:id="rId3"/>
              </a:rPr>
              <a:t>crispsurvey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882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3B37-EB9A-894D-A8B2-D5399809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A48F-9549-3440-9F03-9696FDA4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goals and format of the R mini course </a:t>
            </a:r>
          </a:p>
          <a:p>
            <a:r>
              <a:rPr lang="en-US" dirty="0"/>
              <a:t>Download and install R and RStudio</a:t>
            </a:r>
          </a:p>
          <a:p>
            <a:r>
              <a:rPr lang="en-US" dirty="0"/>
              <a:t>Install packages needed for this course </a:t>
            </a:r>
          </a:p>
          <a:p>
            <a:r>
              <a:rPr lang="en-US" dirty="0"/>
              <a:t>Set up folder for course </a:t>
            </a:r>
          </a:p>
          <a:p>
            <a:r>
              <a:rPr lang="en-US" dirty="0"/>
              <a:t>Read in a dataset  </a:t>
            </a:r>
          </a:p>
        </p:txBody>
      </p:sp>
    </p:spTree>
    <p:extLst>
      <p:ext uri="{BB962C8B-B14F-4D97-AF65-F5344CB8AC3E}">
        <p14:creationId xmlns:p14="http://schemas.microsoft.com/office/powerpoint/2010/main" val="415579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1E4-F2E2-C34E-8EC0-F912B2D1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who am I?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8F6B-9B6B-194F-B436-D51027D0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7895" cy="4351338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-&gt; 5</a:t>
            </a:r>
            <a:r>
              <a:rPr lang="en-US" baseline="30000" dirty="0"/>
              <a:t>th</a:t>
            </a:r>
            <a:r>
              <a:rPr lang="en-US" dirty="0"/>
              <a:t> year PhD student in biostatistics at University of Washington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Research interests</a:t>
            </a:r>
            <a:r>
              <a:rPr lang="en-US" dirty="0"/>
              <a:t>: vaccine research, infectious disease, survival analysis, causal inference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Previously</a:t>
            </a:r>
            <a:r>
              <a:rPr lang="en-US" dirty="0"/>
              <a:t>: middle school math teacher, data scientist on infectious disease research team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F2E2-72E8-DE40-9BC8-3664B754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Mini-course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5DAA-C5B3-9C4A-836C-2DB784E8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end of the course, you will be able to: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in a dataset into 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Learn about basic syntax in R (objects, functions, etc.)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Perform basic data processing and manipulation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basic data summaries and create a “Table 1”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Perform linear and logistic regression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u="sng" dirty="0"/>
              <a:t>Other potential topics</a:t>
            </a:r>
            <a:r>
              <a:rPr lang="en-US" dirty="0"/>
              <a:t>: more syntax (lists, loops, functions), plotting using ggplot2, survival analysis using Cox regression, using </a:t>
            </a:r>
            <a:r>
              <a:rPr lang="en-US" dirty="0" err="1"/>
              <a:t>ChatGPT</a:t>
            </a:r>
            <a:r>
              <a:rPr lang="en-US" dirty="0"/>
              <a:t> for coding</a:t>
            </a:r>
          </a:p>
          <a:p>
            <a:r>
              <a:rPr lang="en-US" dirty="0"/>
              <a:t>The goal of this course is to </a:t>
            </a:r>
            <a:r>
              <a:rPr lang="en-US" i="1" dirty="0"/>
              <a:t>get a taste </a:t>
            </a:r>
            <a:r>
              <a:rPr lang="en-US" dirty="0"/>
              <a:t>for how to code in R; it is not meant to be comprehensive! </a:t>
            </a:r>
          </a:p>
        </p:txBody>
      </p:sp>
    </p:spTree>
    <p:extLst>
      <p:ext uri="{BB962C8B-B14F-4D97-AF65-F5344CB8AC3E}">
        <p14:creationId xmlns:p14="http://schemas.microsoft.com/office/powerpoint/2010/main" val="369427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D12FC-59DE-0142-A30F-8E001C731DE7}"/>
              </a:ext>
            </a:extLst>
          </p:cNvPr>
          <p:cNvSpPr/>
          <p:nvPr/>
        </p:nvSpPr>
        <p:spPr>
          <a:xfrm>
            <a:off x="6248067" y="4198938"/>
            <a:ext cx="5173578" cy="2303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75094-A2D3-0F4D-BDDC-CB9CB027CDD1}"/>
              </a:ext>
            </a:extLst>
          </p:cNvPr>
          <p:cNvSpPr/>
          <p:nvPr/>
        </p:nvSpPr>
        <p:spPr>
          <a:xfrm>
            <a:off x="6235367" y="1685425"/>
            <a:ext cx="5173578" cy="2303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CCF1F-DE8F-E045-BCD1-395A40BEFBE9}"/>
              </a:ext>
            </a:extLst>
          </p:cNvPr>
          <p:cNvSpPr/>
          <p:nvPr/>
        </p:nvSpPr>
        <p:spPr>
          <a:xfrm>
            <a:off x="613611" y="4189079"/>
            <a:ext cx="5173578" cy="23037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43C1A-F6D5-0645-A78B-5E2BB5A90909}"/>
              </a:ext>
            </a:extLst>
          </p:cNvPr>
          <p:cNvSpPr/>
          <p:nvPr/>
        </p:nvSpPr>
        <p:spPr>
          <a:xfrm>
            <a:off x="613611" y="1690688"/>
            <a:ext cx="5173578" cy="2303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F67EF-C4DA-5044-9B52-78A88A3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Mini-course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E47D-D847-C14F-ADFB-A802AFCE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2606675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Daily schedule: </a:t>
            </a:r>
          </a:p>
          <a:p>
            <a:r>
              <a:rPr lang="en-US" dirty="0"/>
              <a:t>30 minutes “mini lesson” </a:t>
            </a:r>
          </a:p>
          <a:p>
            <a:r>
              <a:rPr lang="en-US" dirty="0"/>
              <a:t>20 minutes </a:t>
            </a:r>
            <a:r>
              <a:rPr lang="en-US"/>
              <a:t>coding activity </a:t>
            </a:r>
            <a:endParaRPr lang="en-US" dirty="0"/>
          </a:p>
          <a:p>
            <a:r>
              <a:rPr lang="en-US" dirty="0"/>
              <a:t>10 minutes debrief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52E2A-53F4-C24F-976C-C6A8F5B21273}"/>
              </a:ext>
            </a:extLst>
          </p:cNvPr>
          <p:cNvSpPr txBox="1">
            <a:spLocks/>
          </p:cNvSpPr>
          <p:nvPr/>
        </p:nvSpPr>
        <p:spPr>
          <a:xfrm>
            <a:off x="838200" y="4251325"/>
            <a:ext cx="4838700" cy="260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/>
              <a:t>Homework (optional): </a:t>
            </a:r>
          </a:p>
          <a:p>
            <a:pPr marL="0" indent="0">
              <a:buNone/>
            </a:pPr>
            <a:r>
              <a:rPr lang="en-US" sz="2400" dirty="0"/>
              <a:t>The coding activities will generally take more than 20 minutes! It is recommended that you complete the rest for homework.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883B9D-586D-0042-8364-655710F8A176}"/>
              </a:ext>
            </a:extLst>
          </p:cNvPr>
          <p:cNvSpPr txBox="1">
            <a:spLocks/>
          </p:cNvSpPr>
          <p:nvPr/>
        </p:nvSpPr>
        <p:spPr>
          <a:xfrm>
            <a:off x="6375400" y="1798638"/>
            <a:ext cx="4838700" cy="260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/>
              <a:t>Course website:</a:t>
            </a:r>
            <a:r>
              <a:rPr lang="en-US" dirty="0"/>
              <a:t> All materials will be posted here: </a:t>
            </a:r>
            <a:endParaRPr lang="en-US" sz="2000" dirty="0"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2"/>
              </a:rPr>
              <a:t>https://jpspeng.github.io/crisp_notes/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CB9438-CBDC-EB4C-B476-49DA98274FF0}"/>
              </a:ext>
            </a:extLst>
          </p:cNvPr>
          <p:cNvSpPr txBox="1">
            <a:spLocks/>
          </p:cNvSpPr>
          <p:nvPr/>
        </p:nvSpPr>
        <p:spPr>
          <a:xfrm>
            <a:off x="6375400" y="4251324"/>
            <a:ext cx="4838700" cy="260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/>
              <a:t>Support:</a:t>
            </a:r>
          </a:p>
          <a:p>
            <a:r>
              <a:rPr lang="en-US" dirty="0"/>
              <a:t>Biostats office hours (typically after the hour)  </a:t>
            </a:r>
          </a:p>
          <a:p>
            <a:r>
              <a:rPr lang="en-US" dirty="0"/>
              <a:t>By appointment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3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2938-48C5-3D4F-B757-03AD1E60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tough!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E285-58F3-AE40-9E69-2F9D8F40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you’ve never coded before, then learning R might be tough </a:t>
            </a:r>
          </a:p>
          <a:p>
            <a:endParaRPr lang="en-US" dirty="0"/>
          </a:p>
          <a:p>
            <a:r>
              <a:rPr lang="en-US" dirty="0"/>
              <a:t>This is normal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best way to learn is to try it yourself, struggle through it, and make mistakes along the way </a:t>
            </a:r>
          </a:p>
        </p:txBody>
      </p:sp>
    </p:spTree>
    <p:extLst>
      <p:ext uri="{BB962C8B-B14F-4D97-AF65-F5344CB8AC3E}">
        <p14:creationId xmlns:p14="http://schemas.microsoft.com/office/powerpoint/2010/main" val="117559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697D-923D-EF4B-AC9F-9286B2DA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ChatGPT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DB08-5DDE-E74E-9839-94FEF406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is excellent at coding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for this course, I’d encourage you NOT to use it, or use it in a very limited capacity </a:t>
            </a:r>
          </a:p>
          <a:p>
            <a:endParaRPr lang="en-US" dirty="0"/>
          </a:p>
          <a:p>
            <a:r>
              <a:rPr lang="en-US" dirty="0"/>
              <a:t>If you use it, please use it in a targeted way </a:t>
            </a:r>
          </a:p>
          <a:p>
            <a:pPr lvl="1"/>
            <a:r>
              <a:rPr lang="en-US" dirty="0"/>
              <a:t>Don’t paste the question (e.g.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“[Paste question]. How do I do this?”</a:t>
            </a:r>
            <a:r>
              <a:rPr lang="en-US" dirty="0"/>
              <a:t>)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Instead: </a:t>
            </a:r>
            <a:r>
              <a:rPr lang="en-US" b="1" dirty="0">
                <a:solidFill>
                  <a:schemeClr val="accent6"/>
                </a:solidFill>
              </a:rPr>
              <a:t>“Give some examples of how to use the [</a:t>
            </a:r>
            <a:r>
              <a:rPr lang="en-US" b="1" dirty="0" err="1">
                <a:solidFill>
                  <a:schemeClr val="accent6"/>
                </a:solidFill>
              </a:rPr>
              <a:t>function_name</a:t>
            </a:r>
            <a:r>
              <a:rPr lang="en-US" b="1" dirty="0">
                <a:solidFill>
                  <a:schemeClr val="accent6"/>
                </a:solidFill>
              </a:rPr>
              <a:t>] in R.”</a:t>
            </a:r>
          </a:p>
        </p:txBody>
      </p:sp>
    </p:spTree>
    <p:extLst>
      <p:ext uri="{BB962C8B-B14F-4D97-AF65-F5344CB8AC3E}">
        <p14:creationId xmlns:p14="http://schemas.microsoft.com/office/powerpoint/2010/main" val="184616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48EE-521F-0B47-8690-9AE660A9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C9DC-9E7C-604F-A0E8-F81E02CC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programming language used for statistical computing, used for data analysis and data visualization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flexible coding language (compared to STATA / SAS), but there are also tons of R </a:t>
            </a:r>
            <a:r>
              <a:rPr lang="en-US" i="1" dirty="0"/>
              <a:t>packages</a:t>
            </a:r>
            <a:r>
              <a:rPr lang="en-US" dirty="0"/>
              <a:t> which implement functionality out-of-the box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3DB467-BA47-2142-B85D-607368CC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913" y="4321176"/>
            <a:ext cx="2800587" cy="21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10D9-8750-3643-8713-9EC43956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47AB-05F1-6747-9897-25C5F8AA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en-US" dirty="0"/>
              <a:t>RStudio provides a user-friendly interface to write and run R code </a:t>
            </a:r>
          </a:p>
          <a:p>
            <a:endParaRPr lang="en-US" dirty="0"/>
          </a:p>
          <a:p>
            <a:r>
              <a:rPr lang="en-US" dirty="0"/>
              <a:t>Four panes </a:t>
            </a:r>
          </a:p>
          <a:p>
            <a:pPr lvl="1"/>
            <a:r>
              <a:rPr lang="en-US" dirty="0"/>
              <a:t>Script editor 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Environment </a:t>
            </a:r>
          </a:p>
          <a:p>
            <a:pPr lvl="1"/>
            <a:r>
              <a:rPr lang="en-US" dirty="0"/>
              <a:t>Files/plots/packages, etc.</a:t>
            </a:r>
          </a:p>
        </p:txBody>
      </p:sp>
      <p:pic>
        <p:nvPicPr>
          <p:cNvPr id="2050" name="Picture 2" descr="Get Started – RStudio User Guide">
            <a:extLst>
              <a:ext uri="{FF2B5EF4-FFF2-40B4-BE49-F238E27FC236}">
                <a16:creationId xmlns:a16="http://schemas.microsoft.com/office/drawing/2014/main" id="{DFCF8AB7-1D71-3340-B093-AD2EBA4A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90" y="913368"/>
            <a:ext cx="6931222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13534-5BB9-AE42-80DB-038E6F9A2F73}"/>
              </a:ext>
            </a:extLst>
          </p:cNvPr>
          <p:cNvSpPr txBox="1"/>
          <p:nvPr/>
        </p:nvSpPr>
        <p:spPr>
          <a:xfrm>
            <a:off x="6272213" y="6123543"/>
            <a:ext cx="451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credit: RStudio User Guide 2025.05.1</a:t>
            </a:r>
          </a:p>
        </p:txBody>
      </p:sp>
    </p:spTree>
    <p:extLst>
      <p:ext uri="{BB962C8B-B14F-4D97-AF65-F5344CB8AC3E}">
        <p14:creationId xmlns:p14="http://schemas.microsoft.com/office/powerpoint/2010/main" val="117832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707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course and using R + RStudio </vt:lpstr>
      <vt:lpstr>Agenda </vt:lpstr>
      <vt:lpstr>Introduction – who am I?  </vt:lpstr>
      <vt:lpstr>Mini-course goals </vt:lpstr>
      <vt:lpstr>Mini-course structure </vt:lpstr>
      <vt:lpstr>Coding is tough! </vt:lpstr>
      <vt:lpstr>Using ChatGPT </vt:lpstr>
      <vt:lpstr>What is R?</vt:lpstr>
      <vt:lpstr>What is RStudio?  </vt:lpstr>
      <vt:lpstr>What are packages?</vt:lpstr>
      <vt:lpstr>R versus R Markdown </vt:lpstr>
      <vt:lpstr>Task for today (20 minutes)    bit.ly/crisp2025</vt:lpstr>
      <vt:lpstr>Exit survey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mini-course and R/RStudio </dc:title>
  <dc:creator>James Peng</dc:creator>
  <cp:lastModifiedBy>James Peng</cp:lastModifiedBy>
  <cp:revision>9</cp:revision>
  <dcterms:created xsi:type="dcterms:W3CDTF">2025-07-02T02:40:06Z</dcterms:created>
  <dcterms:modified xsi:type="dcterms:W3CDTF">2025-07-07T19:56:50Z</dcterms:modified>
</cp:coreProperties>
</file>