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1" r:id="rId4"/>
    <p:sldId id="257" r:id="rId5"/>
    <p:sldId id="273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2780"/>
  </p:normalViewPr>
  <p:slideViewPr>
    <p:cSldViewPr snapToGrid="0" snapToObjects="1">
      <p:cViewPr varScale="1">
        <p:scale>
          <a:sx n="104" d="100"/>
          <a:sy n="104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9B-37FB-6044-B7FE-ED1648408672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4E14-BC01-2144-B361-12211DA8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pspeng.github.io/crisp_no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dplyr</a:t>
            </a:r>
            <a:r>
              <a:rPr lang="en-US" dirty="0"/>
              <a:t> and creating a Table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4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758-0415-8B4A-831F-8B11E7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290-D335-E847-A6F0-11A6C0E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6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code below do? Explain to your neighbor!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6C81-FF90-AB42-9AFE-42A069AE2FFF}"/>
              </a:ext>
            </a:extLst>
          </p:cNvPr>
          <p:cNvSpPr txBox="1"/>
          <p:nvPr/>
        </p:nvSpPr>
        <p:spPr>
          <a:xfrm>
            <a:off x="1438572" y="2835182"/>
            <a:ext cx="896581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df[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30, 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treatment is a variable 1/0 corresponding to treatment/placebo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df_new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$treatment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“always”)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week, we learned…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0ABE-128B-C94D-94BD-98A05750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R and R Studio </a:t>
            </a:r>
          </a:p>
          <a:p>
            <a:r>
              <a:rPr lang="en-US" dirty="0"/>
              <a:t>Basic syntax in base R</a:t>
            </a:r>
          </a:p>
          <a:p>
            <a:pPr lvl="1"/>
            <a:r>
              <a:rPr lang="en-US" dirty="0"/>
              <a:t>Variables, vectors,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Basic functions for analysis (e.g. </a:t>
            </a:r>
            <a:r>
              <a:rPr lang="en-US" sz="2000" dirty="0">
                <a:latin typeface="Courier" pitchFamily="2" charset="0"/>
              </a:rPr>
              <a:t>mean(), median(), </a:t>
            </a:r>
            <a:r>
              <a:rPr lang="en-US" sz="2000" dirty="0" err="1">
                <a:latin typeface="Courier" pitchFamily="2" charset="0"/>
              </a:rPr>
              <a:t>sd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Manipulating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33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3B37-EB9A-894D-A8B2-D5399809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0"/>
            <a:ext cx="10515600" cy="1325563"/>
          </a:xfrm>
        </p:spPr>
        <p:txBody>
          <a:bodyPr/>
          <a:lstStyle/>
          <a:p>
            <a:r>
              <a:rPr lang="en-US" dirty="0"/>
              <a:t>The next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A48F-9549-3440-9F03-9696FDA4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528497"/>
            <a:ext cx="4870948" cy="52446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This week</a:t>
            </a:r>
            <a:r>
              <a:rPr lang="en-US" dirty="0"/>
              <a:t>: We will learn how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“Table 1”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hypothesis tests of comparisons between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risk ratios, odds ratios, and risk differences with confidence intervals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Next week</a:t>
            </a:r>
            <a:r>
              <a:rPr lang="en-US" dirty="0"/>
              <a:t>: Linear/logistic regression and (if time) basic plotting with ggplot2</a:t>
            </a:r>
          </a:p>
          <a:p>
            <a:r>
              <a:rPr lang="en-US" i="1" u="sng" dirty="0"/>
              <a:t>Highly encouraged</a:t>
            </a:r>
            <a:r>
              <a:rPr lang="en-US" i="1" dirty="0"/>
              <a:t>:</a:t>
            </a:r>
            <a:r>
              <a:rPr lang="en-US" dirty="0"/>
              <a:t> spend 15-20 minutes on exercises in between classes!</a:t>
            </a:r>
          </a:p>
        </p:txBody>
      </p:sp>
      <p:pic>
        <p:nvPicPr>
          <p:cNvPr id="1026" name="Picture 2" descr="The baseline characteristics for the categorical variables. | Download ...">
            <a:extLst>
              <a:ext uri="{FF2B5EF4-FFF2-40B4-BE49-F238E27FC236}">
                <a16:creationId xmlns:a16="http://schemas.microsoft.com/office/drawing/2014/main" id="{71920F43-8F97-EF43-AC88-794CFE0F0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72"/>
          <a:stretch/>
        </p:blipFill>
        <p:spPr bwMode="auto">
          <a:xfrm>
            <a:off x="6096000" y="3261429"/>
            <a:ext cx="5729009" cy="17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an values ± standard deviations and proportions of baseline ...">
            <a:extLst>
              <a:ext uri="{FF2B5EF4-FFF2-40B4-BE49-F238E27FC236}">
                <a16:creationId xmlns:a16="http://schemas.microsoft.com/office/drawing/2014/main" id="{1FF79AC8-0E02-7C41-93BA-3277329B9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5"/>
          <a:stretch/>
        </p:blipFill>
        <p:spPr bwMode="auto">
          <a:xfrm>
            <a:off x="6096000" y="988176"/>
            <a:ext cx="4969966" cy="19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A37BB2-3928-0144-BF71-8F4F12422324}"/>
              </a:ext>
            </a:extLst>
          </p:cNvPr>
          <p:cNvSpPr txBox="1"/>
          <p:nvPr/>
        </p:nvSpPr>
        <p:spPr>
          <a:xfrm>
            <a:off x="5869459" y="5229868"/>
            <a:ext cx="604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Q: What is the null hypothesis for the p-values displayed on these tables? </a:t>
            </a:r>
          </a:p>
        </p:txBody>
      </p:sp>
    </p:spTree>
    <p:extLst>
      <p:ext uri="{BB962C8B-B14F-4D97-AF65-F5344CB8AC3E}">
        <p14:creationId xmlns:p14="http://schemas.microsoft.com/office/powerpoint/2010/main" val="415579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0ABE-128B-C94D-94BD-98A05750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" pitchFamily="2" charset="0"/>
              </a:rPr>
              <a:t>dplyr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Factor variables </a:t>
            </a:r>
          </a:p>
          <a:p>
            <a:r>
              <a:rPr lang="en-US" dirty="0"/>
              <a:t>Creating a Table 1 using the </a:t>
            </a:r>
            <a:r>
              <a:rPr lang="en-US" dirty="0">
                <a:latin typeface="Courier" pitchFamily="2" charset="0"/>
              </a:rPr>
              <a:t>table1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65886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21E-82EC-3247-A973-9E9440A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07CF-5153-A54F-8DE6-7C592F7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 will learn the basics of dataset processing. 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bit.ly/crisp2025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file for today into your CRISP R notes folder.</a:t>
            </a:r>
          </a:p>
          <a:p>
            <a:pPr marL="514350" indent="-514350">
              <a:buAutoNum type="arabicPeriod"/>
            </a:pPr>
            <a:r>
              <a:rPr lang="en-US" dirty="0"/>
              <a:t>We will go through the tutorial (until the exercises) together! Try to follow along, and type and run the code as I do it.   </a:t>
            </a:r>
          </a:p>
        </p:txBody>
      </p:sp>
    </p:spTree>
    <p:extLst>
      <p:ext uri="{BB962C8B-B14F-4D97-AF65-F5344CB8AC3E}">
        <p14:creationId xmlns:p14="http://schemas.microsoft.com/office/powerpoint/2010/main" val="319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DE13-ACEB-8744-99D6-AC560743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 Table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28B710-B37D-AE47-AC6F-2EDB6657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54356"/>
              </p:ext>
            </p:extLst>
          </p:nvPr>
        </p:nvGraphicFramePr>
        <p:xfrm>
          <a:off x="1636584" y="190591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83942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456502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15828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BUP-NX (treatment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XR-NTX (treatment 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8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in each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(</a:t>
                      </a:r>
                      <a:r>
                        <a:rPr lang="en-US" dirty="0" err="1"/>
                        <a:t>sd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 – Male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3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 (</a:t>
                      </a:r>
                      <a:r>
                        <a:rPr lang="en-US" dirty="0" err="1"/>
                        <a:t>sd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etc</a:t>
                      </a: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8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7027</TotalTime>
  <Words>310</Words>
  <Application>Microsoft Macintosh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</vt:lpstr>
      <vt:lpstr>Courier New</vt:lpstr>
      <vt:lpstr>Office Theme</vt:lpstr>
      <vt:lpstr>Using dplyr and creating a Table 1</vt:lpstr>
      <vt:lpstr>Review from last time</vt:lpstr>
      <vt:lpstr>Last week, we learned…</vt:lpstr>
      <vt:lpstr>The next few weeks</vt:lpstr>
      <vt:lpstr>Today’s agenda</vt:lpstr>
      <vt:lpstr>Guided tutorial</vt:lpstr>
      <vt:lpstr>Our target Table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30</cp:revision>
  <dcterms:created xsi:type="dcterms:W3CDTF">2025-07-02T02:40:06Z</dcterms:created>
  <dcterms:modified xsi:type="dcterms:W3CDTF">2025-07-14T18:05:32Z</dcterms:modified>
</cp:coreProperties>
</file>