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9" r:id="rId3"/>
    <p:sldId id="257" r:id="rId4"/>
    <p:sldId id="272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/>
    <p:restoredTop sz="86406"/>
  </p:normalViewPr>
  <p:slideViewPr>
    <p:cSldViewPr snapToGrid="0" snapToObjects="1">
      <p:cViewPr varScale="1">
        <p:scale>
          <a:sx n="90" d="100"/>
          <a:sy n="90" d="100"/>
        </p:scale>
        <p:origin x="23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C8C89B-37FB-6044-B7FE-ED1648408672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04E14-BC01-2144-B361-12211DA86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04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Expressions: 5+10</a:t>
            </a:r>
          </a:p>
          <a:p>
            <a:endParaRPr lang="en-US" dirty="0"/>
          </a:p>
          <a:p>
            <a:r>
              <a:rPr lang="en-US" dirty="0"/>
              <a:t>Variables: Choose a variable name, try to make it descriptive. Assign variable with = or &lt;-. If you assign a variable in R, it doesn’t print the variable. </a:t>
            </a:r>
          </a:p>
          <a:p>
            <a:endParaRPr lang="en-US" dirty="0"/>
          </a:p>
          <a:p>
            <a:r>
              <a:rPr lang="en-US" dirty="0"/>
              <a:t>a &lt;- 1 + 2</a:t>
            </a:r>
          </a:p>
          <a:p>
            <a:r>
              <a:rPr lang="en-US" dirty="0"/>
              <a:t>b &lt;- 5 + 5</a:t>
            </a:r>
          </a:p>
          <a:p>
            <a:endParaRPr lang="en-US" dirty="0"/>
          </a:p>
          <a:p>
            <a:r>
              <a:rPr lang="en-US" dirty="0"/>
              <a:t>Vector: Use the c(1,2,3,4) notation. Not 1,2,3,4! This will cause an error. Need to put c() around it.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Loops: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(num in c(1,2,3,4)){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Functions: Looks like </a:t>
            </a:r>
            <a:r>
              <a:rPr lang="en-US" dirty="0" err="1"/>
              <a:t>function_name</a:t>
            </a:r>
            <a:r>
              <a:rPr lang="en-US" dirty="0"/>
              <a:t>(arguments). Can look up notation to see order of arguments. Named arguments.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a few example functions, look them up </a:t>
            </a:r>
          </a:p>
          <a:p>
            <a:endParaRPr lang="en-US" dirty="0"/>
          </a:p>
          <a:p>
            <a:r>
              <a:rPr lang="en-US" dirty="0"/>
              <a:t>Writing your own function </a:t>
            </a:r>
          </a:p>
          <a:p>
            <a:endParaRPr lang="en-US" dirty="0"/>
          </a:p>
          <a:p>
            <a:r>
              <a:rPr lang="en-US" dirty="0" err="1"/>
              <a:t>add_two_numbers</a:t>
            </a:r>
            <a:r>
              <a:rPr lang="en-US" dirty="0"/>
              <a:t> &lt;- function(num1, num2){ </a:t>
            </a:r>
          </a:p>
          <a:p>
            <a:endParaRPr lang="en-US" dirty="0"/>
          </a:p>
          <a:p>
            <a:r>
              <a:rPr lang="en-US" dirty="0"/>
              <a:t>   </a:t>
            </a:r>
            <a:r>
              <a:rPr lang="en-US" dirty="0" err="1"/>
              <a:t>sum_two_num</a:t>
            </a:r>
            <a:r>
              <a:rPr lang="en-US" dirty="0"/>
              <a:t> &lt;- num1 + num2</a:t>
            </a:r>
          </a:p>
          <a:p>
            <a:r>
              <a:rPr lang="en-US" dirty="0"/>
              <a:t>   return(</a:t>
            </a:r>
            <a:r>
              <a:rPr lang="en-US" dirty="0" err="1"/>
              <a:t>sum_two_num</a:t>
            </a:r>
            <a:r>
              <a:rPr lang="en-US" dirty="0"/>
              <a:t>) 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204E14-BC01-2144-B361-12211DA86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5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7A4-7FBA-A04B-A7DA-C4446FDC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E7AF0-B5A9-2348-B734-014748259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960-24AC-3D48-A98C-F6FA25D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B8E35-DA94-F641-B351-5DE0500B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C056-79F8-CE41-A3D6-401BEF22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2790-00BF-4449-A894-ADF965B5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DBFA1-E96E-8D44-B1F5-574698D72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74BCA-B5AA-114A-B767-CD1B6AB9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DAE4-4B25-B049-8E3D-28C44A9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35D0E-164D-DA48-86A1-A3670CAC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4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9E70D-6584-E644-99F0-EF5FC994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C47F0-000C-A145-9BA2-5B758EFF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50EE1-EF8A-9944-AB50-06703890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EC3-8962-9749-9A7D-445912EF8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1B34-9C69-E945-A5A1-045C66F5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42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3C32-E32E-7344-ACA5-CCD7805F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8069-CB60-084C-8B31-1CCC3F789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28429-3605-C143-9BE7-071EFB71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6AF37-A9E1-A94E-9C40-EC7351D2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C7CF2-BB51-FF47-8936-A549A46A9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4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25AB-DA86-A94B-B3DE-B5F5D2ED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6016C-BE29-2845-BB7A-8219159E1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227E1-FE2C-9A41-9AF6-B030FDCB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3EBB0-B4C0-AA48-AA81-B79B97EE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AD30A-EF73-4B48-9C25-C992FA99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28D-AFF8-B44E-A0AD-4DCC28B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9F214-F2BE-DB4A-A407-5ED35332F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48F6-4768-4C47-8B48-7BC98D5B4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67C19-F4E0-7D46-9CA1-83761EEA0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3E859-BEA6-194D-AC83-283F6E38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803D0-0B11-FD4C-A515-2D412A9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7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C938A-E0B9-7E4E-8A1C-A81F1A33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AF1B-8BCB-3547-A615-C0A7BDE6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1805-F6C6-324B-8D4C-89E65621E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4A57D-3F3B-F148-B0D6-EA237D44D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EEDDE7-955E-A745-8C3B-4C67781D20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2BE42-0491-D64F-B3AC-C3B93CD2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17B7FD-A56A-A54D-A22D-384356C7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37B1DB-05D4-E54A-8D0C-75860E1B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44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0357-3468-514B-AB43-57E061DE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D93AB-8859-6C49-B6B8-D6EB6F1A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DFBCD-95AF-184F-9A41-1BC4B554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7E435-AD19-5045-AD4B-43C3F49DA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9DFA6-D31F-BC41-A988-80BC1ED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8783-B52F-564E-A4AC-62796996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941E6-4F93-AD4E-9FB5-1A5D3F29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56D9D-28AD-B54B-9AFB-CC2E8629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DBD15-B104-D843-9C5F-24F03C3D3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ADEF-817C-6144-BBE8-6C6F5FF66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F2D01-6CAA-C747-AF7C-C99A7C1C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16778-A9DE-C948-A454-72FC9843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BAA91-C572-6442-B2D0-9C719C4E8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D0CA-6569-1941-BC09-D12EC29B8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8C7B6-5AB3-C245-9EAB-92FA4EA0A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A64C7-85B6-7544-841E-6CAAB15F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895D94-B116-9446-859A-3224B937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DF3B2-7AED-D747-BAC9-56DFCE5B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779C8-B16A-E640-881D-1A384E569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B3145-CBC6-AB47-BE05-44DF5658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DE012-5655-E14F-A6D4-1EBB490C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57DF-544F-5247-AE20-E2489D05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1124-1A9B-3D47-8EA4-BB13BEDD95F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DB09-ACE8-F84C-AAF3-33FE0126F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9659-724B-BA40-9BC9-BD93702DA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07471-9A48-4549-AB7E-9A0DA2C13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pspeng.github.io/crisp_not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3BA3-0159-9C47-B735-988554F3F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E3200-E3B8-0145-9CBF-A4F65F626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CRISP R Mini-Course </a:t>
            </a:r>
          </a:p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88239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CAA1-9634-7140-8CB2-A8F1C7F9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from last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AC746-82FF-8D4E-BE02-BF70C759F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4838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Last time, we learned about </a:t>
            </a:r>
            <a:r>
              <a:rPr lang="en-US" dirty="0">
                <a:solidFill>
                  <a:schemeClr val="accent1"/>
                </a:solidFill>
              </a:rPr>
              <a:t>R (programming language)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R Studio (application for writing R code) </a:t>
            </a:r>
          </a:p>
          <a:p>
            <a:r>
              <a:rPr lang="en-US" dirty="0"/>
              <a:t>We learned how to use </a:t>
            </a:r>
            <a:r>
              <a:rPr lang="en-US" dirty="0">
                <a:solidFill>
                  <a:schemeClr val="accent6"/>
                </a:solidFill>
              </a:rPr>
              <a:t>R notebooks (.</a:t>
            </a:r>
            <a:r>
              <a:rPr lang="en-US" dirty="0" err="1">
                <a:solidFill>
                  <a:schemeClr val="accent6"/>
                </a:solidFill>
              </a:rPr>
              <a:t>Rmd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, which allow us to combine text and </a:t>
            </a:r>
            <a:r>
              <a:rPr lang="en-US" dirty="0">
                <a:solidFill>
                  <a:schemeClr val="accent6"/>
                </a:solidFill>
              </a:rPr>
              <a:t>code chunks </a:t>
            </a:r>
            <a:r>
              <a:rPr lang="en-US" dirty="0"/>
              <a:t>into a single document  </a:t>
            </a:r>
          </a:p>
          <a:p>
            <a:r>
              <a:rPr lang="en-US" dirty="0"/>
              <a:t>We learned some basic functionality: </a:t>
            </a:r>
          </a:p>
          <a:p>
            <a:pPr lvl="1"/>
            <a:r>
              <a:rPr lang="en-US" dirty="0"/>
              <a:t>Comments</a:t>
            </a:r>
            <a:endParaRPr lang="en-US" sz="1500" dirty="0">
              <a:highlight>
                <a:srgbClr val="C0C0C0"/>
              </a:highlight>
              <a:latin typeface="Courier" pitchFamily="2" charset="0"/>
            </a:endParaRPr>
          </a:p>
          <a:p>
            <a:pPr lvl="1"/>
            <a:r>
              <a:rPr lang="en-US" dirty="0"/>
              <a:t>Installing packages</a:t>
            </a:r>
            <a:endParaRPr lang="en-US" sz="1500" dirty="0"/>
          </a:p>
          <a:p>
            <a:pPr lvl="1"/>
            <a:r>
              <a:rPr lang="en-US" dirty="0"/>
              <a:t>Loading packages</a:t>
            </a:r>
          </a:p>
          <a:p>
            <a:pPr lvl="1"/>
            <a:r>
              <a:rPr lang="en-US" dirty="0"/>
              <a:t>Loading a dataset </a:t>
            </a:r>
          </a:p>
          <a:p>
            <a:pPr lvl="1"/>
            <a:r>
              <a:rPr lang="en-US" dirty="0"/>
              <a:t>Doing arithmetic operations </a:t>
            </a:r>
          </a:p>
          <a:p>
            <a:pPr lvl="1"/>
            <a:endParaRPr lang="en-US" dirty="0"/>
          </a:p>
        </p:txBody>
      </p:sp>
      <p:pic>
        <p:nvPicPr>
          <p:cNvPr id="1026" name="Picture 2" descr="An R Notebook example.">
            <a:extLst>
              <a:ext uri="{FF2B5EF4-FFF2-40B4-BE49-F238E27FC236}">
                <a16:creationId xmlns:a16="http://schemas.microsoft.com/office/drawing/2014/main" id="{B5179293-D12D-184B-958D-5E75EBD40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53" y="1009652"/>
            <a:ext cx="4774978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23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3B37-EB9A-894D-A8B2-D53998092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5A48F-9549-3440-9F03-9696FDA42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versus warnings </a:t>
            </a:r>
          </a:p>
          <a:p>
            <a:r>
              <a:rPr lang="en-US" dirty="0"/>
              <a:t>Learn about basic R syntax </a:t>
            </a:r>
          </a:p>
          <a:p>
            <a:pPr lvl="1"/>
            <a:r>
              <a:rPr lang="en-US" dirty="0"/>
              <a:t>Expressions 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Function </a:t>
            </a:r>
          </a:p>
          <a:p>
            <a:pPr lvl="1"/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Common functions for </a:t>
            </a:r>
            <a:r>
              <a:rPr lang="en-US" dirty="0" err="1"/>
              <a:t>dataframe</a:t>
            </a:r>
            <a:r>
              <a:rPr lang="en-US" dirty="0"/>
              <a:t> operations </a:t>
            </a:r>
          </a:p>
        </p:txBody>
      </p:sp>
    </p:spTree>
    <p:extLst>
      <p:ext uri="{BB962C8B-B14F-4D97-AF65-F5344CB8AC3E}">
        <p14:creationId xmlns:p14="http://schemas.microsoft.com/office/powerpoint/2010/main" val="415579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DC380-2F7B-EC4F-8501-5FCD3801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Messages versus Error versus Warning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53AD0-B7FA-5043-8E3A-6B0ECD95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078" y="1825625"/>
            <a:ext cx="5980872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Messages: </a:t>
            </a:r>
            <a:r>
              <a:rPr lang="en-US" dirty="0"/>
              <a:t>Everything is normal. These are for informational purposes</a:t>
            </a:r>
          </a:p>
          <a:p>
            <a:r>
              <a:rPr lang="en-US" b="1" dirty="0"/>
              <a:t>Error</a:t>
            </a:r>
            <a:r>
              <a:rPr lang="en-US" dirty="0"/>
              <a:t>: Something is wrong. If there is an error, the code will not run! </a:t>
            </a:r>
          </a:p>
          <a:p>
            <a:r>
              <a:rPr lang="en-US" b="1" dirty="0"/>
              <a:t>Warning</a:t>
            </a:r>
            <a:r>
              <a:rPr lang="en-US" dirty="0"/>
              <a:t>: Something </a:t>
            </a:r>
            <a:r>
              <a:rPr lang="en-US" i="1" dirty="0"/>
              <a:t>might</a:t>
            </a:r>
            <a:r>
              <a:rPr lang="en-US" dirty="0"/>
              <a:t> </a:t>
            </a:r>
            <a:r>
              <a:rPr lang="en-US" i="1" dirty="0"/>
              <a:t>be</a:t>
            </a:r>
            <a:r>
              <a:rPr lang="en-US" dirty="0"/>
              <a:t> wrong. If there is a warning, the code will still run </a:t>
            </a:r>
          </a:p>
          <a:p>
            <a:r>
              <a:rPr lang="en-US" dirty="0"/>
              <a:t>How to debug: </a:t>
            </a:r>
          </a:p>
          <a:p>
            <a:pPr lvl="1"/>
            <a:r>
              <a:rPr lang="en-US" dirty="0"/>
              <a:t>Read the message and double check your code </a:t>
            </a:r>
          </a:p>
          <a:p>
            <a:pPr lvl="1"/>
            <a:r>
              <a:rPr lang="en-US" dirty="0"/>
              <a:t>Google (or use </a:t>
            </a:r>
            <a:r>
              <a:rPr lang="en-US" dirty="0" err="1"/>
              <a:t>ChatGPT</a:t>
            </a:r>
            <a:r>
              <a:rPr lang="en-US" dirty="0"/>
              <a:t>) to figure out the error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6FEB9B-CC91-2D4C-80F0-60A66C5E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138" y="3664384"/>
            <a:ext cx="4857538" cy="129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DD165653-D90A-3F4C-B759-069681C5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93" y="5561072"/>
            <a:ext cx="4528103" cy="61589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5C2E0CD2-BC11-B648-8223-B36ED31537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565"/>
          <a:stretch/>
        </p:blipFill>
        <p:spPr>
          <a:xfrm>
            <a:off x="6684893" y="1716777"/>
            <a:ext cx="5030029" cy="1476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4B48E0-6F01-6A4F-8987-BE16BA7EA2CA}"/>
              </a:ext>
            </a:extLst>
          </p:cNvPr>
          <p:cNvSpPr txBox="1"/>
          <p:nvPr/>
        </p:nvSpPr>
        <p:spPr>
          <a:xfrm>
            <a:off x="6684893" y="1334401"/>
            <a:ext cx="19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DBFDC-8606-9442-BE4F-81653E2918E5}"/>
              </a:ext>
            </a:extLst>
          </p:cNvPr>
          <p:cNvSpPr txBox="1"/>
          <p:nvPr/>
        </p:nvSpPr>
        <p:spPr>
          <a:xfrm>
            <a:off x="6684893" y="3295052"/>
            <a:ext cx="19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E4F8BC-E838-B54D-B061-323AB5F62A39}"/>
              </a:ext>
            </a:extLst>
          </p:cNvPr>
          <p:cNvSpPr txBox="1"/>
          <p:nvPr/>
        </p:nvSpPr>
        <p:spPr>
          <a:xfrm>
            <a:off x="6727757" y="5191740"/>
            <a:ext cx="193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</a:t>
            </a:r>
          </a:p>
        </p:txBody>
      </p:sp>
    </p:spTree>
    <p:extLst>
      <p:ext uri="{BB962C8B-B14F-4D97-AF65-F5344CB8AC3E}">
        <p14:creationId xmlns:p14="http://schemas.microsoft.com/office/powerpoint/2010/main" val="270765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721E-82EC-3247-A973-9E9440AF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tutorial (30 minutes)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707CF-5153-A54F-8DE6-7C592F79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Today, we will learn the basics of R syntax. </a:t>
            </a:r>
          </a:p>
          <a:p>
            <a:pPr marL="514350" indent="-514350">
              <a:buAutoNum type="arabicPeriod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bit.ly/crisp2025</a:t>
            </a:r>
            <a:r>
              <a:rPr lang="en-US" dirty="0"/>
              <a:t>. </a:t>
            </a:r>
          </a:p>
          <a:p>
            <a:pPr marL="514350" indent="-514350"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Rmd</a:t>
            </a:r>
            <a:r>
              <a:rPr lang="en-US" dirty="0"/>
              <a:t> file for today into your CRISP R notes folder.</a:t>
            </a:r>
          </a:p>
          <a:p>
            <a:pPr marL="514350" indent="-514350">
              <a:buAutoNum type="arabicPeriod"/>
            </a:pPr>
            <a:r>
              <a:rPr lang="en-US" dirty="0"/>
              <a:t>We will go through the tutorial (until the exercises) together! Try to follow along, and type and run the code as I do it.   </a:t>
            </a:r>
          </a:p>
        </p:txBody>
      </p:sp>
    </p:spTree>
    <p:extLst>
      <p:ext uri="{BB962C8B-B14F-4D97-AF65-F5344CB8AC3E}">
        <p14:creationId xmlns:p14="http://schemas.microsoft.com/office/powerpoint/2010/main" val="319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CC8E-766F-4F47-9596-6B6AE350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Self-guided exercises (20 minutes)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9DE2D-1E77-DA45-A84A-2DA1C95F7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</a:t>
            </a:r>
            <a:r>
              <a:rPr lang="en-US"/>
              <a:t>the exercises!</a:t>
            </a:r>
          </a:p>
        </p:txBody>
      </p:sp>
    </p:spTree>
    <p:extLst>
      <p:ext uri="{BB962C8B-B14F-4D97-AF65-F5344CB8AC3E}">
        <p14:creationId xmlns:p14="http://schemas.microsoft.com/office/powerpoint/2010/main" val="336377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402</Words>
  <Application>Microsoft Macintosh PowerPoint</Application>
  <PresentationFormat>Widescreen</PresentationFormat>
  <Paragraphs>67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</vt:lpstr>
      <vt:lpstr>Office Theme</vt:lpstr>
      <vt:lpstr>R syntax</vt:lpstr>
      <vt:lpstr>Review from last time </vt:lpstr>
      <vt:lpstr>Agenda </vt:lpstr>
      <vt:lpstr>Messages versus Error versus Warning </vt:lpstr>
      <vt:lpstr>Guided tutorial (30 minutes) </vt:lpstr>
      <vt:lpstr>Self-guided exercises (20 minutes)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mini-course and R/RStudio </dc:title>
  <dc:creator>James Peng</dc:creator>
  <cp:lastModifiedBy>James Peng</cp:lastModifiedBy>
  <cp:revision>15</cp:revision>
  <dcterms:created xsi:type="dcterms:W3CDTF">2025-07-02T02:40:06Z</dcterms:created>
  <dcterms:modified xsi:type="dcterms:W3CDTF">2025-07-09T03:03:08Z</dcterms:modified>
</cp:coreProperties>
</file>