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4" r:id="rId4"/>
    <p:sldId id="273" r:id="rId5"/>
    <p:sldId id="276" r:id="rId6"/>
    <p:sldId id="279" r:id="rId7"/>
    <p:sldId id="278" r:id="rId8"/>
    <p:sldId id="275" r:id="rId9"/>
    <p:sldId id="280" r:id="rId10"/>
    <p:sldId id="277" r:id="rId11"/>
    <p:sldId id="28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2780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8C89B-37FB-6044-B7FE-ED1648408672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4E14-BC01-2144-B361-12211DA8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4E14-BC01-2144-B361-12211DA864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7A4-7FBA-A04B-A7DA-C4446FDC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E7AF0-B5A9-2348-B734-01474825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960-24AC-3D48-A98C-F6FA25D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8E35-DA94-F641-B351-5DE0500B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056-79F8-CE41-A3D6-401BEF22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790-00BF-4449-A894-ADF965B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BFA1-E96E-8D44-B1F5-574698D7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4BCA-B5AA-114A-B767-CD1B6AB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DAE4-4B25-B049-8E3D-28C44A9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5D0E-164D-DA48-86A1-A3670CAC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E70D-6584-E644-99F0-EF5FC994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47F0-000C-A145-9BA2-5B758EFF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0EE1-EF8A-9944-AB50-06703890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EC3-8962-9749-9A7D-445912E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1B34-9C69-E945-A5A1-045C66F5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C32-E32E-7344-ACA5-CCD7805F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8069-CB60-084C-8B31-1CCC3F78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8429-3605-C143-9BE7-071EFB7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AF37-A9E1-A94E-9C40-EC7351D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7CF2-BB51-FF47-8936-A549A46A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25AB-DA86-A94B-B3DE-B5F5D2ED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016C-BE29-2845-BB7A-8219159E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27E1-FE2C-9A41-9AF6-B030FDCB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EBB0-B4C0-AA48-AA81-B79B97E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D30A-EF73-4B48-9C25-C992FA9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28D-AFF8-B44E-A0AD-4DCC28B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F214-F2BE-DB4A-A407-5ED35332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48F6-4768-4C47-8B48-7BC98D5B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7C19-F4E0-7D46-9CA1-83761EE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E859-BEA6-194D-AC83-283F6E38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03D0-0B11-FD4C-A515-2D412A9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938A-E0B9-7E4E-8A1C-A81F1A3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AF1B-8BCB-3547-A615-C0A7BDE6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1805-F6C6-324B-8D4C-89E65621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4A57D-3F3B-F148-B0D6-EA237D44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DDE7-955E-A745-8C3B-4C67781D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2BE42-0491-D64F-B3AC-C3B93CD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B7FD-A56A-A54D-A22D-384356C7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7B1DB-05D4-E54A-8D0C-75860E1B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0357-3468-514B-AB43-57E061D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D93AB-8859-6C49-B6B8-D6EB6F1A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FBCD-95AF-184F-9A41-1BC4B554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E435-AD19-5045-AD4B-43C3F49D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9DFA6-D31F-BC41-A988-80BC1ED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8783-B52F-564E-A4AC-6279699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941E6-4F93-AD4E-9FB5-1A5D3F29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6D9D-28AD-B54B-9AFB-CC2E862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BD15-B104-D843-9C5F-24F03C3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ADEF-817C-6144-BBE8-6C6F5FF66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2D01-6CAA-C747-AF7C-C99A7C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6778-A9DE-C948-A454-72FC98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AA91-C572-6442-B2D0-9C719C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D0CA-6569-1941-BC09-D12EC29B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C7B6-5AB3-C245-9EAB-92FA4EA0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64C7-85B6-7544-841E-6CAAB15F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5D94-B116-9446-859A-3224B9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F3B2-7AED-D747-BAC9-56DFCE5B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79C8-B16A-E640-881D-1A384E56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3145-CBC6-AB47-BE05-44DF565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E012-5655-E14F-A6D4-1EBB490C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57DF-544F-5247-AE20-E2489D05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1124-1A9B-3D47-8EA4-BB13BEDD95F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DB09-ACE8-F84C-AAF3-33FE0126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9659-724B-BA40-9BC9-BD93702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pspeng.github.io/crisp_not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3BA3-0159-9C47-B735-988554F3F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dirty="0"/>
              <a:t>(running + interpreting)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3200-E3B8-0145-9CBF-A4F65F6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CRISP R Mini-Course </a:t>
            </a:r>
          </a:p>
          <a:p>
            <a:r>
              <a:rPr lang="en-US" dirty="0"/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88239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Linear regression w/ adjustment variable (1)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r>
              <a:rPr lang="en-US" dirty="0"/>
              <a:t>We are trying to determine if a </a:t>
            </a:r>
            <a:r>
              <a:rPr lang="en-US" dirty="0">
                <a:solidFill>
                  <a:schemeClr val="accent2"/>
                </a:solidFill>
              </a:rPr>
              <a:t>disease severity score </a:t>
            </a:r>
            <a:r>
              <a:rPr lang="en-US" dirty="0"/>
              <a:t>is associated with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  <a:r>
              <a:rPr lang="en-US" dirty="0"/>
              <a:t>adjusting for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We obtain data from an observational study with all variables. </a:t>
            </a:r>
          </a:p>
          <a:p>
            <a:r>
              <a:rPr lang="en-US" dirty="0"/>
              <a:t>We answer this question using linear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Blood pressure 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</a:p>
          <a:p>
            <a:pPr lvl="1"/>
            <a:r>
              <a:rPr lang="en-US" b="1" dirty="0"/>
              <a:t>Adjustment covariate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/>
              <a:t> </a:t>
            </a:r>
          </a:p>
          <a:p>
            <a:r>
              <a:rPr lang="en-US" dirty="0"/>
              <a:t>We do this in R and obtain the following output: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lose-up of a number&#10;&#10;Description automatically generated">
            <a:extLst>
              <a:ext uri="{FF2B5EF4-FFF2-40B4-BE49-F238E27FC236}">
                <a16:creationId xmlns:a16="http://schemas.microsoft.com/office/drawing/2014/main" id="{0CE2827B-93A3-524A-8D7B-86F03A7D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51" y="4909282"/>
            <a:ext cx="6916737" cy="1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3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Linear regression w/ adjustment variable (2)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r>
              <a:rPr lang="en-US" sz="2400" dirty="0"/>
              <a:t>Linear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Blood pressure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</a:p>
          <a:p>
            <a:pPr lvl="1"/>
            <a:r>
              <a:rPr lang="en-US" b="1" dirty="0"/>
              <a:t>Adjustment covariate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A close-up of a number&#10;&#10;Description automatically generated">
            <a:extLst>
              <a:ext uri="{FF2B5EF4-FFF2-40B4-BE49-F238E27FC236}">
                <a16:creationId xmlns:a16="http://schemas.microsoft.com/office/drawing/2014/main" id="{0CE2827B-93A3-524A-8D7B-86F03A7D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3080481"/>
            <a:ext cx="6916737" cy="1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7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721E-82EC-3247-A973-9E9440AF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07CF-5153-A54F-8DE6-7C592F79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 will learn the basics of dataset processing. </a:t>
            </a:r>
          </a:p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bit.ly/crisp2025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Rmd</a:t>
            </a:r>
            <a:r>
              <a:rPr lang="en-US" dirty="0"/>
              <a:t> file for today into your CRISP R notes folder.</a:t>
            </a:r>
          </a:p>
          <a:p>
            <a:pPr marL="514350" indent="-514350">
              <a:buAutoNum type="arabicPeriod"/>
            </a:pPr>
            <a:r>
              <a:rPr lang="en-US" dirty="0"/>
              <a:t>We will go through the tutorial (until the exercises) together! Try to follow along, and type and run the code as I do it.   </a:t>
            </a:r>
          </a:p>
        </p:txBody>
      </p:sp>
    </p:spTree>
    <p:extLst>
      <p:ext uri="{BB962C8B-B14F-4D97-AF65-F5344CB8AC3E}">
        <p14:creationId xmlns:p14="http://schemas.microsoft.com/office/powerpoint/2010/main" val="319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758-0415-8B4A-831F-8B11E79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3290-D335-E847-A6F0-11A6C0E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6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code below do? Explain to your neighbor!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6C81-FF90-AB42-9AFE-42A069AE2FFF}"/>
              </a:ext>
            </a:extLst>
          </p:cNvPr>
          <p:cNvSpPr txBox="1"/>
          <p:nvPr/>
        </p:nvSpPr>
        <p:spPr>
          <a:xfrm>
            <a:off x="1401501" y="2567279"/>
            <a:ext cx="9497158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mutate(sex = factor(sex, labels = c(“Female”, “Male”)))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30)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disease is a binary variable 0/1 indicating presence of disease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tx_disease_table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disease))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tx_disease_table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78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C72A-8588-D446-A003-C49D88B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C058-C8E6-1D47-AA3A-0017B36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152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Last time, we learned how to perform a t-test comparing the mean of two groups</a:t>
            </a:r>
          </a:p>
          <a:p>
            <a:r>
              <a:rPr lang="en-US" dirty="0"/>
              <a:t>Here is alternative way of doing it that does not require creating </a:t>
            </a:r>
            <a:r>
              <a:rPr lang="en-US" dirty="0" err="1"/>
              <a:t>subsetting</a:t>
            </a:r>
            <a:r>
              <a:rPr lang="en-US" dirty="0"/>
              <a:t> datasets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09082-6C6F-E34B-84FF-D7C611CD8326}"/>
              </a:ext>
            </a:extLst>
          </p:cNvPr>
          <p:cNvSpPr txBox="1"/>
          <p:nvPr/>
        </p:nvSpPr>
        <p:spPr>
          <a:xfrm>
            <a:off x="961767" y="3415989"/>
            <a:ext cx="4586416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method 1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df_tx1 &lt;- df %&gt;% 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df_tx0 &lt;- df %&gt;% 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(df_tx1$age, df_tx0$age)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404C6-764B-494B-86BD-CB525F226802}"/>
              </a:ext>
            </a:extLst>
          </p:cNvPr>
          <p:cNvSpPr txBox="1"/>
          <p:nvPr/>
        </p:nvSpPr>
        <p:spPr>
          <a:xfrm>
            <a:off x="6489356" y="3429000"/>
            <a:ext cx="5138351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method 2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the first argument is the formula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looks like: variable ~ group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second argument is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(age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df)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B9D59-9FBA-0F44-8FE2-D3014863743B}"/>
              </a:ext>
            </a:extLst>
          </p:cNvPr>
          <p:cNvSpPr txBox="1"/>
          <p:nvPr/>
        </p:nvSpPr>
        <p:spPr>
          <a:xfrm>
            <a:off x="6489356" y="2983448"/>
            <a:ext cx="401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Alternative (better) way: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A7183-C68C-FA49-B571-684C294414D5}"/>
              </a:ext>
            </a:extLst>
          </p:cNvPr>
          <p:cNvSpPr txBox="1"/>
          <p:nvPr/>
        </p:nvSpPr>
        <p:spPr>
          <a:xfrm>
            <a:off x="961767" y="2983448"/>
            <a:ext cx="401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Original way: </a:t>
            </a:r>
          </a:p>
        </p:txBody>
      </p:sp>
    </p:spTree>
    <p:extLst>
      <p:ext uri="{BB962C8B-B14F-4D97-AF65-F5344CB8AC3E}">
        <p14:creationId xmlns:p14="http://schemas.microsoft.com/office/powerpoint/2010/main" val="307842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r>
              <a:rPr lang="en-US" dirty="0"/>
              <a:t>Linear regression – conceptual tutorial </a:t>
            </a:r>
          </a:p>
          <a:p>
            <a:r>
              <a:rPr lang="en-US" dirty="0"/>
              <a:t>Running and interpreting linear regression in R </a:t>
            </a:r>
          </a:p>
        </p:txBody>
      </p:sp>
    </p:spTree>
    <p:extLst>
      <p:ext uri="{BB962C8B-B14F-4D97-AF65-F5344CB8AC3E}">
        <p14:creationId xmlns:p14="http://schemas.microsoft.com/office/powerpoint/2010/main" val="65886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Linear regression w/ continuous variable (1)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958234"/>
          </a:xfrm>
        </p:spPr>
        <p:txBody>
          <a:bodyPr>
            <a:normAutofit/>
          </a:bodyPr>
          <a:lstStyle/>
          <a:p>
            <a:r>
              <a:rPr lang="en-US" dirty="0"/>
              <a:t>We are trying to determine if a </a:t>
            </a:r>
            <a:r>
              <a:rPr lang="en-US" dirty="0">
                <a:solidFill>
                  <a:schemeClr val="accent2"/>
                </a:solidFill>
              </a:rPr>
              <a:t>blood pressure </a:t>
            </a:r>
            <a:r>
              <a:rPr lang="en-US" dirty="0"/>
              <a:t>is associated with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We obtain data from an observational study with both variables. </a:t>
            </a:r>
          </a:p>
          <a:p>
            <a:r>
              <a:rPr lang="en-US" dirty="0"/>
              <a:t>We answer this question using linear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Blood pressure 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/>
              <a:t> </a:t>
            </a:r>
          </a:p>
          <a:p>
            <a:r>
              <a:rPr lang="en-US" dirty="0"/>
              <a:t>We do this in R and obtain the following 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interpret this output?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651E88D-5445-324F-AE42-A6D5E3D1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214877"/>
            <a:ext cx="6772274" cy="13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8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C51A-7BE5-C04D-A794-379BAC77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w/ continuous variable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A229-73A5-EC44-B2CD-371F428B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52" y="1690688"/>
            <a:ext cx="10515600" cy="4351338"/>
          </a:xfrm>
        </p:spPr>
        <p:txBody>
          <a:bodyPr/>
          <a:lstStyle/>
          <a:p>
            <a:r>
              <a:rPr lang="en-US" dirty="0"/>
              <a:t>Linear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Blood pressure 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Age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7095CC2-BE39-2740-8A30-C2EAED12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0" y="3016251"/>
            <a:ext cx="5459240" cy="11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Linear regression w/ binary variable (1)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1974077"/>
          </a:xfrm>
        </p:spPr>
        <p:txBody>
          <a:bodyPr/>
          <a:lstStyle/>
          <a:p>
            <a:r>
              <a:rPr lang="en-US" dirty="0"/>
              <a:t>We are trying to determine if a </a:t>
            </a:r>
            <a:r>
              <a:rPr lang="en-US" dirty="0">
                <a:solidFill>
                  <a:schemeClr val="accent2"/>
                </a:solidFill>
              </a:rPr>
              <a:t>blood pressure </a:t>
            </a:r>
            <a:r>
              <a:rPr lang="en-US" dirty="0"/>
              <a:t>is associated with </a:t>
            </a:r>
            <a:r>
              <a:rPr lang="en-US" dirty="0">
                <a:solidFill>
                  <a:schemeClr val="accent1"/>
                </a:solidFill>
              </a:rPr>
              <a:t>treatment status. </a:t>
            </a:r>
            <a:r>
              <a:rPr lang="en-US" dirty="0"/>
              <a:t>We obtain data from an observational study with both variables. </a:t>
            </a:r>
          </a:p>
          <a:p>
            <a:r>
              <a:rPr lang="en-US" i="1" dirty="0"/>
              <a:t>Q: What is one way we can analyze our data to answer this question?</a:t>
            </a:r>
          </a:p>
        </p:txBody>
      </p:sp>
    </p:spTree>
    <p:extLst>
      <p:ext uri="{BB962C8B-B14F-4D97-AF65-F5344CB8AC3E}">
        <p14:creationId xmlns:p14="http://schemas.microsoft.com/office/powerpoint/2010/main" val="122628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Linear regression w/ binary variable (2) 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/>
          <a:lstStyle/>
          <a:p>
            <a:r>
              <a:rPr lang="en-US" dirty="0"/>
              <a:t>We are trying to determine if a </a:t>
            </a:r>
            <a:r>
              <a:rPr lang="en-US" dirty="0">
                <a:solidFill>
                  <a:schemeClr val="accent2"/>
                </a:solidFill>
              </a:rPr>
              <a:t>blood pressure </a:t>
            </a:r>
            <a:r>
              <a:rPr lang="en-US" dirty="0"/>
              <a:t>is associated with </a:t>
            </a:r>
            <a:r>
              <a:rPr lang="en-US" dirty="0">
                <a:solidFill>
                  <a:schemeClr val="accent1"/>
                </a:solidFill>
              </a:rPr>
              <a:t>treatment status. </a:t>
            </a:r>
            <a:r>
              <a:rPr lang="en-US" dirty="0"/>
              <a:t>We obtain data from an observational study with both variables. </a:t>
            </a:r>
          </a:p>
          <a:p>
            <a:r>
              <a:rPr lang="en-US" dirty="0"/>
              <a:t>We can also analyze this using linear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Blood pressure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</a:p>
          <a:p>
            <a:r>
              <a:rPr lang="en-US" dirty="0"/>
              <a:t>We do this in R and obtain the following output: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numbers&#10;&#10;Description automatically generated">
            <a:extLst>
              <a:ext uri="{FF2B5EF4-FFF2-40B4-BE49-F238E27FC236}">
                <a16:creationId xmlns:a16="http://schemas.microsoft.com/office/drawing/2014/main" id="{2AFE357A-D608-6A48-B321-866A4389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4550336"/>
            <a:ext cx="6754555" cy="12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7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Linear regression w/ binary variable (3) 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F5E041-1D36-CB46-88CB-C074B8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regression: 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Blood pressure</a:t>
            </a:r>
          </a:p>
          <a:p>
            <a:pPr lvl="1"/>
            <a:r>
              <a:rPr lang="en-US" b="1" dirty="0"/>
              <a:t>Exposure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Treatment status </a:t>
            </a:r>
          </a:p>
        </p:txBody>
      </p:sp>
      <p:pic>
        <p:nvPicPr>
          <p:cNvPr id="4" name="Picture 3" descr="A close-up of numbers&#10;&#10;Description automatically generated">
            <a:extLst>
              <a:ext uri="{FF2B5EF4-FFF2-40B4-BE49-F238E27FC236}">
                <a16:creationId xmlns:a16="http://schemas.microsoft.com/office/drawing/2014/main" id="{2AFE357A-D608-6A48-B321-866A4389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0" y="2780486"/>
            <a:ext cx="5936691" cy="11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646</Words>
  <Application>Microsoft Macintosh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Linear regression  (running + interpreting)</vt:lpstr>
      <vt:lpstr>Review from last time</vt:lpstr>
      <vt:lpstr>Follow-ups from last time</vt:lpstr>
      <vt:lpstr>Today’s agenda</vt:lpstr>
      <vt:lpstr>Linear regression w/ continuous variable (1) </vt:lpstr>
      <vt:lpstr>Linear regression w/ continuous variable (2) </vt:lpstr>
      <vt:lpstr>Linear regression w/ binary variable (1) </vt:lpstr>
      <vt:lpstr>Linear regression w/ binary variable (2)  </vt:lpstr>
      <vt:lpstr>Linear regression w/ binary variable (3)  </vt:lpstr>
      <vt:lpstr>Linear regression w/ adjustment variable (1) </vt:lpstr>
      <vt:lpstr>Linear regression w/ adjustment variable (2) </vt:lpstr>
      <vt:lpstr>Guided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mini-course and R/RStudio </dc:title>
  <dc:creator>James Peng</dc:creator>
  <cp:lastModifiedBy>James Peng</cp:lastModifiedBy>
  <cp:revision>42</cp:revision>
  <dcterms:created xsi:type="dcterms:W3CDTF">2025-07-02T02:40:06Z</dcterms:created>
  <dcterms:modified xsi:type="dcterms:W3CDTF">2025-07-18T19:21:24Z</dcterms:modified>
</cp:coreProperties>
</file>