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2" r:id="rId3"/>
    <p:sldId id="261" r:id="rId4"/>
    <p:sldId id="281" r:id="rId5"/>
    <p:sldId id="280" r:id="rId6"/>
    <p:sldId id="259" r:id="rId7"/>
    <p:sldId id="279" r:id="rId8"/>
    <p:sldId id="287" r:id="rId9"/>
    <p:sldId id="286" r:id="rId10"/>
    <p:sldId id="285" r:id="rId11"/>
    <p:sldId id="284" r:id="rId12"/>
    <p:sldId id="283" r:id="rId13"/>
    <p:sldId id="282" r:id="rId14"/>
    <p:sldId id="260" r:id="rId15"/>
    <p:sldId id="262" r:id="rId16"/>
    <p:sldId id="270" r:id="rId17"/>
    <p:sldId id="273" r:id="rId18"/>
    <p:sldId id="275" r:id="rId19"/>
    <p:sldId id="276" r:id="rId20"/>
    <p:sldId id="278"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CD56C-6EC3-2845-B5C5-4989D65F76F0}" type="datetimeFigureOut">
              <a:rPr lang="en-US" smtClean="0"/>
              <a:t>7/23/25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E4309-BC7D-BF43-BC58-2AC12B71927B}" type="slidenum">
              <a:rPr lang="en-US" smtClean="0"/>
              <a:t>‹#›</a:t>
            </a:fld>
            <a:endParaRPr lang="en-US"/>
          </a:p>
        </p:txBody>
      </p:sp>
    </p:spTree>
    <p:extLst>
      <p:ext uri="{BB962C8B-B14F-4D97-AF65-F5344CB8AC3E}">
        <p14:creationId xmlns:p14="http://schemas.microsoft.com/office/powerpoint/2010/main" val="177724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204E14-BC01-2144-B361-12211DA8646D}" type="slidenum">
              <a:rPr lang="en-US" smtClean="0"/>
              <a:t>16</a:t>
            </a:fld>
            <a:endParaRPr lang="en-US"/>
          </a:p>
        </p:txBody>
      </p:sp>
    </p:spTree>
    <p:extLst>
      <p:ext uri="{BB962C8B-B14F-4D97-AF65-F5344CB8AC3E}">
        <p14:creationId xmlns:p14="http://schemas.microsoft.com/office/powerpoint/2010/main" val="147125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56F3-C0BD-7449-B225-023D630E2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15AA1E-5EC1-C24C-A7E8-8327E9331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5A4C2F-A136-0C43-B923-06F7D3FE3A3E}"/>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5" name="Footer Placeholder 4">
            <a:extLst>
              <a:ext uri="{FF2B5EF4-FFF2-40B4-BE49-F238E27FC236}">
                <a16:creationId xmlns:a16="http://schemas.microsoft.com/office/drawing/2014/main" id="{60463DBE-CB71-8F42-806B-9A0EB4206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F1FD4-E066-C046-9F78-986BC70BB9F2}"/>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31884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2A4B-3319-4649-8168-6B8671FF75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22B142-A6BC-764B-8404-60F591D79C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5314F-F91C-494F-B1A2-071FB2043E84}"/>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5" name="Footer Placeholder 4">
            <a:extLst>
              <a:ext uri="{FF2B5EF4-FFF2-40B4-BE49-F238E27FC236}">
                <a16:creationId xmlns:a16="http://schemas.microsoft.com/office/drawing/2014/main" id="{7CE75562-8526-7F41-819A-869CB9806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15680-3877-1C47-9C2C-3567C9DED063}"/>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144356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2E3D8-F39B-0846-ABF6-8E564A4196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5308E9-7CC7-CD47-8CED-1846CE2DBB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2AF02-5013-C540-AA18-90DA525BE105}"/>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5" name="Footer Placeholder 4">
            <a:extLst>
              <a:ext uri="{FF2B5EF4-FFF2-40B4-BE49-F238E27FC236}">
                <a16:creationId xmlns:a16="http://schemas.microsoft.com/office/drawing/2014/main" id="{EB24E15B-354A-5448-8FCE-EDD530FA5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4A476-5FB6-264D-AB1D-F39ADCE74EF6}"/>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420716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9B99-C930-D942-AC87-F65823664B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46D06-8B2E-A942-A731-8054BCFD61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18E54-F19F-3C49-8D49-531A733037C6}"/>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5" name="Footer Placeholder 4">
            <a:extLst>
              <a:ext uri="{FF2B5EF4-FFF2-40B4-BE49-F238E27FC236}">
                <a16:creationId xmlns:a16="http://schemas.microsoft.com/office/drawing/2014/main" id="{64AC5766-B0C1-D64E-B04B-A3D0B8692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A5135-A625-8D43-B783-4ECC472A4A95}"/>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12947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21C6-9D19-764B-B937-3E0E8426A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44F0DB-FA9E-5849-AD68-B6F2373A3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B949C1-DEAA-3D43-8F94-2376B07A1399}"/>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5" name="Footer Placeholder 4">
            <a:extLst>
              <a:ext uri="{FF2B5EF4-FFF2-40B4-BE49-F238E27FC236}">
                <a16:creationId xmlns:a16="http://schemas.microsoft.com/office/drawing/2014/main" id="{ED40BB9B-3D7B-4E42-AE7C-52853D601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E2CFE-9B08-3E46-A9FA-13E8A7312B58}"/>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181456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04F4-DAD8-D24F-B390-F92EAB0C4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B85A4-2466-F04A-B4AE-5FDAC483E8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33C9EE-68FD-284A-8B61-4B8D314790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7CF459-B8A3-BB41-BA4C-0915D45BE90A}"/>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6" name="Footer Placeholder 5">
            <a:extLst>
              <a:ext uri="{FF2B5EF4-FFF2-40B4-BE49-F238E27FC236}">
                <a16:creationId xmlns:a16="http://schemas.microsoft.com/office/drawing/2014/main" id="{B081DFE4-C379-074D-8433-AB8F3F270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10AA8-3486-E54D-BBDB-CB51B4B1F7CD}"/>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265886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39A2-EBEE-FB44-8D29-DA45FEA4A5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D20AC3-5281-5141-9468-6AEF165DC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8C9E9E-C51B-5B4A-AA76-E3FB5F202D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3B50B-062E-AE41-8737-244D68DCA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BFCD58-1800-3249-9D37-3D0B6936AF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EBAF46-32CE-9449-9EE6-4D31B045EF0B}"/>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8" name="Footer Placeholder 7">
            <a:extLst>
              <a:ext uri="{FF2B5EF4-FFF2-40B4-BE49-F238E27FC236}">
                <a16:creationId xmlns:a16="http://schemas.microsoft.com/office/drawing/2014/main" id="{E982D5C2-24C4-AF4B-88BA-F09B6B3D29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F91814-E8B1-624C-BC35-6BD242EEF87A}"/>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74294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9A80-C13E-1840-BAED-C7CDC17481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77CC25-88C1-CA49-8617-414EFA2FB24C}"/>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4" name="Footer Placeholder 3">
            <a:extLst>
              <a:ext uri="{FF2B5EF4-FFF2-40B4-BE49-F238E27FC236}">
                <a16:creationId xmlns:a16="http://schemas.microsoft.com/office/drawing/2014/main" id="{81015389-3729-444E-A2D5-BB29469026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82375F-E87F-D140-B6D4-5C8D106CC6AE}"/>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152044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76D39-ABE4-C648-975E-D056D4DAA8A1}"/>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3" name="Footer Placeholder 2">
            <a:extLst>
              <a:ext uri="{FF2B5EF4-FFF2-40B4-BE49-F238E27FC236}">
                <a16:creationId xmlns:a16="http://schemas.microsoft.com/office/drawing/2014/main" id="{851A3D8D-CE22-C54F-BDA2-0CE1C738EF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AA73AE-43D3-A444-BC3E-8D14783E2B64}"/>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28890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8184-E015-ED42-97DD-CC90C9C22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4349B-078D-EA4F-A9F2-CE578326C4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0CC5B7-A1D5-874B-B860-20943CAB7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828B4-9A82-9647-BA02-3ABAB8355BC3}"/>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6" name="Footer Placeholder 5">
            <a:extLst>
              <a:ext uri="{FF2B5EF4-FFF2-40B4-BE49-F238E27FC236}">
                <a16:creationId xmlns:a16="http://schemas.microsoft.com/office/drawing/2014/main" id="{49E4684C-A9CC-2548-8230-27095B0D21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0E324-0FAC-3C49-8D2C-B17A79037268}"/>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195117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3C73-C07B-204E-AFCA-BFF5FD60D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708442-1F16-1A42-9FCE-514EE5D04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BC1818-8C9F-8B46-9DDE-515AB04AE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CB548-1209-3C43-893D-A92A81968F21}"/>
              </a:ext>
            </a:extLst>
          </p:cNvPr>
          <p:cNvSpPr>
            <a:spLocks noGrp="1"/>
          </p:cNvSpPr>
          <p:nvPr>
            <p:ph type="dt" sz="half" idx="10"/>
          </p:nvPr>
        </p:nvSpPr>
        <p:spPr/>
        <p:txBody>
          <a:bodyPr/>
          <a:lstStyle/>
          <a:p>
            <a:fld id="{D937AF4F-E399-3040-9E0B-B056020AF8F8}" type="datetimeFigureOut">
              <a:rPr lang="en-US" smtClean="0"/>
              <a:t>7/23/25</a:t>
            </a:fld>
            <a:endParaRPr lang="en-US"/>
          </a:p>
        </p:txBody>
      </p:sp>
      <p:sp>
        <p:nvSpPr>
          <p:cNvPr id="6" name="Footer Placeholder 5">
            <a:extLst>
              <a:ext uri="{FF2B5EF4-FFF2-40B4-BE49-F238E27FC236}">
                <a16:creationId xmlns:a16="http://schemas.microsoft.com/office/drawing/2014/main" id="{4E2FB702-08A3-FD40-8335-8F4C9258B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79F53-1F4F-584F-AFF5-D8BBA6FEEC89}"/>
              </a:ext>
            </a:extLst>
          </p:cNvPr>
          <p:cNvSpPr>
            <a:spLocks noGrp="1"/>
          </p:cNvSpPr>
          <p:nvPr>
            <p:ph type="sldNum" sz="quarter" idx="12"/>
          </p:nvPr>
        </p:nvSpPr>
        <p:spPr/>
        <p:txBody>
          <a:bodyPr/>
          <a:lstStyle/>
          <a:p>
            <a:fld id="{18FD9FD4-D54B-9C4D-B7E3-2A716FCB205F}" type="slidenum">
              <a:rPr lang="en-US" smtClean="0"/>
              <a:t>‹#›</a:t>
            </a:fld>
            <a:endParaRPr lang="en-US"/>
          </a:p>
        </p:txBody>
      </p:sp>
    </p:spTree>
    <p:extLst>
      <p:ext uri="{BB962C8B-B14F-4D97-AF65-F5344CB8AC3E}">
        <p14:creationId xmlns:p14="http://schemas.microsoft.com/office/powerpoint/2010/main" val="285178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4117B-F584-C54C-AECF-C5762F8BC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B16743-A556-024F-AC89-38596C4912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96CC1-BCA1-664D-9740-F1D1B7712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7AF4F-E399-3040-9E0B-B056020AF8F8}" type="datetimeFigureOut">
              <a:rPr lang="en-US" smtClean="0"/>
              <a:t>7/23/25</a:t>
            </a:fld>
            <a:endParaRPr lang="en-US"/>
          </a:p>
        </p:txBody>
      </p:sp>
      <p:sp>
        <p:nvSpPr>
          <p:cNvPr id="5" name="Footer Placeholder 4">
            <a:extLst>
              <a:ext uri="{FF2B5EF4-FFF2-40B4-BE49-F238E27FC236}">
                <a16:creationId xmlns:a16="http://schemas.microsoft.com/office/drawing/2014/main" id="{4CF696A8-9454-BC48-9410-0BB455C59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5F5A4D-3CF8-F04A-8776-02436A5CF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D9FD4-D54B-9C4D-B7E3-2A716FCB205F}" type="slidenum">
              <a:rPr lang="en-US" smtClean="0"/>
              <a:t>‹#›</a:t>
            </a:fld>
            <a:endParaRPr lang="en-US"/>
          </a:p>
        </p:txBody>
      </p:sp>
    </p:spTree>
    <p:extLst>
      <p:ext uri="{BB962C8B-B14F-4D97-AF65-F5344CB8AC3E}">
        <p14:creationId xmlns:p14="http://schemas.microsoft.com/office/powerpoint/2010/main" val="2496531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pspeng.github.io/crisp_not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decademy.com/learn/learn-r" TargetMode="External"/><Relationship Id="rId7" Type="http://schemas.openxmlformats.org/officeDocument/2006/relationships/hyperlink" Target="https://stat.uw.edu/research/consulting" TargetMode="External"/><Relationship Id="rId2" Type="http://schemas.openxmlformats.org/officeDocument/2006/relationships/hyperlink" Target="https://www.edx.org/learn/r-programming/harvard-university-data-science-r-basics" TargetMode="External"/><Relationship Id="rId1" Type="http://schemas.openxmlformats.org/officeDocument/2006/relationships/slideLayout" Target="../slideLayouts/slideLayout2.xml"/><Relationship Id="rId6" Type="http://schemas.openxmlformats.org/officeDocument/2006/relationships/hyperlink" Target="https://r4ds.had.co.nz/" TargetMode="External"/><Relationship Id="rId5" Type="http://schemas.openxmlformats.org/officeDocument/2006/relationships/hyperlink" Target="https://ggplot2-book.org/" TargetMode="External"/><Relationship Id="rId4" Type="http://schemas.openxmlformats.org/officeDocument/2006/relationships/hyperlink" Target="https://r-statistics.c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C7BA-533A-2345-8C4A-A476069F882A}"/>
              </a:ext>
            </a:extLst>
          </p:cNvPr>
          <p:cNvSpPr>
            <a:spLocks noGrp="1"/>
          </p:cNvSpPr>
          <p:nvPr>
            <p:ph type="ctrTitle"/>
          </p:nvPr>
        </p:nvSpPr>
        <p:spPr/>
        <p:txBody>
          <a:bodyPr/>
          <a:lstStyle/>
          <a:p>
            <a:r>
              <a:rPr lang="en-US" dirty="0"/>
              <a:t>Graphing with ggplot2 and wrap-up</a:t>
            </a:r>
          </a:p>
        </p:txBody>
      </p:sp>
      <p:sp>
        <p:nvSpPr>
          <p:cNvPr id="3" name="Subtitle 2">
            <a:extLst>
              <a:ext uri="{FF2B5EF4-FFF2-40B4-BE49-F238E27FC236}">
                <a16:creationId xmlns:a16="http://schemas.microsoft.com/office/drawing/2014/main" id="{25FFB227-E05B-1D41-BBD4-D3D45596B87C}"/>
              </a:ext>
            </a:extLst>
          </p:cNvPr>
          <p:cNvSpPr>
            <a:spLocks noGrp="1"/>
          </p:cNvSpPr>
          <p:nvPr>
            <p:ph type="subTitle" idx="1"/>
          </p:nvPr>
        </p:nvSpPr>
        <p:spPr/>
        <p:txBody>
          <a:bodyPr/>
          <a:lstStyle/>
          <a:p>
            <a:r>
              <a:rPr lang="en-US" dirty="0"/>
              <a:t>CRISP R Mini-Course </a:t>
            </a:r>
          </a:p>
          <a:p>
            <a:r>
              <a:rPr lang="en-US" dirty="0"/>
              <a:t>Day 8</a:t>
            </a:r>
          </a:p>
        </p:txBody>
      </p:sp>
    </p:spTree>
    <p:extLst>
      <p:ext uri="{BB962C8B-B14F-4D97-AF65-F5344CB8AC3E}">
        <p14:creationId xmlns:p14="http://schemas.microsoft.com/office/powerpoint/2010/main" val="44674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424278" y="53144"/>
            <a:ext cx="10515600" cy="1325563"/>
          </a:xfrm>
        </p:spPr>
        <p:txBody>
          <a:bodyPr/>
          <a:lstStyle/>
          <a:p>
            <a:r>
              <a:rPr lang="en-US" dirty="0"/>
              <a:t>CRISP R </a:t>
            </a:r>
            <a:r>
              <a:rPr lang="en-US"/>
              <a:t>course roadmap</a:t>
            </a:r>
            <a:endParaRPr lang="en-US" dirty="0"/>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114300" y="3063876"/>
            <a:ext cx="2667000" cy="1065212"/>
          </a:xfrm>
        </p:spPr>
        <p:txBody>
          <a:bodyPr>
            <a:noAutofit/>
          </a:bodyPr>
          <a:lstStyle/>
          <a:p>
            <a:pPr marL="0" indent="0" algn="ctr">
              <a:buNone/>
            </a:pPr>
            <a:r>
              <a:rPr lang="en-US" sz="2500" b="1" i="1" dirty="0"/>
              <a:t>Step 4</a:t>
            </a:r>
            <a:r>
              <a:rPr lang="en-US" sz="2500" i="1" dirty="0"/>
              <a:t>: </a:t>
            </a:r>
          </a:p>
          <a:p>
            <a:pPr marL="0" indent="0" algn="ctr">
              <a:buNone/>
            </a:pPr>
            <a:r>
              <a:rPr lang="en-US" sz="2500" dirty="0"/>
              <a:t>Perform statistical analyses </a:t>
            </a:r>
          </a:p>
        </p:txBody>
      </p:sp>
      <p:cxnSp>
        <p:nvCxnSpPr>
          <p:cNvPr id="11" name="Straight Arrow Connector 10">
            <a:extLst>
              <a:ext uri="{FF2B5EF4-FFF2-40B4-BE49-F238E27FC236}">
                <a16:creationId xmlns:a16="http://schemas.microsoft.com/office/drawing/2014/main" id="{AE8312DB-4978-7443-9CB0-207CD1196C2F}"/>
              </a:ext>
            </a:extLst>
          </p:cNvPr>
          <p:cNvCxnSpPr>
            <a:cxnSpLocks/>
          </p:cNvCxnSpPr>
          <p:nvPr/>
        </p:nvCxnSpPr>
        <p:spPr>
          <a:xfrm flipV="1">
            <a:off x="2374900" y="2214562"/>
            <a:ext cx="1226344" cy="12144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9DB0BB22-1BC5-1D46-95DA-AB8327F327AC}"/>
              </a:ext>
            </a:extLst>
          </p:cNvPr>
          <p:cNvSpPr txBox="1">
            <a:spLocks/>
          </p:cNvSpPr>
          <p:nvPr/>
        </p:nvSpPr>
        <p:spPr>
          <a:xfrm>
            <a:off x="3746500" y="1379538"/>
            <a:ext cx="2667000" cy="1065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500" b="1" dirty="0"/>
              <a:t>Is [variable] </a:t>
            </a:r>
            <a:r>
              <a:rPr lang="en-US" sz="2500" b="1" i="1" dirty="0"/>
              <a:t>different</a:t>
            </a:r>
            <a:r>
              <a:rPr lang="en-US" sz="2500" b="1" dirty="0"/>
              <a:t> between two groups?  </a:t>
            </a:r>
            <a:endParaRPr lang="en-US" sz="2500" dirty="0"/>
          </a:p>
        </p:txBody>
      </p:sp>
      <p:sp>
        <p:nvSpPr>
          <p:cNvPr id="18" name="TextBox 17">
            <a:extLst>
              <a:ext uri="{FF2B5EF4-FFF2-40B4-BE49-F238E27FC236}">
                <a16:creationId xmlns:a16="http://schemas.microsoft.com/office/drawing/2014/main" id="{40D5D0FE-9D87-9F45-A36F-41B67916C149}"/>
              </a:ext>
            </a:extLst>
          </p:cNvPr>
          <p:cNvSpPr txBox="1"/>
          <p:nvPr/>
        </p:nvSpPr>
        <p:spPr>
          <a:xfrm>
            <a:off x="6648450" y="1367394"/>
            <a:ext cx="2235200" cy="646331"/>
          </a:xfrm>
          <a:prstGeom prst="rect">
            <a:avLst/>
          </a:prstGeom>
          <a:noFill/>
        </p:spPr>
        <p:txBody>
          <a:bodyPr wrap="square" rtlCol="0">
            <a:spAutoFit/>
          </a:bodyPr>
          <a:lstStyle/>
          <a:p>
            <a:pPr algn="ctr"/>
            <a:r>
              <a:rPr lang="en-US" b="1" dirty="0"/>
              <a:t>Continuous variable:</a:t>
            </a:r>
          </a:p>
          <a:p>
            <a:pPr algn="ctr"/>
            <a:r>
              <a:rPr lang="en-US" dirty="0"/>
              <a:t>T-test   </a:t>
            </a:r>
          </a:p>
        </p:txBody>
      </p:sp>
      <p:sp>
        <p:nvSpPr>
          <p:cNvPr id="19" name="TextBox 18">
            <a:extLst>
              <a:ext uri="{FF2B5EF4-FFF2-40B4-BE49-F238E27FC236}">
                <a16:creationId xmlns:a16="http://schemas.microsoft.com/office/drawing/2014/main" id="{6A16E4E0-EDE9-E94C-947B-787D10050091}"/>
              </a:ext>
            </a:extLst>
          </p:cNvPr>
          <p:cNvSpPr txBox="1"/>
          <p:nvPr/>
        </p:nvSpPr>
        <p:spPr>
          <a:xfrm>
            <a:off x="9118600" y="1321356"/>
            <a:ext cx="2841626" cy="923330"/>
          </a:xfrm>
          <a:prstGeom prst="rect">
            <a:avLst/>
          </a:prstGeom>
          <a:noFill/>
        </p:spPr>
        <p:txBody>
          <a:bodyPr wrap="square" rtlCol="0">
            <a:spAutoFit/>
          </a:bodyPr>
          <a:lstStyle/>
          <a:p>
            <a:pPr algn="ctr"/>
            <a:r>
              <a:rPr lang="en-US" b="1" dirty="0"/>
              <a:t>Binary/categorical variable:</a:t>
            </a:r>
          </a:p>
          <a:p>
            <a:pPr algn="ctr"/>
            <a:r>
              <a:rPr lang="en-US" dirty="0"/>
              <a:t>Two sample z-test or chi-squared test    </a:t>
            </a:r>
          </a:p>
        </p:txBody>
      </p:sp>
      <p:sp>
        <p:nvSpPr>
          <p:cNvPr id="26" name="TextBox 25">
            <a:extLst>
              <a:ext uri="{FF2B5EF4-FFF2-40B4-BE49-F238E27FC236}">
                <a16:creationId xmlns:a16="http://schemas.microsoft.com/office/drawing/2014/main" id="{2D0B6BB6-8120-5C47-B41F-BC3BA9A0A6C7}"/>
              </a:ext>
            </a:extLst>
          </p:cNvPr>
          <p:cNvSpPr txBox="1"/>
          <p:nvPr/>
        </p:nvSpPr>
        <p:spPr>
          <a:xfrm>
            <a:off x="6648450" y="2048600"/>
            <a:ext cx="2235200" cy="553998"/>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Courier" pitchFamily="2" charset="0"/>
              </a:rPr>
              <a:t>t.test</a:t>
            </a:r>
            <a:r>
              <a:rPr lang="en-US" sz="1500" dirty="0">
                <a:latin typeface="Courier" pitchFamily="2" charset="0"/>
              </a:rPr>
              <a:t>(age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a:t>
            </a:r>
          </a:p>
        </p:txBody>
      </p:sp>
      <p:sp>
        <p:nvSpPr>
          <p:cNvPr id="27" name="TextBox 26">
            <a:extLst>
              <a:ext uri="{FF2B5EF4-FFF2-40B4-BE49-F238E27FC236}">
                <a16:creationId xmlns:a16="http://schemas.microsoft.com/office/drawing/2014/main" id="{855EB0B5-6114-AD47-A1BD-ABC2D08BC07C}"/>
              </a:ext>
            </a:extLst>
          </p:cNvPr>
          <p:cNvSpPr txBox="1"/>
          <p:nvPr/>
        </p:nvSpPr>
        <p:spPr>
          <a:xfrm>
            <a:off x="9353550" y="2244686"/>
            <a:ext cx="2606676" cy="3231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Courier" pitchFamily="2" charset="0"/>
              </a:rPr>
              <a:t>chisq.test</a:t>
            </a:r>
            <a:r>
              <a:rPr lang="en-US" sz="1500" dirty="0">
                <a:latin typeface="Courier" pitchFamily="2" charset="0"/>
              </a:rPr>
              <a:t>(</a:t>
            </a:r>
            <a:r>
              <a:rPr lang="en-US" sz="1500" dirty="0" err="1">
                <a:latin typeface="Courier" pitchFamily="2" charset="0"/>
              </a:rPr>
              <a:t>htn_tbl</a:t>
            </a:r>
            <a:r>
              <a:rPr lang="en-US" sz="1500" dirty="0">
                <a:latin typeface="Courier" pitchFamily="2" charset="0"/>
              </a:rPr>
              <a:t>)</a:t>
            </a:r>
          </a:p>
        </p:txBody>
      </p:sp>
    </p:spTree>
    <p:extLst>
      <p:ext uri="{BB962C8B-B14F-4D97-AF65-F5344CB8AC3E}">
        <p14:creationId xmlns:p14="http://schemas.microsoft.com/office/powerpoint/2010/main" val="294997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424278" y="53144"/>
            <a:ext cx="10515600" cy="1325563"/>
          </a:xfrm>
        </p:spPr>
        <p:txBody>
          <a:bodyPr/>
          <a:lstStyle/>
          <a:p>
            <a:r>
              <a:rPr lang="en-US" dirty="0"/>
              <a:t>CRISP R </a:t>
            </a:r>
            <a:r>
              <a:rPr lang="en-US"/>
              <a:t>course roadmap</a:t>
            </a:r>
            <a:endParaRPr lang="en-US" dirty="0"/>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114300" y="3063876"/>
            <a:ext cx="2667000" cy="1065212"/>
          </a:xfrm>
        </p:spPr>
        <p:txBody>
          <a:bodyPr>
            <a:noAutofit/>
          </a:bodyPr>
          <a:lstStyle/>
          <a:p>
            <a:pPr marL="0" indent="0" algn="ctr">
              <a:buNone/>
            </a:pPr>
            <a:r>
              <a:rPr lang="en-US" sz="2500" b="1" i="1" dirty="0"/>
              <a:t>Step 4</a:t>
            </a:r>
            <a:r>
              <a:rPr lang="en-US" sz="2500" i="1" dirty="0"/>
              <a:t>: </a:t>
            </a:r>
          </a:p>
          <a:p>
            <a:pPr marL="0" indent="0" algn="ctr">
              <a:buNone/>
            </a:pPr>
            <a:r>
              <a:rPr lang="en-US" sz="2500" dirty="0"/>
              <a:t>Perform statistical analyses </a:t>
            </a:r>
          </a:p>
        </p:txBody>
      </p:sp>
      <p:cxnSp>
        <p:nvCxnSpPr>
          <p:cNvPr id="11" name="Straight Arrow Connector 10">
            <a:extLst>
              <a:ext uri="{FF2B5EF4-FFF2-40B4-BE49-F238E27FC236}">
                <a16:creationId xmlns:a16="http://schemas.microsoft.com/office/drawing/2014/main" id="{AE8312DB-4978-7443-9CB0-207CD1196C2F}"/>
              </a:ext>
            </a:extLst>
          </p:cNvPr>
          <p:cNvCxnSpPr>
            <a:cxnSpLocks/>
          </p:cNvCxnSpPr>
          <p:nvPr/>
        </p:nvCxnSpPr>
        <p:spPr>
          <a:xfrm flipV="1">
            <a:off x="2374900" y="2214562"/>
            <a:ext cx="1226344" cy="12144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B49E8F4-C161-3049-B371-F941324A6F57}"/>
              </a:ext>
            </a:extLst>
          </p:cNvPr>
          <p:cNvCxnSpPr>
            <a:cxnSpLocks/>
          </p:cNvCxnSpPr>
          <p:nvPr/>
        </p:nvCxnSpPr>
        <p:spPr>
          <a:xfrm>
            <a:off x="2706687" y="3751541"/>
            <a:ext cx="645319" cy="3775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9DB0BB22-1BC5-1D46-95DA-AB8327F327AC}"/>
              </a:ext>
            </a:extLst>
          </p:cNvPr>
          <p:cNvSpPr txBox="1">
            <a:spLocks/>
          </p:cNvSpPr>
          <p:nvPr/>
        </p:nvSpPr>
        <p:spPr>
          <a:xfrm>
            <a:off x="3746500" y="1379538"/>
            <a:ext cx="2667000" cy="1065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500" b="1" dirty="0"/>
              <a:t>Is [variable] </a:t>
            </a:r>
            <a:r>
              <a:rPr lang="en-US" sz="2500" b="1" i="1" dirty="0"/>
              <a:t>different</a:t>
            </a:r>
            <a:r>
              <a:rPr lang="en-US" sz="2500" b="1" dirty="0"/>
              <a:t> between two groups?  </a:t>
            </a:r>
            <a:endParaRPr lang="en-US" sz="2500" dirty="0"/>
          </a:p>
        </p:txBody>
      </p:sp>
      <p:sp>
        <p:nvSpPr>
          <p:cNvPr id="17" name="Content Placeholder 2">
            <a:extLst>
              <a:ext uri="{FF2B5EF4-FFF2-40B4-BE49-F238E27FC236}">
                <a16:creationId xmlns:a16="http://schemas.microsoft.com/office/drawing/2014/main" id="{CCC81C2F-18F4-BF40-BA29-BEBDE187B47D}"/>
              </a:ext>
            </a:extLst>
          </p:cNvPr>
          <p:cNvSpPr txBox="1">
            <a:spLocks/>
          </p:cNvSpPr>
          <p:nvPr/>
        </p:nvSpPr>
        <p:spPr>
          <a:xfrm>
            <a:off x="3379410" y="3544594"/>
            <a:ext cx="2667000" cy="1065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500" b="1" i="1" dirty="0"/>
              <a:t>How much </a:t>
            </a:r>
            <a:r>
              <a:rPr lang="en-US" sz="2500" b="1" dirty="0"/>
              <a:t>is [variable] different between two groups?   </a:t>
            </a:r>
            <a:endParaRPr lang="en-US" sz="2500" dirty="0"/>
          </a:p>
        </p:txBody>
      </p:sp>
      <p:sp>
        <p:nvSpPr>
          <p:cNvPr id="18" name="TextBox 17">
            <a:extLst>
              <a:ext uri="{FF2B5EF4-FFF2-40B4-BE49-F238E27FC236}">
                <a16:creationId xmlns:a16="http://schemas.microsoft.com/office/drawing/2014/main" id="{40D5D0FE-9D87-9F45-A36F-41B67916C149}"/>
              </a:ext>
            </a:extLst>
          </p:cNvPr>
          <p:cNvSpPr txBox="1"/>
          <p:nvPr/>
        </p:nvSpPr>
        <p:spPr>
          <a:xfrm>
            <a:off x="6648450" y="1367394"/>
            <a:ext cx="2235200" cy="646331"/>
          </a:xfrm>
          <a:prstGeom prst="rect">
            <a:avLst/>
          </a:prstGeom>
          <a:noFill/>
        </p:spPr>
        <p:txBody>
          <a:bodyPr wrap="square" rtlCol="0">
            <a:spAutoFit/>
          </a:bodyPr>
          <a:lstStyle/>
          <a:p>
            <a:pPr algn="ctr"/>
            <a:r>
              <a:rPr lang="en-US" b="1" dirty="0"/>
              <a:t>Continuous variable:</a:t>
            </a:r>
          </a:p>
          <a:p>
            <a:pPr algn="ctr"/>
            <a:r>
              <a:rPr lang="en-US" dirty="0"/>
              <a:t>T-test   </a:t>
            </a:r>
          </a:p>
        </p:txBody>
      </p:sp>
      <p:sp>
        <p:nvSpPr>
          <p:cNvPr id="19" name="TextBox 18">
            <a:extLst>
              <a:ext uri="{FF2B5EF4-FFF2-40B4-BE49-F238E27FC236}">
                <a16:creationId xmlns:a16="http://schemas.microsoft.com/office/drawing/2014/main" id="{6A16E4E0-EDE9-E94C-947B-787D10050091}"/>
              </a:ext>
            </a:extLst>
          </p:cNvPr>
          <p:cNvSpPr txBox="1"/>
          <p:nvPr/>
        </p:nvSpPr>
        <p:spPr>
          <a:xfrm>
            <a:off x="9118600" y="1321356"/>
            <a:ext cx="2841626" cy="923330"/>
          </a:xfrm>
          <a:prstGeom prst="rect">
            <a:avLst/>
          </a:prstGeom>
          <a:noFill/>
        </p:spPr>
        <p:txBody>
          <a:bodyPr wrap="square" rtlCol="0">
            <a:spAutoFit/>
          </a:bodyPr>
          <a:lstStyle/>
          <a:p>
            <a:pPr algn="ctr"/>
            <a:r>
              <a:rPr lang="en-US" b="1" dirty="0"/>
              <a:t>Binary/categorical variable:</a:t>
            </a:r>
          </a:p>
          <a:p>
            <a:pPr algn="ctr"/>
            <a:r>
              <a:rPr lang="en-US" dirty="0"/>
              <a:t>Two sample z-test or chi-squared test    </a:t>
            </a:r>
          </a:p>
        </p:txBody>
      </p:sp>
      <p:sp>
        <p:nvSpPr>
          <p:cNvPr id="26" name="TextBox 25">
            <a:extLst>
              <a:ext uri="{FF2B5EF4-FFF2-40B4-BE49-F238E27FC236}">
                <a16:creationId xmlns:a16="http://schemas.microsoft.com/office/drawing/2014/main" id="{2D0B6BB6-8120-5C47-B41F-BC3BA9A0A6C7}"/>
              </a:ext>
            </a:extLst>
          </p:cNvPr>
          <p:cNvSpPr txBox="1"/>
          <p:nvPr/>
        </p:nvSpPr>
        <p:spPr>
          <a:xfrm>
            <a:off x="6648450" y="2048600"/>
            <a:ext cx="2235200" cy="553998"/>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Courier" pitchFamily="2" charset="0"/>
              </a:rPr>
              <a:t>t.test</a:t>
            </a:r>
            <a:r>
              <a:rPr lang="en-US" sz="1500" dirty="0">
                <a:latin typeface="Courier" pitchFamily="2" charset="0"/>
              </a:rPr>
              <a:t>(age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a:t>
            </a:r>
          </a:p>
        </p:txBody>
      </p:sp>
      <p:sp>
        <p:nvSpPr>
          <p:cNvPr id="27" name="TextBox 26">
            <a:extLst>
              <a:ext uri="{FF2B5EF4-FFF2-40B4-BE49-F238E27FC236}">
                <a16:creationId xmlns:a16="http://schemas.microsoft.com/office/drawing/2014/main" id="{855EB0B5-6114-AD47-A1BD-ABC2D08BC07C}"/>
              </a:ext>
            </a:extLst>
          </p:cNvPr>
          <p:cNvSpPr txBox="1"/>
          <p:nvPr/>
        </p:nvSpPr>
        <p:spPr>
          <a:xfrm>
            <a:off x="9353550" y="2244686"/>
            <a:ext cx="2606676" cy="3231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Courier" pitchFamily="2" charset="0"/>
              </a:rPr>
              <a:t>chisq.test</a:t>
            </a:r>
            <a:r>
              <a:rPr lang="en-US" sz="1500" dirty="0">
                <a:latin typeface="Courier" pitchFamily="2" charset="0"/>
              </a:rPr>
              <a:t>(</a:t>
            </a:r>
            <a:r>
              <a:rPr lang="en-US" sz="1500" dirty="0" err="1">
                <a:latin typeface="Courier" pitchFamily="2" charset="0"/>
              </a:rPr>
              <a:t>htn_tbl</a:t>
            </a:r>
            <a:r>
              <a:rPr lang="en-US" sz="1500" dirty="0">
                <a:latin typeface="Courier" pitchFamily="2" charset="0"/>
              </a:rPr>
              <a:t>)</a:t>
            </a:r>
          </a:p>
        </p:txBody>
      </p:sp>
    </p:spTree>
    <p:extLst>
      <p:ext uri="{BB962C8B-B14F-4D97-AF65-F5344CB8AC3E}">
        <p14:creationId xmlns:p14="http://schemas.microsoft.com/office/powerpoint/2010/main" val="173030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424278" y="53144"/>
            <a:ext cx="10515600" cy="1325563"/>
          </a:xfrm>
        </p:spPr>
        <p:txBody>
          <a:bodyPr/>
          <a:lstStyle/>
          <a:p>
            <a:r>
              <a:rPr lang="en-US" dirty="0"/>
              <a:t>CRISP R </a:t>
            </a:r>
            <a:r>
              <a:rPr lang="en-US"/>
              <a:t>course roadmap</a:t>
            </a:r>
            <a:endParaRPr lang="en-US" dirty="0"/>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114300" y="3063876"/>
            <a:ext cx="2667000" cy="1065212"/>
          </a:xfrm>
        </p:spPr>
        <p:txBody>
          <a:bodyPr>
            <a:noAutofit/>
          </a:bodyPr>
          <a:lstStyle/>
          <a:p>
            <a:pPr marL="0" indent="0" algn="ctr">
              <a:buNone/>
            </a:pPr>
            <a:r>
              <a:rPr lang="en-US" sz="2500" b="1" i="1" dirty="0"/>
              <a:t>Step 4</a:t>
            </a:r>
            <a:r>
              <a:rPr lang="en-US" sz="2500" i="1" dirty="0"/>
              <a:t>: </a:t>
            </a:r>
          </a:p>
          <a:p>
            <a:pPr marL="0" indent="0" algn="ctr">
              <a:buNone/>
            </a:pPr>
            <a:r>
              <a:rPr lang="en-US" sz="2500" dirty="0"/>
              <a:t>Perform statistical analyses </a:t>
            </a:r>
          </a:p>
        </p:txBody>
      </p:sp>
      <p:cxnSp>
        <p:nvCxnSpPr>
          <p:cNvPr id="11" name="Straight Arrow Connector 10">
            <a:extLst>
              <a:ext uri="{FF2B5EF4-FFF2-40B4-BE49-F238E27FC236}">
                <a16:creationId xmlns:a16="http://schemas.microsoft.com/office/drawing/2014/main" id="{AE8312DB-4978-7443-9CB0-207CD1196C2F}"/>
              </a:ext>
            </a:extLst>
          </p:cNvPr>
          <p:cNvCxnSpPr>
            <a:cxnSpLocks/>
          </p:cNvCxnSpPr>
          <p:nvPr/>
        </p:nvCxnSpPr>
        <p:spPr>
          <a:xfrm flipV="1">
            <a:off x="2374900" y="2214562"/>
            <a:ext cx="1226344" cy="12144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B49E8F4-C161-3049-B371-F941324A6F57}"/>
              </a:ext>
            </a:extLst>
          </p:cNvPr>
          <p:cNvCxnSpPr>
            <a:cxnSpLocks/>
          </p:cNvCxnSpPr>
          <p:nvPr/>
        </p:nvCxnSpPr>
        <p:spPr>
          <a:xfrm>
            <a:off x="2706687" y="3751541"/>
            <a:ext cx="645319" cy="3775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9DB0BB22-1BC5-1D46-95DA-AB8327F327AC}"/>
              </a:ext>
            </a:extLst>
          </p:cNvPr>
          <p:cNvSpPr txBox="1">
            <a:spLocks/>
          </p:cNvSpPr>
          <p:nvPr/>
        </p:nvSpPr>
        <p:spPr>
          <a:xfrm>
            <a:off x="3746500" y="1379538"/>
            <a:ext cx="2667000" cy="1065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500" b="1" dirty="0"/>
              <a:t>Is [variable] </a:t>
            </a:r>
            <a:r>
              <a:rPr lang="en-US" sz="2500" b="1" i="1" dirty="0"/>
              <a:t>different</a:t>
            </a:r>
            <a:r>
              <a:rPr lang="en-US" sz="2500" b="1" dirty="0"/>
              <a:t> between two groups?  </a:t>
            </a:r>
            <a:endParaRPr lang="en-US" sz="2500" dirty="0"/>
          </a:p>
        </p:txBody>
      </p:sp>
      <p:sp>
        <p:nvSpPr>
          <p:cNvPr id="17" name="Content Placeholder 2">
            <a:extLst>
              <a:ext uri="{FF2B5EF4-FFF2-40B4-BE49-F238E27FC236}">
                <a16:creationId xmlns:a16="http://schemas.microsoft.com/office/drawing/2014/main" id="{CCC81C2F-18F4-BF40-BA29-BEBDE187B47D}"/>
              </a:ext>
            </a:extLst>
          </p:cNvPr>
          <p:cNvSpPr txBox="1">
            <a:spLocks/>
          </p:cNvSpPr>
          <p:nvPr/>
        </p:nvSpPr>
        <p:spPr>
          <a:xfrm>
            <a:off x="3379410" y="3544594"/>
            <a:ext cx="2667000" cy="1065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500" b="1" i="1" dirty="0"/>
              <a:t>How much </a:t>
            </a:r>
            <a:r>
              <a:rPr lang="en-US" sz="2500" b="1" dirty="0"/>
              <a:t>is [variable] different between two groups?   </a:t>
            </a:r>
            <a:endParaRPr lang="en-US" sz="2500" dirty="0"/>
          </a:p>
        </p:txBody>
      </p:sp>
      <p:sp>
        <p:nvSpPr>
          <p:cNvPr id="18" name="TextBox 17">
            <a:extLst>
              <a:ext uri="{FF2B5EF4-FFF2-40B4-BE49-F238E27FC236}">
                <a16:creationId xmlns:a16="http://schemas.microsoft.com/office/drawing/2014/main" id="{40D5D0FE-9D87-9F45-A36F-41B67916C149}"/>
              </a:ext>
            </a:extLst>
          </p:cNvPr>
          <p:cNvSpPr txBox="1"/>
          <p:nvPr/>
        </p:nvSpPr>
        <p:spPr>
          <a:xfrm>
            <a:off x="6648450" y="1367394"/>
            <a:ext cx="2235200" cy="646331"/>
          </a:xfrm>
          <a:prstGeom prst="rect">
            <a:avLst/>
          </a:prstGeom>
          <a:noFill/>
        </p:spPr>
        <p:txBody>
          <a:bodyPr wrap="square" rtlCol="0">
            <a:spAutoFit/>
          </a:bodyPr>
          <a:lstStyle/>
          <a:p>
            <a:pPr algn="ctr"/>
            <a:r>
              <a:rPr lang="en-US" b="1" dirty="0"/>
              <a:t>Continuous variable:</a:t>
            </a:r>
          </a:p>
          <a:p>
            <a:pPr algn="ctr"/>
            <a:r>
              <a:rPr lang="en-US" dirty="0"/>
              <a:t>T-test   </a:t>
            </a:r>
          </a:p>
        </p:txBody>
      </p:sp>
      <p:sp>
        <p:nvSpPr>
          <p:cNvPr id="19" name="TextBox 18">
            <a:extLst>
              <a:ext uri="{FF2B5EF4-FFF2-40B4-BE49-F238E27FC236}">
                <a16:creationId xmlns:a16="http://schemas.microsoft.com/office/drawing/2014/main" id="{6A16E4E0-EDE9-E94C-947B-787D10050091}"/>
              </a:ext>
            </a:extLst>
          </p:cNvPr>
          <p:cNvSpPr txBox="1"/>
          <p:nvPr/>
        </p:nvSpPr>
        <p:spPr>
          <a:xfrm>
            <a:off x="9118600" y="1321356"/>
            <a:ext cx="2841626" cy="923330"/>
          </a:xfrm>
          <a:prstGeom prst="rect">
            <a:avLst/>
          </a:prstGeom>
          <a:noFill/>
        </p:spPr>
        <p:txBody>
          <a:bodyPr wrap="square" rtlCol="0">
            <a:spAutoFit/>
          </a:bodyPr>
          <a:lstStyle/>
          <a:p>
            <a:pPr algn="ctr"/>
            <a:r>
              <a:rPr lang="en-US" b="1" dirty="0"/>
              <a:t>Binary/categorical variable:</a:t>
            </a:r>
          </a:p>
          <a:p>
            <a:pPr algn="ctr"/>
            <a:r>
              <a:rPr lang="en-US" dirty="0"/>
              <a:t>Two sample z-test or chi-squared test    </a:t>
            </a:r>
          </a:p>
        </p:txBody>
      </p:sp>
      <p:sp>
        <p:nvSpPr>
          <p:cNvPr id="20" name="TextBox 19">
            <a:extLst>
              <a:ext uri="{FF2B5EF4-FFF2-40B4-BE49-F238E27FC236}">
                <a16:creationId xmlns:a16="http://schemas.microsoft.com/office/drawing/2014/main" id="{105A7694-F775-784F-B1BB-3043EB4E6267}"/>
              </a:ext>
            </a:extLst>
          </p:cNvPr>
          <p:cNvSpPr txBox="1"/>
          <p:nvPr/>
        </p:nvSpPr>
        <p:spPr>
          <a:xfrm>
            <a:off x="5883691" y="3589292"/>
            <a:ext cx="2897188" cy="2585323"/>
          </a:xfrm>
          <a:prstGeom prst="rect">
            <a:avLst/>
          </a:prstGeom>
          <a:noFill/>
        </p:spPr>
        <p:txBody>
          <a:bodyPr wrap="square" rtlCol="0">
            <a:spAutoFit/>
          </a:bodyPr>
          <a:lstStyle/>
          <a:p>
            <a:pPr algn="ctr"/>
            <a:r>
              <a:rPr lang="en-US" b="1" dirty="0"/>
              <a:t>Continuous [variable]:</a:t>
            </a:r>
          </a:p>
          <a:p>
            <a:pPr algn="ctr"/>
            <a:r>
              <a:rPr lang="en-US" dirty="0"/>
              <a:t>Linear regression</a:t>
            </a:r>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t>Output</a:t>
            </a:r>
            <a:r>
              <a:rPr lang="en-US" dirty="0"/>
              <a:t>: Estimated difference and p-values </a:t>
            </a:r>
          </a:p>
        </p:txBody>
      </p:sp>
      <p:sp>
        <p:nvSpPr>
          <p:cNvPr id="26" name="TextBox 25">
            <a:extLst>
              <a:ext uri="{FF2B5EF4-FFF2-40B4-BE49-F238E27FC236}">
                <a16:creationId xmlns:a16="http://schemas.microsoft.com/office/drawing/2014/main" id="{2D0B6BB6-8120-5C47-B41F-BC3BA9A0A6C7}"/>
              </a:ext>
            </a:extLst>
          </p:cNvPr>
          <p:cNvSpPr txBox="1"/>
          <p:nvPr/>
        </p:nvSpPr>
        <p:spPr>
          <a:xfrm>
            <a:off x="6648450" y="2048600"/>
            <a:ext cx="2235200" cy="553998"/>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Courier" pitchFamily="2" charset="0"/>
              </a:rPr>
              <a:t>t.test</a:t>
            </a:r>
            <a:r>
              <a:rPr lang="en-US" sz="1500" dirty="0">
                <a:latin typeface="Courier" pitchFamily="2" charset="0"/>
              </a:rPr>
              <a:t>(age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a:t>
            </a:r>
          </a:p>
        </p:txBody>
      </p:sp>
      <p:sp>
        <p:nvSpPr>
          <p:cNvPr id="27" name="TextBox 26">
            <a:extLst>
              <a:ext uri="{FF2B5EF4-FFF2-40B4-BE49-F238E27FC236}">
                <a16:creationId xmlns:a16="http://schemas.microsoft.com/office/drawing/2014/main" id="{855EB0B5-6114-AD47-A1BD-ABC2D08BC07C}"/>
              </a:ext>
            </a:extLst>
          </p:cNvPr>
          <p:cNvSpPr txBox="1"/>
          <p:nvPr/>
        </p:nvSpPr>
        <p:spPr>
          <a:xfrm>
            <a:off x="9353550" y="2244686"/>
            <a:ext cx="2606676" cy="3231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Courier" pitchFamily="2" charset="0"/>
              </a:rPr>
              <a:t>chisq.test</a:t>
            </a:r>
            <a:r>
              <a:rPr lang="en-US" sz="1500" dirty="0">
                <a:latin typeface="Courier" pitchFamily="2" charset="0"/>
              </a:rPr>
              <a:t>(</a:t>
            </a:r>
            <a:r>
              <a:rPr lang="en-US" sz="1500" dirty="0" err="1">
                <a:latin typeface="Courier" pitchFamily="2" charset="0"/>
              </a:rPr>
              <a:t>htn_tbl</a:t>
            </a:r>
            <a:r>
              <a:rPr lang="en-US" sz="1500" dirty="0">
                <a:latin typeface="Courier" pitchFamily="2" charset="0"/>
              </a:rPr>
              <a:t>)</a:t>
            </a:r>
          </a:p>
        </p:txBody>
      </p:sp>
      <p:sp>
        <p:nvSpPr>
          <p:cNvPr id="28" name="TextBox 27">
            <a:extLst>
              <a:ext uri="{FF2B5EF4-FFF2-40B4-BE49-F238E27FC236}">
                <a16:creationId xmlns:a16="http://schemas.microsoft.com/office/drawing/2014/main" id="{A372A4CC-403D-D840-B4C4-CEF2FE9A0822}"/>
              </a:ext>
            </a:extLst>
          </p:cNvPr>
          <p:cNvSpPr txBox="1"/>
          <p:nvPr/>
        </p:nvSpPr>
        <p:spPr>
          <a:xfrm>
            <a:off x="6072604" y="4292973"/>
            <a:ext cx="2654300" cy="1015663"/>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mod1 &lt;- </a:t>
            </a:r>
            <a:r>
              <a:rPr lang="en-US" sz="1500" dirty="0" err="1">
                <a:latin typeface="Courier" pitchFamily="2" charset="0"/>
              </a:rPr>
              <a:t>lm</a:t>
            </a:r>
            <a:r>
              <a:rPr lang="en-US" sz="1500" dirty="0">
                <a:latin typeface="Courier" pitchFamily="2" charset="0"/>
              </a:rPr>
              <a:t>(bp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a:t>
            </a:r>
          </a:p>
          <a:p>
            <a:r>
              <a:rPr lang="en-US" sz="1500" dirty="0">
                <a:latin typeface="Courier" pitchFamily="2" charset="0"/>
              </a:rPr>
              <a:t>summary(mod1)</a:t>
            </a:r>
          </a:p>
          <a:p>
            <a:r>
              <a:rPr lang="en-US" sz="1500" dirty="0" err="1">
                <a:latin typeface="Courier" pitchFamily="2" charset="0"/>
              </a:rPr>
              <a:t>confint</a:t>
            </a:r>
            <a:r>
              <a:rPr lang="en-US" sz="1500" dirty="0">
                <a:latin typeface="Courier" pitchFamily="2" charset="0"/>
              </a:rPr>
              <a:t>(mod1) </a:t>
            </a:r>
          </a:p>
        </p:txBody>
      </p:sp>
    </p:spTree>
    <p:extLst>
      <p:ext uri="{BB962C8B-B14F-4D97-AF65-F5344CB8AC3E}">
        <p14:creationId xmlns:p14="http://schemas.microsoft.com/office/powerpoint/2010/main" val="330147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424278" y="53144"/>
            <a:ext cx="10515600" cy="1325563"/>
          </a:xfrm>
        </p:spPr>
        <p:txBody>
          <a:bodyPr/>
          <a:lstStyle/>
          <a:p>
            <a:r>
              <a:rPr lang="en-US" dirty="0"/>
              <a:t>CRISP R </a:t>
            </a:r>
            <a:r>
              <a:rPr lang="en-US"/>
              <a:t>course roadmap</a:t>
            </a:r>
            <a:endParaRPr lang="en-US" dirty="0"/>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114300" y="3063876"/>
            <a:ext cx="2667000" cy="1065212"/>
          </a:xfrm>
        </p:spPr>
        <p:txBody>
          <a:bodyPr>
            <a:noAutofit/>
          </a:bodyPr>
          <a:lstStyle/>
          <a:p>
            <a:pPr marL="0" indent="0" algn="ctr">
              <a:buNone/>
            </a:pPr>
            <a:r>
              <a:rPr lang="en-US" sz="2500" b="1" i="1" dirty="0"/>
              <a:t>Step 4</a:t>
            </a:r>
            <a:r>
              <a:rPr lang="en-US" sz="2500" i="1" dirty="0"/>
              <a:t>: </a:t>
            </a:r>
          </a:p>
          <a:p>
            <a:pPr marL="0" indent="0" algn="ctr">
              <a:buNone/>
            </a:pPr>
            <a:r>
              <a:rPr lang="en-US" sz="2500" dirty="0"/>
              <a:t>Perform statistical analyses </a:t>
            </a:r>
          </a:p>
        </p:txBody>
      </p:sp>
      <p:cxnSp>
        <p:nvCxnSpPr>
          <p:cNvPr id="11" name="Straight Arrow Connector 10">
            <a:extLst>
              <a:ext uri="{FF2B5EF4-FFF2-40B4-BE49-F238E27FC236}">
                <a16:creationId xmlns:a16="http://schemas.microsoft.com/office/drawing/2014/main" id="{AE8312DB-4978-7443-9CB0-207CD1196C2F}"/>
              </a:ext>
            </a:extLst>
          </p:cNvPr>
          <p:cNvCxnSpPr>
            <a:cxnSpLocks/>
          </p:cNvCxnSpPr>
          <p:nvPr/>
        </p:nvCxnSpPr>
        <p:spPr>
          <a:xfrm flipV="1">
            <a:off x="2374900" y="2214562"/>
            <a:ext cx="1226344" cy="12144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B49E8F4-C161-3049-B371-F941324A6F57}"/>
              </a:ext>
            </a:extLst>
          </p:cNvPr>
          <p:cNvCxnSpPr>
            <a:cxnSpLocks/>
          </p:cNvCxnSpPr>
          <p:nvPr/>
        </p:nvCxnSpPr>
        <p:spPr>
          <a:xfrm>
            <a:off x="2706687" y="3751541"/>
            <a:ext cx="645319" cy="3775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9DB0BB22-1BC5-1D46-95DA-AB8327F327AC}"/>
              </a:ext>
            </a:extLst>
          </p:cNvPr>
          <p:cNvSpPr txBox="1">
            <a:spLocks/>
          </p:cNvSpPr>
          <p:nvPr/>
        </p:nvSpPr>
        <p:spPr>
          <a:xfrm>
            <a:off x="3746500" y="1379538"/>
            <a:ext cx="2667000" cy="1065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500" b="1" dirty="0"/>
              <a:t>Is [variable] </a:t>
            </a:r>
            <a:r>
              <a:rPr lang="en-US" sz="2500" b="1" i="1" dirty="0"/>
              <a:t>different</a:t>
            </a:r>
            <a:r>
              <a:rPr lang="en-US" sz="2500" b="1" dirty="0"/>
              <a:t> between two groups?  </a:t>
            </a:r>
            <a:endParaRPr lang="en-US" sz="2500" dirty="0"/>
          </a:p>
        </p:txBody>
      </p:sp>
      <p:sp>
        <p:nvSpPr>
          <p:cNvPr id="17" name="Content Placeholder 2">
            <a:extLst>
              <a:ext uri="{FF2B5EF4-FFF2-40B4-BE49-F238E27FC236}">
                <a16:creationId xmlns:a16="http://schemas.microsoft.com/office/drawing/2014/main" id="{CCC81C2F-18F4-BF40-BA29-BEBDE187B47D}"/>
              </a:ext>
            </a:extLst>
          </p:cNvPr>
          <p:cNvSpPr txBox="1">
            <a:spLocks/>
          </p:cNvSpPr>
          <p:nvPr/>
        </p:nvSpPr>
        <p:spPr>
          <a:xfrm>
            <a:off x="3379410" y="3544594"/>
            <a:ext cx="2667000" cy="1065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500" b="1" i="1" dirty="0"/>
              <a:t>How much </a:t>
            </a:r>
            <a:r>
              <a:rPr lang="en-US" sz="2500" b="1" dirty="0"/>
              <a:t>is [variable] different between two groups?   </a:t>
            </a:r>
            <a:endParaRPr lang="en-US" sz="2500" dirty="0"/>
          </a:p>
        </p:txBody>
      </p:sp>
      <p:sp>
        <p:nvSpPr>
          <p:cNvPr id="18" name="TextBox 17">
            <a:extLst>
              <a:ext uri="{FF2B5EF4-FFF2-40B4-BE49-F238E27FC236}">
                <a16:creationId xmlns:a16="http://schemas.microsoft.com/office/drawing/2014/main" id="{40D5D0FE-9D87-9F45-A36F-41B67916C149}"/>
              </a:ext>
            </a:extLst>
          </p:cNvPr>
          <p:cNvSpPr txBox="1"/>
          <p:nvPr/>
        </p:nvSpPr>
        <p:spPr>
          <a:xfrm>
            <a:off x="6648450" y="1367394"/>
            <a:ext cx="2235200" cy="646331"/>
          </a:xfrm>
          <a:prstGeom prst="rect">
            <a:avLst/>
          </a:prstGeom>
          <a:noFill/>
        </p:spPr>
        <p:txBody>
          <a:bodyPr wrap="square" rtlCol="0">
            <a:spAutoFit/>
          </a:bodyPr>
          <a:lstStyle/>
          <a:p>
            <a:pPr algn="ctr"/>
            <a:r>
              <a:rPr lang="en-US" b="1" dirty="0"/>
              <a:t>Continuous variable:</a:t>
            </a:r>
          </a:p>
          <a:p>
            <a:pPr algn="ctr"/>
            <a:r>
              <a:rPr lang="en-US" dirty="0"/>
              <a:t>T-test   </a:t>
            </a:r>
          </a:p>
        </p:txBody>
      </p:sp>
      <p:sp>
        <p:nvSpPr>
          <p:cNvPr id="19" name="TextBox 18">
            <a:extLst>
              <a:ext uri="{FF2B5EF4-FFF2-40B4-BE49-F238E27FC236}">
                <a16:creationId xmlns:a16="http://schemas.microsoft.com/office/drawing/2014/main" id="{6A16E4E0-EDE9-E94C-947B-787D10050091}"/>
              </a:ext>
            </a:extLst>
          </p:cNvPr>
          <p:cNvSpPr txBox="1"/>
          <p:nvPr/>
        </p:nvSpPr>
        <p:spPr>
          <a:xfrm>
            <a:off x="9118600" y="1321356"/>
            <a:ext cx="2841626" cy="923330"/>
          </a:xfrm>
          <a:prstGeom prst="rect">
            <a:avLst/>
          </a:prstGeom>
          <a:noFill/>
        </p:spPr>
        <p:txBody>
          <a:bodyPr wrap="square" rtlCol="0">
            <a:spAutoFit/>
          </a:bodyPr>
          <a:lstStyle/>
          <a:p>
            <a:pPr algn="ctr"/>
            <a:r>
              <a:rPr lang="en-US" b="1" dirty="0"/>
              <a:t>Binary/categorical variable:</a:t>
            </a:r>
          </a:p>
          <a:p>
            <a:pPr algn="ctr"/>
            <a:r>
              <a:rPr lang="en-US" dirty="0"/>
              <a:t>Two sample z-test or chi-squared test    </a:t>
            </a:r>
          </a:p>
        </p:txBody>
      </p:sp>
      <p:sp>
        <p:nvSpPr>
          <p:cNvPr id="20" name="TextBox 19">
            <a:extLst>
              <a:ext uri="{FF2B5EF4-FFF2-40B4-BE49-F238E27FC236}">
                <a16:creationId xmlns:a16="http://schemas.microsoft.com/office/drawing/2014/main" id="{105A7694-F775-784F-B1BB-3043EB4E6267}"/>
              </a:ext>
            </a:extLst>
          </p:cNvPr>
          <p:cNvSpPr txBox="1"/>
          <p:nvPr/>
        </p:nvSpPr>
        <p:spPr>
          <a:xfrm>
            <a:off x="5883691" y="3589292"/>
            <a:ext cx="2897188" cy="2585323"/>
          </a:xfrm>
          <a:prstGeom prst="rect">
            <a:avLst/>
          </a:prstGeom>
          <a:noFill/>
        </p:spPr>
        <p:txBody>
          <a:bodyPr wrap="square" rtlCol="0">
            <a:spAutoFit/>
          </a:bodyPr>
          <a:lstStyle/>
          <a:p>
            <a:pPr algn="ctr"/>
            <a:r>
              <a:rPr lang="en-US" b="1" dirty="0"/>
              <a:t>Continuous [variable]:</a:t>
            </a:r>
          </a:p>
          <a:p>
            <a:pPr algn="ctr"/>
            <a:r>
              <a:rPr lang="en-US" dirty="0"/>
              <a:t>Linear regression</a:t>
            </a:r>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t>Output</a:t>
            </a:r>
            <a:r>
              <a:rPr lang="en-US" dirty="0"/>
              <a:t>: Estimated difference and p-values </a:t>
            </a:r>
          </a:p>
        </p:txBody>
      </p:sp>
      <p:sp>
        <p:nvSpPr>
          <p:cNvPr id="22" name="TextBox 21">
            <a:extLst>
              <a:ext uri="{FF2B5EF4-FFF2-40B4-BE49-F238E27FC236}">
                <a16:creationId xmlns:a16="http://schemas.microsoft.com/office/drawing/2014/main" id="{B2BC0108-0CE2-1240-A05B-140B2D328274}"/>
              </a:ext>
            </a:extLst>
          </p:cNvPr>
          <p:cNvSpPr txBox="1"/>
          <p:nvPr/>
        </p:nvSpPr>
        <p:spPr>
          <a:xfrm>
            <a:off x="9144415" y="3547961"/>
            <a:ext cx="2355850" cy="2585323"/>
          </a:xfrm>
          <a:prstGeom prst="rect">
            <a:avLst/>
          </a:prstGeom>
          <a:noFill/>
        </p:spPr>
        <p:txBody>
          <a:bodyPr wrap="square" rtlCol="0">
            <a:spAutoFit/>
          </a:bodyPr>
          <a:lstStyle/>
          <a:p>
            <a:pPr algn="ctr"/>
            <a:r>
              <a:rPr lang="en-US" b="1" dirty="0"/>
              <a:t>Binary [variable]:</a:t>
            </a:r>
          </a:p>
          <a:p>
            <a:pPr algn="ctr"/>
            <a:r>
              <a:rPr lang="en-US" dirty="0"/>
              <a:t>Logistic regression</a:t>
            </a:r>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t>Output</a:t>
            </a:r>
            <a:r>
              <a:rPr lang="en-US" dirty="0"/>
              <a:t>: Odds ratio and p-values </a:t>
            </a:r>
          </a:p>
        </p:txBody>
      </p:sp>
      <p:sp>
        <p:nvSpPr>
          <p:cNvPr id="26" name="TextBox 25">
            <a:extLst>
              <a:ext uri="{FF2B5EF4-FFF2-40B4-BE49-F238E27FC236}">
                <a16:creationId xmlns:a16="http://schemas.microsoft.com/office/drawing/2014/main" id="{2D0B6BB6-8120-5C47-B41F-BC3BA9A0A6C7}"/>
              </a:ext>
            </a:extLst>
          </p:cNvPr>
          <p:cNvSpPr txBox="1"/>
          <p:nvPr/>
        </p:nvSpPr>
        <p:spPr>
          <a:xfrm>
            <a:off x="6648450" y="2048600"/>
            <a:ext cx="2235200" cy="553998"/>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Courier" pitchFamily="2" charset="0"/>
              </a:rPr>
              <a:t>t.test</a:t>
            </a:r>
            <a:r>
              <a:rPr lang="en-US" sz="1500" dirty="0">
                <a:latin typeface="Courier" pitchFamily="2" charset="0"/>
              </a:rPr>
              <a:t>(age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a:t>
            </a:r>
          </a:p>
        </p:txBody>
      </p:sp>
      <p:sp>
        <p:nvSpPr>
          <p:cNvPr id="27" name="TextBox 26">
            <a:extLst>
              <a:ext uri="{FF2B5EF4-FFF2-40B4-BE49-F238E27FC236}">
                <a16:creationId xmlns:a16="http://schemas.microsoft.com/office/drawing/2014/main" id="{855EB0B5-6114-AD47-A1BD-ABC2D08BC07C}"/>
              </a:ext>
            </a:extLst>
          </p:cNvPr>
          <p:cNvSpPr txBox="1"/>
          <p:nvPr/>
        </p:nvSpPr>
        <p:spPr>
          <a:xfrm>
            <a:off x="9353550" y="2244686"/>
            <a:ext cx="2606676" cy="3231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Courier" pitchFamily="2" charset="0"/>
              </a:rPr>
              <a:t>chisq.test</a:t>
            </a:r>
            <a:r>
              <a:rPr lang="en-US" sz="1500" dirty="0">
                <a:latin typeface="Courier" pitchFamily="2" charset="0"/>
              </a:rPr>
              <a:t>(</a:t>
            </a:r>
            <a:r>
              <a:rPr lang="en-US" sz="1500" dirty="0" err="1">
                <a:latin typeface="Courier" pitchFamily="2" charset="0"/>
              </a:rPr>
              <a:t>htn_tbl</a:t>
            </a:r>
            <a:r>
              <a:rPr lang="en-US" sz="1500" dirty="0">
                <a:latin typeface="Courier" pitchFamily="2" charset="0"/>
              </a:rPr>
              <a:t>)</a:t>
            </a:r>
          </a:p>
        </p:txBody>
      </p:sp>
      <p:sp>
        <p:nvSpPr>
          <p:cNvPr id="28" name="TextBox 27">
            <a:extLst>
              <a:ext uri="{FF2B5EF4-FFF2-40B4-BE49-F238E27FC236}">
                <a16:creationId xmlns:a16="http://schemas.microsoft.com/office/drawing/2014/main" id="{A372A4CC-403D-D840-B4C4-CEF2FE9A0822}"/>
              </a:ext>
            </a:extLst>
          </p:cNvPr>
          <p:cNvSpPr txBox="1"/>
          <p:nvPr/>
        </p:nvSpPr>
        <p:spPr>
          <a:xfrm>
            <a:off x="6072604" y="4292973"/>
            <a:ext cx="2654300" cy="1015663"/>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mod1 &lt;- </a:t>
            </a:r>
            <a:r>
              <a:rPr lang="en-US" sz="1500" dirty="0" err="1">
                <a:latin typeface="Courier" pitchFamily="2" charset="0"/>
              </a:rPr>
              <a:t>lm</a:t>
            </a:r>
            <a:r>
              <a:rPr lang="en-US" sz="1500" dirty="0">
                <a:latin typeface="Courier" pitchFamily="2" charset="0"/>
              </a:rPr>
              <a:t>(bp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a:t>
            </a:r>
          </a:p>
          <a:p>
            <a:r>
              <a:rPr lang="en-US" sz="1500" dirty="0">
                <a:latin typeface="Courier" pitchFamily="2" charset="0"/>
              </a:rPr>
              <a:t>summary(mod1)</a:t>
            </a:r>
          </a:p>
          <a:p>
            <a:r>
              <a:rPr lang="en-US" sz="1500" dirty="0" err="1">
                <a:latin typeface="Courier" pitchFamily="2" charset="0"/>
              </a:rPr>
              <a:t>confint</a:t>
            </a:r>
            <a:r>
              <a:rPr lang="en-US" sz="1500" dirty="0">
                <a:latin typeface="Courier" pitchFamily="2" charset="0"/>
              </a:rPr>
              <a:t>(mod1) </a:t>
            </a:r>
          </a:p>
        </p:txBody>
      </p:sp>
      <p:sp>
        <p:nvSpPr>
          <p:cNvPr id="29" name="TextBox 28">
            <a:extLst>
              <a:ext uri="{FF2B5EF4-FFF2-40B4-BE49-F238E27FC236}">
                <a16:creationId xmlns:a16="http://schemas.microsoft.com/office/drawing/2014/main" id="{6531FE67-A559-DC43-9567-F83A1F4AE5C8}"/>
              </a:ext>
            </a:extLst>
          </p:cNvPr>
          <p:cNvSpPr txBox="1"/>
          <p:nvPr/>
        </p:nvSpPr>
        <p:spPr>
          <a:xfrm>
            <a:off x="8915817" y="4217376"/>
            <a:ext cx="3125787" cy="124649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mod2 &lt;- </a:t>
            </a:r>
            <a:r>
              <a:rPr lang="en-US" sz="1500" dirty="0" err="1">
                <a:latin typeface="Courier" pitchFamily="2" charset="0"/>
              </a:rPr>
              <a:t>glm</a:t>
            </a:r>
            <a:r>
              <a:rPr lang="en-US" sz="1500" dirty="0">
                <a:latin typeface="Courier" pitchFamily="2" charset="0"/>
              </a:rPr>
              <a:t>(</a:t>
            </a:r>
            <a:r>
              <a:rPr lang="en-US" sz="1500" dirty="0" err="1">
                <a:latin typeface="Courier" pitchFamily="2" charset="0"/>
              </a:rPr>
              <a:t>htn</a:t>
            </a:r>
            <a:r>
              <a:rPr lang="en-US" sz="1500" dirty="0">
                <a:latin typeface="Courier" pitchFamily="2" charset="0"/>
              </a:rPr>
              <a:t>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 </a:t>
            </a:r>
          </a:p>
          <a:p>
            <a:r>
              <a:rPr lang="en-US" sz="1500" dirty="0">
                <a:latin typeface="Courier" pitchFamily="2" charset="0"/>
              </a:rPr>
              <a:t>       family = binomial)</a:t>
            </a:r>
          </a:p>
          <a:p>
            <a:r>
              <a:rPr lang="en-US" sz="1500" dirty="0">
                <a:latin typeface="Courier" pitchFamily="2" charset="0"/>
              </a:rPr>
              <a:t>exp(</a:t>
            </a:r>
            <a:r>
              <a:rPr lang="en-US" sz="1500" dirty="0" err="1">
                <a:latin typeface="Courier" pitchFamily="2" charset="0"/>
              </a:rPr>
              <a:t>coef</a:t>
            </a:r>
            <a:r>
              <a:rPr lang="en-US" sz="1500" dirty="0">
                <a:latin typeface="Courier" pitchFamily="2" charset="0"/>
              </a:rPr>
              <a:t>(mod2))</a:t>
            </a:r>
          </a:p>
          <a:p>
            <a:r>
              <a:rPr lang="en-US" sz="1500" dirty="0">
                <a:latin typeface="Courier" pitchFamily="2" charset="0"/>
              </a:rPr>
              <a:t>exp(</a:t>
            </a:r>
            <a:r>
              <a:rPr lang="en-US" sz="1500" dirty="0" err="1">
                <a:latin typeface="Courier" pitchFamily="2" charset="0"/>
              </a:rPr>
              <a:t>confint</a:t>
            </a:r>
            <a:r>
              <a:rPr lang="en-US" sz="1500" dirty="0">
                <a:latin typeface="Courier" pitchFamily="2" charset="0"/>
              </a:rPr>
              <a:t>(mod2))</a:t>
            </a:r>
          </a:p>
        </p:txBody>
      </p:sp>
    </p:spTree>
    <p:extLst>
      <p:ext uri="{BB962C8B-B14F-4D97-AF65-F5344CB8AC3E}">
        <p14:creationId xmlns:p14="http://schemas.microsoft.com/office/powerpoint/2010/main" val="88583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424278" y="53144"/>
            <a:ext cx="10515600" cy="1325563"/>
          </a:xfrm>
        </p:spPr>
        <p:txBody>
          <a:bodyPr/>
          <a:lstStyle/>
          <a:p>
            <a:r>
              <a:rPr lang="en-US" dirty="0"/>
              <a:t>CRISP R course roadmap</a:t>
            </a:r>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114300" y="3063876"/>
            <a:ext cx="2667000" cy="1065212"/>
          </a:xfrm>
        </p:spPr>
        <p:txBody>
          <a:bodyPr>
            <a:noAutofit/>
          </a:bodyPr>
          <a:lstStyle/>
          <a:p>
            <a:pPr marL="0" indent="0" algn="ctr">
              <a:buNone/>
            </a:pPr>
            <a:r>
              <a:rPr lang="en-US" sz="2500" b="1" i="1" dirty="0"/>
              <a:t>Step 4</a:t>
            </a:r>
            <a:r>
              <a:rPr lang="en-US" sz="2500" i="1" dirty="0"/>
              <a:t>: </a:t>
            </a:r>
          </a:p>
          <a:p>
            <a:pPr marL="0" indent="0" algn="ctr">
              <a:buNone/>
            </a:pPr>
            <a:r>
              <a:rPr lang="en-US" sz="2500" dirty="0"/>
              <a:t>Perform statistical analyses </a:t>
            </a:r>
          </a:p>
        </p:txBody>
      </p:sp>
      <p:cxnSp>
        <p:nvCxnSpPr>
          <p:cNvPr id="11" name="Straight Arrow Connector 10">
            <a:extLst>
              <a:ext uri="{FF2B5EF4-FFF2-40B4-BE49-F238E27FC236}">
                <a16:creationId xmlns:a16="http://schemas.microsoft.com/office/drawing/2014/main" id="{AE8312DB-4978-7443-9CB0-207CD1196C2F}"/>
              </a:ext>
            </a:extLst>
          </p:cNvPr>
          <p:cNvCxnSpPr>
            <a:cxnSpLocks/>
          </p:cNvCxnSpPr>
          <p:nvPr/>
        </p:nvCxnSpPr>
        <p:spPr>
          <a:xfrm flipV="1">
            <a:off x="2374900" y="2214562"/>
            <a:ext cx="1226344" cy="12144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B49E8F4-C161-3049-B371-F941324A6F57}"/>
              </a:ext>
            </a:extLst>
          </p:cNvPr>
          <p:cNvCxnSpPr>
            <a:cxnSpLocks/>
          </p:cNvCxnSpPr>
          <p:nvPr/>
        </p:nvCxnSpPr>
        <p:spPr>
          <a:xfrm>
            <a:off x="2706687" y="3751541"/>
            <a:ext cx="645319" cy="3775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9DB0BB22-1BC5-1D46-95DA-AB8327F327AC}"/>
              </a:ext>
            </a:extLst>
          </p:cNvPr>
          <p:cNvSpPr txBox="1">
            <a:spLocks/>
          </p:cNvSpPr>
          <p:nvPr/>
        </p:nvSpPr>
        <p:spPr>
          <a:xfrm>
            <a:off x="3746500" y="1379538"/>
            <a:ext cx="2667000" cy="1065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500" b="1" dirty="0"/>
              <a:t>Is [variable] </a:t>
            </a:r>
            <a:r>
              <a:rPr lang="en-US" sz="2500" b="1" i="1" dirty="0"/>
              <a:t>different</a:t>
            </a:r>
            <a:r>
              <a:rPr lang="en-US" sz="2500" b="1" dirty="0"/>
              <a:t> between two groups?  </a:t>
            </a:r>
            <a:endParaRPr lang="en-US" sz="2500" dirty="0"/>
          </a:p>
        </p:txBody>
      </p:sp>
      <p:sp>
        <p:nvSpPr>
          <p:cNvPr id="17" name="Content Placeholder 2">
            <a:extLst>
              <a:ext uri="{FF2B5EF4-FFF2-40B4-BE49-F238E27FC236}">
                <a16:creationId xmlns:a16="http://schemas.microsoft.com/office/drawing/2014/main" id="{CCC81C2F-18F4-BF40-BA29-BEBDE187B47D}"/>
              </a:ext>
            </a:extLst>
          </p:cNvPr>
          <p:cNvSpPr txBox="1">
            <a:spLocks/>
          </p:cNvSpPr>
          <p:nvPr/>
        </p:nvSpPr>
        <p:spPr>
          <a:xfrm>
            <a:off x="3379410" y="3544594"/>
            <a:ext cx="2667000" cy="1065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500" b="1" i="1" dirty="0"/>
              <a:t>How much </a:t>
            </a:r>
            <a:r>
              <a:rPr lang="en-US" sz="2500" b="1" dirty="0"/>
              <a:t>is [variable] different between two groups?   </a:t>
            </a:r>
            <a:endParaRPr lang="en-US" sz="2500" dirty="0"/>
          </a:p>
        </p:txBody>
      </p:sp>
      <p:sp>
        <p:nvSpPr>
          <p:cNvPr id="18" name="TextBox 17">
            <a:extLst>
              <a:ext uri="{FF2B5EF4-FFF2-40B4-BE49-F238E27FC236}">
                <a16:creationId xmlns:a16="http://schemas.microsoft.com/office/drawing/2014/main" id="{40D5D0FE-9D87-9F45-A36F-41B67916C149}"/>
              </a:ext>
            </a:extLst>
          </p:cNvPr>
          <p:cNvSpPr txBox="1"/>
          <p:nvPr/>
        </p:nvSpPr>
        <p:spPr>
          <a:xfrm>
            <a:off x="6648450" y="1367394"/>
            <a:ext cx="2235200" cy="646331"/>
          </a:xfrm>
          <a:prstGeom prst="rect">
            <a:avLst/>
          </a:prstGeom>
          <a:noFill/>
        </p:spPr>
        <p:txBody>
          <a:bodyPr wrap="square" rtlCol="0">
            <a:spAutoFit/>
          </a:bodyPr>
          <a:lstStyle/>
          <a:p>
            <a:pPr algn="ctr"/>
            <a:r>
              <a:rPr lang="en-US" b="1" dirty="0"/>
              <a:t>Continuous variable:</a:t>
            </a:r>
          </a:p>
          <a:p>
            <a:pPr algn="ctr"/>
            <a:r>
              <a:rPr lang="en-US" dirty="0"/>
              <a:t>T-test   </a:t>
            </a:r>
          </a:p>
        </p:txBody>
      </p:sp>
      <p:sp>
        <p:nvSpPr>
          <p:cNvPr id="19" name="TextBox 18">
            <a:extLst>
              <a:ext uri="{FF2B5EF4-FFF2-40B4-BE49-F238E27FC236}">
                <a16:creationId xmlns:a16="http://schemas.microsoft.com/office/drawing/2014/main" id="{6A16E4E0-EDE9-E94C-947B-787D10050091}"/>
              </a:ext>
            </a:extLst>
          </p:cNvPr>
          <p:cNvSpPr txBox="1"/>
          <p:nvPr/>
        </p:nvSpPr>
        <p:spPr>
          <a:xfrm>
            <a:off x="9118600" y="1321356"/>
            <a:ext cx="2841626" cy="923330"/>
          </a:xfrm>
          <a:prstGeom prst="rect">
            <a:avLst/>
          </a:prstGeom>
          <a:noFill/>
        </p:spPr>
        <p:txBody>
          <a:bodyPr wrap="square" rtlCol="0">
            <a:spAutoFit/>
          </a:bodyPr>
          <a:lstStyle/>
          <a:p>
            <a:pPr algn="ctr"/>
            <a:r>
              <a:rPr lang="en-US" b="1" dirty="0"/>
              <a:t>Binary/categorical variable:</a:t>
            </a:r>
          </a:p>
          <a:p>
            <a:pPr algn="ctr"/>
            <a:r>
              <a:rPr lang="en-US" dirty="0"/>
              <a:t>Two sample z-test or chi-squared test    </a:t>
            </a:r>
          </a:p>
        </p:txBody>
      </p:sp>
      <p:sp>
        <p:nvSpPr>
          <p:cNvPr id="20" name="TextBox 19">
            <a:extLst>
              <a:ext uri="{FF2B5EF4-FFF2-40B4-BE49-F238E27FC236}">
                <a16:creationId xmlns:a16="http://schemas.microsoft.com/office/drawing/2014/main" id="{105A7694-F775-784F-B1BB-3043EB4E6267}"/>
              </a:ext>
            </a:extLst>
          </p:cNvPr>
          <p:cNvSpPr txBox="1"/>
          <p:nvPr/>
        </p:nvSpPr>
        <p:spPr>
          <a:xfrm>
            <a:off x="5883691" y="3589292"/>
            <a:ext cx="2897188" cy="2585323"/>
          </a:xfrm>
          <a:prstGeom prst="rect">
            <a:avLst/>
          </a:prstGeom>
          <a:noFill/>
        </p:spPr>
        <p:txBody>
          <a:bodyPr wrap="square" rtlCol="0">
            <a:spAutoFit/>
          </a:bodyPr>
          <a:lstStyle/>
          <a:p>
            <a:pPr algn="ctr"/>
            <a:r>
              <a:rPr lang="en-US" b="1" dirty="0"/>
              <a:t>Continuous [variable]:</a:t>
            </a:r>
          </a:p>
          <a:p>
            <a:pPr algn="ctr"/>
            <a:r>
              <a:rPr lang="en-US" dirty="0"/>
              <a:t>Linear regression</a:t>
            </a:r>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t>Output</a:t>
            </a:r>
            <a:r>
              <a:rPr lang="en-US" dirty="0"/>
              <a:t>: Estimated difference and p-values </a:t>
            </a:r>
          </a:p>
        </p:txBody>
      </p:sp>
      <p:sp>
        <p:nvSpPr>
          <p:cNvPr id="22" name="TextBox 21">
            <a:extLst>
              <a:ext uri="{FF2B5EF4-FFF2-40B4-BE49-F238E27FC236}">
                <a16:creationId xmlns:a16="http://schemas.microsoft.com/office/drawing/2014/main" id="{B2BC0108-0CE2-1240-A05B-140B2D328274}"/>
              </a:ext>
            </a:extLst>
          </p:cNvPr>
          <p:cNvSpPr txBox="1"/>
          <p:nvPr/>
        </p:nvSpPr>
        <p:spPr>
          <a:xfrm>
            <a:off x="9144415" y="3547961"/>
            <a:ext cx="2355850" cy="2585323"/>
          </a:xfrm>
          <a:prstGeom prst="rect">
            <a:avLst/>
          </a:prstGeom>
          <a:noFill/>
        </p:spPr>
        <p:txBody>
          <a:bodyPr wrap="square" rtlCol="0">
            <a:spAutoFit/>
          </a:bodyPr>
          <a:lstStyle/>
          <a:p>
            <a:pPr algn="ctr"/>
            <a:r>
              <a:rPr lang="en-US" b="1" dirty="0"/>
              <a:t>Binary [variable]:</a:t>
            </a:r>
          </a:p>
          <a:p>
            <a:pPr algn="ctr"/>
            <a:r>
              <a:rPr lang="en-US" dirty="0"/>
              <a:t>Logistic regression</a:t>
            </a:r>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t>Output</a:t>
            </a:r>
            <a:r>
              <a:rPr lang="en-US" dirty="0"/>
              <a:t>: Odds ratio and p-values </a:t>
            </a:r>
          </a:p>
        </p:txBody>
      </p:sp>
      <p:sp>
        <p:nvSpPr>
          <p:cNvPr id="23" name="TextBox 22">
            <a:extLst>
              <a:ext uri="{FF2B5EF4-FFF2-40B4-BE49-F238E27FC236}">
                <a16:creationId xmlns:a16="http://schemas.microsoft.com/office/drawing/2014/main" id="{C930D641-718C-6942-83BC-F9E4405ACA19}"/>
              </a:ext>
            </a:extLst>
          </p:cNvPr>
          <p:cNvSpPr txBox="1"/>
          <p:nvPr/>
        </p:nvSpPr>
        <p:spPr>
          <a:xfrm>
            <a:off x="7048123" y="6222684"/>
            <a:ext cx="3465512" cy="369332"/>
          </a:xfrm>
          <a:prstGeom prst="rect">
            <a:avLst/>
          </a:prstGeom>
          <a:noFill/>
        </p:spPr>
        <p:txBody>
          <a:bodyPr wrap="square" rtlCol="0">
            <a:spAutoFit/>
          </a:bodyPr>
          <a:lstStyle/>
          <a:p>
            <a:r>
              <a:rPr lang="en-US" i="1" dirty="0">
                <a:solidFill>
                  <a:schemeClr val="accent1"/>
                </a:solidFill>
              </a:rPr>
              <a:t>You can also adjust for covariates!</a:t>
            </a:r>
          </a:p>
        </p:txBody>
      </p:sp>
      <p:sp>
        <p:nvSpPr>
          <p:cNvPr id="24" name="TextBox 23">
            <a:extLst>
              <a:ext uri="{FF2B5EF4-FFF2-40B4-BE49-F238E27FC236}">
                <a16:creationId xmlns:a16="http://schemas.microsoft.com/office/drawing/2014/main" id="{82FE6F14-3BEB-0546-BF96-ED6478A5EC63}"/>
              </a:ext>
            </a:extLst>
          </p:cNvPr>
          <p:cNvSpPr txBox="1"/>
          <p:nvPr/>
        </p:nvSpPr>
        <p:spPr>
          <a:xfrm>
            <a:off x="3340518" y="5051287"/>
            <a:ext cx="2366168" cy="646331"/>
          </a:xfrm>
          <a:prstGeom prst="rect">
            <a:avLst/>
          </a:prstGeom>
          <a:noFill/>
        </p:spPr>
        <p:txBody>
          <a:bodyPr wrap="square" rtlCol="0">
            <a:spAutoFit/>
          </a:bodyPr>
          <a:lstStyle/>
          <a:p>
            <a:pPr algn="ctr"/>
            <a:r>
              <a:rPr lang="en-US" i="1" dirty="0">
                <a:solidFill>
                  <a:schemeClr val="accent1"/>
                </a:solidFill>
              </a:rPr>
              <a:t>You can also have a continuous predictor! </a:t>
            </a:r>
          </a:p>
        </p:txBody>
      </p:sp>
      <p:sp>
        <p:nvSpPr>
          <p:cNvPr id="26" name="TextBox 25">
            <a:extLst>
              <a:ext uri="{FF2B5EF4-FFF2-40B4-BE49-F238E27FC236}">
                <a16:creationId xmlns:a16="http://schemas.microsoft.com/office/drawing/2014/main" id="{2D0B6BB6-8120-5C47-B41F-BC3BA9A0A6C7}"/>
              </a:ext>
            </a:extLst>
          </p:cNvPr>
          <p:cNvSpPr txBox="1"/>
          <p:nvPr/>
        </p:nvSpPr>
        <p:spPr>
          <a:xfrm>
            <a:off x="6648450" y="2048600"/>
            <a:ext cx="2235200" cy="553998"/>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Courier" pitchFamily="2" charset="0"/>
              </a:rPr>
              <a:t>t.test</a:t>
            </a:r>
            <a:r>
              <a:rPr lang="en-US" sz="1500" dirty="0">
                <a:latin typeface="Courier" pitchFamily="2" charset="0"/>
              </a:rPr>
              <a:t>(age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a:t>
            </a:r>
          </a:p>
        </p:txBody>
      </p:sp>
      <p:sp>
        <p:nvSpPr>
          <p:cNvPr id="27" name="TextBox 26">
            <a:extLst>
              <a:ext uri="{FF2B5EF4-FFF2-40B4-BE49-F238E27FC236}">
                <a16:creationId xmlns:a16="http://schemas.microsoft.com/office/drawing/2014/main" id="{855EB0B5-6114-AD47-A1BD-ABC2D08BC07C}"/>
              </a:ext>
            </a:extLst>
          </p:cNvPr>
          <p:cNvSpPr txBox="1"/>
          <p:nvPr/>
        </p:nvSpPr>
        <p:spPr>
          <a:xfrm>
            <a:off x="9353550" y="2244686"/>
            <a:ext cx="2606676" cy="3231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Courier" pitchFamily="2" charset="0"/>
              </a:rPr>
              <a:t>chisq.test</a:t>
            </a:r>
            <a:r>
              <a:rPr lang="en-US" sz="1500" dirty="0">
                <a:latin typeface="Courier" pitchFamily="2" charset="0"/>
              </a:rPr>
              <a:t>(</a:t>
            </a:r>
            <a:r>
              <a:rPr lang="en-US" sz="1500" dirty="0" err="1">
                <a:latin typeface="Courier" pitchFamily="2" charset="0"/>
              </a:rPr>
              <a:t>htn_tbl</a:t>
            </a:r>
            <a:r>
              <a:rPr lang="en-US" sz="1500" dirty="0">
                <a:latin typeface="Courier" pitchFamily="2" charset="0"/>
              </a:rPr>
              <a:t>)</a:t>
            </a:r>
          </a:p>
        </p:txBody>
      </p:sp>
      <p:sp>
        <p:nvSpPr>
          <p:cNvPr id="28" name="TextBox 27">
            <a:extLst>
              <a:ext uri="{FF2B5EF4-FFF2-40B4-BE49-F238E27FC236}">
                <a16:creationId xmlns:a16="http://schemas.microsoft.com/office/drawing/2014/main" id="{A372A4CC-403D-D840-B4C4-CEF2FE9A0822}"/>
              </a:ext>
            </a:extLst>
          </p:cNvPr>
          <p:cNvSpPr txBox="1"/>
          <p:nvPr/>
        </p:nvSpPr>
        <p:spPr>
          <a:xfrm>
            <a:off x="6072604" y="4292973"/>
            <a:ext cx="2654300" cy="1015663"/>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mod1 &lt;- </a:t>
            </a:r>
            <a:r>
              <a:rPr lang="en-US" sz="1500" dirty="0" err="1">
                <a:latin typeface="Courier" pitchFamily="2" charset="0"/>
              </a:rPr>
              <a:t>lm</a:t>
            </a:r>
            <a:r>
              <a:rPr lang="en-US" sz="1500" dirty="0">
                <a:latin typeface="Courier" pitchFamily="2" charset="0"/>
              </a:rPr>
              <a:t>(bp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a:t>
            </a:r>
          </a:p>
          <a:p>
            <a:r>
              <a:rPr lang="en-US" sz="1500" dirty="0">
                <a:latin typeface="Courier" pitchFamily="2" charset="0"/>
              </a:rPr>
              <a:t>summary(mod1)</a:t>
            </a:r>
          </a:p>
          <a:p>
            <a:r>
              <a:rPr lang="en-US" sz="1500" dirty="0" err="1">
                <a:latin typeface="Courier" pitchFamily="2" charset="0"/>
              </a:rPr>
              <a:t>confint</a:t>
            </a:r>
            <a:r>
              <a:rPr lang="en-US" sz="1500" dirty="0">
                <a:latin typeface="Courier" pitchFamily="2" charset="0"/>
              </a:rPr>
              <a:t>(mod1) </a:t>
            </a:r>
          </a:p>
        </p:txBody>
      </p:sp>
      <p:sp>
        <p:nvSpPr>
          <p:cNvPr id="29" name="TextBox 28">
            <a:extLst>
              <a:ext uri="{FF2B5EF4-FFF2-40B4-BE49-F238E27FC236}">
                <a16:creationId xmlns:a16="http://schemas.microsoft.com/office/drawing/2014/main" id="{6531FE67-A559-DC43-9567-F83A1F4AE5C8}"/>
              </a:ext>
            </a:extLst>
          </p:cNvPr>
          <p:cNvSpPr txBox="1"/>
          <p:nvPr/>
        </p:nvSpPr>
        <p:spPr>
          <a:xfrm>
            <a:off x="8915817" y="4217376"/>
            <a:ext cx="3125787" cy="124649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mod2 &lt;- </a:t>
            </a:r>
            <a:r>
              <a:rPr lang="en-US" sz="1500" dirty="0" err="1">
                <a:latin typeface="Courier" pitchFamily="2" charset="0"/>
              </a:rPr>
              <a:t>glm</a:t>
            </a:r>
            <a:r>
              <a:rPr lang="en-US" sz="1500" dirty="0">
                <a:latin typeface="Courier" pitchFamily="2" charset="0"/>
              </a:rPr>
              <a:t>(</a:t>
            </a:r>
            <a:r>
              <a:rPr lang="en-US" sz="1500" dirty="0" err="1">
                <a:latin typeface="Courier" pitchFamily="2" charset="0"/>
              </a:rPr>
              <a:t>htn</a:t>
            </a:r>
            <a:r>
              <a:rPr lang="en-US" sz="1500" dirty="0">
                <a:latin typeface="Courier" pitchFamily="2" charset="0"/>
              </a:rPr>
              <a:t>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 </a:t>
            </a:r>
          </a:p>
          <a:p>
            <a:r>
              <a:rPr lang="en-US" sz="1500" dirty="0">
                <a:latin typeface="Courier" pitchFamily="2" charset="0"/>
              </a:rPr>
              <a:t>       family = binomial)</a:t>
            </a:r>
          </a:p>
          <a:p>
            <a:r>
              <a:rPr lang="en-US" sz="1500" dirty="0">
                <a:latin typeface="Courier" pitchFamily="2" charset="0"/>
              </a:rPr>
              <a:t>exp(</a:t>
            </a:r>
            <a:r>
              <a:rPr lang="en-US" sz="1500" dirty="0" err="1">
                <a:latin typeface="Courier" pitchFamily="2" charset="0"/>
              </a:rPr>
              <a:t>coef</a:t>
            </a:r>
            <a:r>
              <a:rPr lang="en-US" sz="1500" dirty="0">
                <a:latin typeface="Courier" pitchFamily="2" charset="0"/>
              </a:rPr>
              <a:t>(mod2))</a:t>
            </a:r>
          </a:p>
          <a:p>
            <a:r>
              <a:rPr lang="en-US" sz="1500" dirty="0">
                <a:latin typeface="Courier" pitchFamily="2" charset="0"/>
              </a:rPr>
              <a:t>exp(</a:t>
            </a:r>
            <a:r>
              <a:rPr lang="en-US" sz="1500" dirty="0" err="1">
                <a:latin typeface="Courier" pitchFamily="2" charset="0"/>
              </a:rPr>
              <a:t>confint</a:t>
            </a:r>
            <a:r>
              <a:rPr lang="en-US" sz="1500" dirty="0">
                <a:latin typeface="Courier" pitchFamily="2" charset="0"/>
              </a:rPr>
              <a:t>(mod2))</a:t>
            </a:r>
          </a:p>
        </p:txBody>
      </p:sp>
    </p:spTree>
    <p:extLst>
      <p:ext uri="{BB962C8B-B14F-4D97-AF65-F5344CB8AC3E}">
        <p14:creationId xmlns:p14="http://schemas.microsoft.com/office/powerpoint/2010/main" val="145155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424278" y="53144"/>
            <a:ext cx="10515600" cy="1325563"/>
          </a:xfrm>
        </p:spPr>
        <p:txBody>
          <a:bodyPr/>
          <a:lstStyle/>
          <a:p>
            <a:r>
              <a:rPr lang="en-US" dirty="0"/>
              <a:t>CRISP R course roadmap</a:t>
            </a:r>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1557587" y="1421163"/>
            <a:ext cx="2667000" cy="1065212"/>
          </a:xfrm>
        </p:spPr>
        <p:txBody>
          <a:bodyPr>
            <a:noAutofit/>
          </a:bodyPr>
          <a:lstStyle/>
          <a:p>
            <a:pPr marL="0" indent="0" algn="ctr">
              <a:buNone/>
            </a:pPr>
            <a:r>
              <a:rPr lang="en-US" sz="2500" b="1" dirty="0"/>
              <a:t>Step 5</a:t>
            </a:r>
            <a:r>
              <a:rPr lang="en-US" sz="2500" dirty="0"/>
              <a:t>: </a:t>
            </a:r>
          </a:p>
          <a:p>
            <a:pPr marL="0" indent="0" algn="ctr">
              <a:buNone/>
            </a:pPr>
            <a:r>
              <a:rPr lang="en-US" sz="2500" dirty="0"/>
              <a:t>Present data in graphs and tables</a:t>
            </a:r>
          </a:p>
        </p:txBody>
      </p:sp>
      <p:sp>
        <p:nvSpPr>
          <p:cNvPr id="21" name="TextBox 20">
            <a:extLst>
              <a:ext uri="{FF2B5EF4-FFF2-40B4-BE49-F238E27FC236}">
                <a16:creationId xmlns:a16="http://schemas.microsoft.com/office/drawing/2014/main" id="{F2672715-9CB0-7849-8C22-86557663ED50}"/>
              </a:ext>
            </a:extLst>
          </p:cNvPr>
          <p:cNvSpPr txBox="1"/>
          <p:nvPr/>
        </p:nvSpPr>
        <p:spPr>
          <a:xfrm>
            <a:off x="957512" y="2846473"/>
            <a:ext cx="4167941" cy="1015663"/>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library(ggplot2)</a:t>
            </a:r>
          </a:p>
          <a:p>
            <a:endParaRPr lang="en-US" sz="1500" dirty="0">
              <a:latin typeface="Courier" pitchFamily="2" charset="0"/>
            </a:endParaRPr>
          </a:p>
          <a:p>
            <a:r>
              <a:rPr lang="en-US" sz="1500" dirty="0" err="1">
                <a:latin typeface="Courier" pitchFamily="2" charset="0"/>
              </a:rPr>
              <a:t>ggplot</a:t>
            </a:r>
            <a:r>
              <a:rPr lang="en-US" sz="1500" dirty="0">
                <a:latin typeface="Courier" pitchFamily="2" charset="0"/>
              </a:rPr>
              <a:t>(df, </a:t>
            </a:r>
            <a:r>
              <a:rPr lang="en-US" sz="1500" dirty="0" err="1">
                <a:latin typeface="Courier" pitchFamily="2" charset="0"/>
              </a:rPr>
              <a:t>aes</a:t>
            </a:r>
            <a:r>
              <a:rPr lang="en-US" sz="1500" dirty="0">
                <a:latin typeface="Courier" pitchFamily="2" charset="0"/>
              </a:rPr>
              <a:t>(x = age, y = bp)) +</a:t>
            </a:r>
          </a:p>
          <a:p>
            <a:r>
              <a:rPr lang="en-US" sz="1500" dirty="0">
                <a:latin typeface="Courier" pitchFamily="2" charset="0"/>
              </a:rPr>
              <a:t>    </a:t>
            </a:r>
            <a:r>
              <a:rPr lang="en-US" sz="1500" dirty="0" err="1">
                <a:latin typeface="Courier" pitchFamily="2" charset="0"/>
              </a:rPr>
              <a:t>geom_point</a:t>
            </a:r>
            <a:r>
              <a:rPr lang="en-US" sz="1500" dirty="0">
                <a:latin typeface="Courier" pitchFamily="2" charset="0"/>
              </a:rPr>
              <a:t>()  </a:t>
            </a:r>
          </a:p>
        </p:txBody>
      </p:sp>
      <p:sp>
        <p:nvSpPr>
          <p:cNvPr id="4" name="TextBox 3">
            <a:extLst>
              <a:ext uri="{FF2B5EF4-FFF2-40B4-BE49-F238E27FC236}">
                <a16:creationId xmlns:a16="http://schemas.microsoft.com/office/drawing/2014/main" id="{F76675E4-94F0-A34D-AF91-D43B500BEDC0}"/>
              </a:ext>
            </a:extLst>
          </p:cNvPr>
          <p:cNvSpPr txBox="1"/>
          <p:nvPr/>
        </p:nvSpPr>
        <p:spPr>
          <a:xfrm>
            <a:off x="6725652" y="2731185"/>
            <a:ext cx="4090737" cy="1938992"/>
          </a:xfrm>
          <a:prstGeom prst="rect">
            <a:avLst/>
          </a:prstGeom>
          <a:noFill/>
        </p:spPr>
        <p:txBody>
          <a:bodyPr wrap="square" rtlCol="0">
            <a:spAutoFit/>
          </a:bodyPr>
          <a:lstStyle/>
          <a:p>
            <a:pPr algn="ctr"/>
            <a:r>
              <a:rPr lang="en-US" sz="4000" i="1" dirty="0"/>
              <a:t>We will learn the basics of how to do this today! </a:t>
            </a:r>
          </a:p>
        </p:txBody>
      </p:sp>
      <p:pic>
        <p:nvPicPr>
          <p:cNvPr id="6" name="Picture 5" descr="A graph showing the age of a person&#10;&#10;Description automatically generated">
            <a:extLst>
              <a:ext uri="{FF2B5EF4-FFF2-40B4-BE49-F238E27FC236}">
                <a16:creationId xmlns:a16="http://schemas.microsoft.com/office/drawing/2014/main" id="{0CEF91AE-E747-494E-A6E6-6EA8B9134201}"/>
              </a:ext>
            </a:extLst>
          </p:cNvPr>
          <p:cNvPicPr>
            <a:picLocks noChangeAspect="1"/>
          </p:cNvPicPr>
          <p:nvPr/>
        </p:nvPicPr>
        <p:blipFill>
          <a:blip r:embed="rId2"/>
          <a:stretch>
            <a:fillRect/>
          </a:stretch>
        </p:blipFill>
        <p:spPr>
          <a:xfrm>
            <a:off x="656722" y="4047285"/>
            <a:ext cx="4468731" cy="2781659"/>
          </a:xfrm>
          <a:prstGeom prst="rect">
            <a:avLst/>
          </a:prstGeom>
        </p:spPr>
      </p:pic>
    </p:spTree>
    <p:extLst>
      <p:ext uri="{BB962C8B-B14F-4D97-AF65-F5344CB8AC3E}">
        <p14:creationId xmlns:p14="http://schemas.microsoft.com/office/powerpoint/2010/main" val="215826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721E-82EC-3247-A973-9E9440AF7190}"/>
              </a:ext>
            </a:extLst>
          </p:cNvPr>
          <p:cNvSpPr>
            <a:spLocks noGrp="1"/>
          </p:cNvSpPr>
          <p:nvPr>
            <p:ph type="title"/>
          </p:nvPr>
        </p:nvSpPr>
        <p:spPr/>
        <p:txBody>
          <a:bodyPr/>
          <a:lstStyle/>
          <a:p>
            <a:r>
              <a:rPr lang="en-US" dirty="0"/>
              <a:t>Guided tutorial</a:t>
            </a:r>
          </a:p>
        </p:txBody>
      </p:sp>
      <p:sp>
        <p:nvSpPr>
          <p:cNvPr id="3" name="Content Placeholder 2">
            <a:extLst>
              <a:ext uri="{FF2B5EF4-FFF2-40B4-BE49-F238E27FC236}">
                <a16:creationId xmlns:a16="http://schemas.microsoft.com/office/drawing/2014/main" id="{BA7707CF-5153-A54F-8DE6-7C592F79C05D}"/>
              </a:ext>
            </a:extLst>
          </p:cNvPr>
          <p:cNvSpPr>
            <a:spLocks noGrp="1"/>
          </p:cNvSpPr>
          <p:nvPr>
            <p:ph idx="1"/>
          </p:nvPr>
        </p:nvSpPr>
        <p:spPr/>
        <p:txBody>
          <a:bodyPr/>
          <a:lstStyle/>
          <a:p>
            <a:pPr marL="0" indent="0">
              <a:buNone/>
            </a:pPr>
            <a:r>
              <a:rPr lang="en-US" dirty="0"/>
              <a:t>Today, we will learn the basics of dataset processing. </a:t>
            </a:r>
          </a:p>
          <a:p>
            <a:pPr marL="514350" indent="-514350">
              <a:buAutoNum type="arabicPeriod"/>
            </a:pPr>
            <a:r>
              <a:rPr lang="en-US" dirty="0"/>
              <a:t>Go to </a:t>
            </a:r>
            <a:r>
              <a:rPr lang="en-US" dirty="0">
                <a:hlinkClick r:id="rId3"/>
              </a:rPr>
              <a:t>bit.ly/crisp2025</a:t>
            </a:r>
            <a:r>
              <a:rPr lang="en-US" dirty="0"/>
              <a:t>. </a:t>
            </a:r>
          </a:p>
          <a:p>
            <a:pPr marL="514350" indent="-514350">
              <a:buAutoNum type="arabicPeriod"/>
            </a:pPr>
            <a:r>
              <a:rPr lang="en-US" dirty="0"/>
              <a:t>Download </a:t>
            </a:r>
            <a:r>
              <a:rPr lang="en-US" dirty="0" err="1"/>
              <a:t>Rmd</a:t>
            </a:r>
            <a:r>
              <a:rPr lang="en-US" dirty="0"/>
              <a:t> file for today into your CRISP R notes folder.</a:t>
            </a:r>
          </a:p>
          <a:p>
            <a:pPr marL="514350" indent="-514350">
              <a:buAutoNum type="arabicPeriod"/>
            </a:pPr>
            <a:r>
              <a:rPr lang="en-US" dirty="0"/>
              <a:t>We will go through the tutorial (until the exercises) together! Try to follow along, and type and run the code as I do it.   </a:t>
            </a:r>
          </a:p>
        </p:txBody>
      </p:sp>
    </p:spTree>
    <p:extLst>
      <p:ext uri="{BB962C8B-B14F-4D97-AF65-F5344CB8AC3E}">
        <p14:creationId xmlns:p14="http://schemas.microsoft.com/office/powerpoint/2010/main" val="319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FF6E-903D-C74E-8C01-F6DF77E8F419}"/>
              </a:ext>
            </a:extLst>
          </p:cNvPr>
          <p:cNvSpPr>
            <a:spLocks noGrp="1"/>
          </p:cNvSpPr>
          <p:nvPr>
            <p:ph type="title"/>
          </p:nvPr>
        </p:nvSpPr>
        <p:spPr/>
        <p:txBody>
          <a:bodyPr/>
          <a:lstStyle/>
          <a:p>
            <a:r>
              <a:rPr lang="en-US" dirty="0"/>
              <a:t>Tips for using </a:t>
            </a:r>
            <a:r>
              <a:rPr lang="en-US" dirty="0" err="1"/>
              <a:t>ChatGPT</a:t>
            </a:r>
            <a:r>
              <a:rPr lang="en-US" dirty="0"/>
              <a:t> or other LLMs (1) </a:t>
            </a:r>
          </a:p>
        </p:txBody>
      </p:sp>
      <p:sp>
        <p:nvSpPr>
          <p:cNvPr id="3" name="Content Placeholder 2">
            <a:extLst>
              <a:ext uri="{FF2B5EF4-FFF2-40B4-BE49-F238E27FC236}">
                <a16:creationId xmlns:a16="http://schemas.microsoft.com/office/drawing/2014/main" id="{8E71F962-903C-2A4C-B165-21763A841E4F}"/>
              </a:ext>
            </a:extLst>
          </p:cNvPr>
          <p:cNvSpPr>
            <a:spLocks noGrp="1"/>
          </p:cNvSpPr>
          <p:nvPr>
            <p:ph idx="1"/>
          </p:nvPr>
        </p:nvSpPr>
        <p:spPr/>
        <p:txBody>
          <a:bodyPr/>
          <a:lstStyle/>
          <a:p>
            <a:pPr marL="0" indent="0">
              <a:buNone/>
            </a:pPr>
            <a:r>
              <a:rPr lang="en-US" dirty="0"/>
              <a:t>1) Read in your dataset and inspect it in R Studio.</a:t>
            </a:r>
          </a:p>
          <a:p>
            <a:pPr marL="0" indent="0">
              <a:buNone/>
            </a:pPr>
            <a:r>
              <a:rPr lang="en-US" dirty="0"/>
              <a:t> </a:t>
            </a:r>
          </a:p>
          <a:p>
            <a:pPr marL="0" indent="0">
              <a:buNone/>
            </a:pPr>
            <a:r>
              <a:rPr lang="en-US" dirty="0"/>
              <a:t>2) Tell </a:t>
            </a:r>
            <a:r>
              <a:rPr lang="en-US" dirty="0" err="1"/>
              <a:t>ChatGPT</a:t>
            </a:r>
            <a:r>
              <a:rPr lang="en-US" dirty="0"/>
              <a:t> the structure of your dataset, including variable types and coding.  </a:t>
            </a:r>
          </a:p>
          <a:p>
            <a:pPr marL="0" indent="0">
              <a:buNone/>
            </a:pPr>
            <a:endParaRPr lang="en-US" dirty="0"/>
          </a:p>
          <a:p>
            <a:pPr marL="0" indent="0" algn="ctr">
              <a:buNone/>
            </a:pPr>
            <a:r>
              <a:rPr lang="en-US" sz="2400" i="1" dirty="0">
                <a:solidFill>
                  <a:schemeClr val="accent1"/>
                </a:solidFill>
              </a:rPr>
              <a:t>I have a dataset which I’ve read into R into a </a:t>
            </a:r>
            <a:r>
              <a:rPr lang="en-US" sz="2400" i="1" dirty="0" err="1">
                <a:solidFill>
                  <a:schemeClr val="accent1"/>
                </a:solidFill>
              </a:rPr>
              <a:t>dataframe</a:t>
            </a:r>
            <a:r>
              <a:rPr lang="en-US" sz="2400" i="1" dirty="0">
                <a:solidFill>
                  <a:schemeClr val="accent1"/>
                </a:solidFill>
              </a:rPr>
              <a:t> variable called </a:t>
            </a:r>
            <a:r>
              <a:rPr lang="en-US" sz="2400" i="1" dirty="0" err="1">
                <a:solidFill>
                  <a:schemeClr val="accent1"/>
                </a:solidFill>
              </a:rPr>
              <a:t>chatgpt_demo_df</a:t>
            </a:r>
            <a:r>
              <a:rPr lang="en-US" sz="2400" i="1" dirty="0">
                <a:solidFill>
                  <a:schemeClr val="accent1"/>
                </a:solidFill>
              </a:rPr>
              <a:t>. It has four columns: (1) id: numeric id of the individual, (2) age: numeric age of the individual, (3) smoke: a binary variable coded as 0/1, and (4) </a:t>
            </a:r>
            <a:r>
              <a:rPr lang="en-US" sz="2400" i="1" dirty="0" err="1">
                <a:solidFill>
                  <a:schemeClr val="accent1"/>
                </a:solidFill>
              </a:rPr>
              <a:t>disease_score</a:t>
            </a:r>
            <a:r>
              <a:rPr lang="en-US" sz="2400" i="1" dirty="0">
                <a:solidFill>
                  <a:schemeClr val="accent1"/>
                </a:solidFill>
              </a:rPr>
              <a:t>: a score for disease severity. I want to ask you how to write R code to process and analyze this dataset.</a:t>
            </a:r>
            <a:endParaRPr lang="en-US" sz="2400" dirty="0">
              <a:solidFill>
                <a:schemeClr val="accent1"/>
              </a:solidFill>
            </a:endParaRPr>
          </a:p>
          <a:p>
            <a:pPr marL="0" indent="0">
              <a:buNone/>
            </a:pPr>
            <a:endParaRPr lang="en-US" dirty="0"/>
          </a:p>
        </p:txBody>
      </p:sp>
    </p:spTree>
    <p:extLst>
      <p:ext uri="{BB962C8B-B14F-4D97-AF65-F5344CB8AC3E}">
        <p14:creationId xmlns:p14="http://schemas.microsoft.com/office/powerpoint/2010/main" val="414322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FF6E-903D-C74E-8C01-F6DF77E8F419}"/>
              </a:ext>
            </a:extLst>
          </p:cNvPr>
          <p:cNvSpPr>
            <a:spLocks noGrp="1"/>
          </p:cNvSpPr>
          <p:nvPr>
            <p:ph type="title"/>
          </p:nvPr>
        </p:nvSpPr>
        <p:spPr/>
        <p:txBody>
          <a:bodyPr/>
          <a:lstStyle/>
          <a:p>
            <a:r>
              <a:rPr lang="en-US" dirty="0"/>
              <a:t>Tips for using </a:t>
            </a:r>
            <a:r>
              <a:rPr lang="en-US" dirty="0" err="1"/>
              <a:t>ChatGPT</a:t>
            </a:r>
            <a:r>
              <a:rPr lang="en-US" dirty="0"/>
              <a:t> or other LLMs (2) </a:t>
            </a:r>
          </a:p>
        </p:txBody>
      </p:sp>
      <p:sp>
        <p:nvSpPr>
          <p:cNvPr id="3" name="Content Placeholder 2">
            <a:extLst>
              <a:ext uri="{FF2B5EF4-FFF2-40B4-BE49-F238E27FC236}">
                <a16:creationId xmlns:a16="http://schemas.microsoft.com/office/drawing/2014/main" id="{8E71F962-903C-2A4C-B165-21763A841E4F}"/>
              </a:ext>
            </a:extLst>
          </p:cNvPr>
          <p:cNvSpPr>
            <a:spLocks noGrp="1"/>
          </p:cNvSpPr>
          <p:nvPr>
            <p:ph idx="1"/>
          </p:nvPr>
        </p:nvSpPr>
        <p:spPr/>
        <p:txBody>
          <a:bodyPr/>
          <a:lstStyle/>
          <a:p>
            <a:pPr marL="0" indent="0">
              <a:buNone/>
            </a:pPr>
            <a:r>
              <a:rPr lang="en-US" dirty="0"/>
              <a:t>3) Be very specific with your asks. If you want to use familiar tools, ask it to use libraries that you are used to. </a:t>
            </a:r>
          </a:p>
          <a:p>
            <a:pPr marL="0" indent="0" algn="ctr">
              <a:buNone/>
            </a:pPr>
            <a:r>
              <a:rPr lang="en-US" sz="2400" i="1" dirty="0">
                <a:solidFill>
                  <a:schemeClr val="accent1"/>
                </a:solidFill>
              </a:rPr>
              <a:t>I’d first like to process the dataset. I want to create a new </a:t>
            </a:r>
            <a:r>
              <a:rPr lang="en-US" sz="2400" i="1" dirty="0" err="1">
                <a:solidFill>
                  <a:schemeClr val="accent1"/>
                </a:solidFill>
              </a:rPr>
              <a:t>dataframe</a:t>
            </a:r>
            <a:r>
              <a:rPr lang="en-US" sz="2400" i="1" dirty="0">
                <a:solidFill>
                  <a:schemeClr val="accent1"/>
                </a:solidFill>
              </a:rPr>
              <a:t>, saved in the </a:t>
            </a:r>
            <a:r>
              <a:rPr lang="en-US" sz="2400" i="1" dirty="0" err="1">
                <a:solidFill>
                  <a:schemeClr val="accent1"/>
                </a:solidFill>
              </a:rPr>
              <a:t>my_data_processed</a:t>
            </a:r>
            <a:r>
              <a:rPr lang="en-US" sz="2400" i="1" dirty="0">
                <a:solidFill>
                  <a:schemeClr val="accent1"/>
                </a:solidFill>
              </a:rPr>
              <a:t> variable, which has </a:t>
            </a:r>
            <a:r>
              <a:rPr lang="en-US" sz="2400" i="1" dirty="0" err="1">
                <a:solidFill>
                  <a:schemeClr val="accent1"/>
                </a:solidFill>
              </a:rPr>
              <a:t>age_month</a:t>
            </a:r>
            <a:r>
              <a:rPr lang="en-US" sz="2400" i="1" dirty="0">
                <a:solidFill>
                  <a:schemeClr val="accent1"/>
                </a:solidFill>
              </a:rPr>
              <a:t>  = age * 12, converts smoke to a factor with levels labelled “Non-Smoker” and “Smoker”, and remove all rows that have a missing age. I’d like to use the </a:t>
            </a:r>
            <a:r>
              <a:rPr lang="en-US" sz="2400" i="1" dirty="0" err="1">
                <a:solidFill>
                  <a:schemeClr val="accent1"/>
                </a:solidFill>
              </a:rPr>
              <a:t>dplyr</a:t>
            </a:r>
            <a:r>
              <a:rPr lang="en-US" sz="2400" i="1" dirty="0">
                <a:solidFill>
                  <a:schemeClr val="accent1"/>
                </a:solidFill>
              </a:rPr>
              <a:t> package. Can you help me write code to do this? </a:t>
            </a:r>
          </a:p>
          <a:p>
            <a:pPr marL="0" indent="0" algn="ctr">
              <a:buNone/>
            </a:pPr>
            <a:endParaRPr lang="en-US" sz="2400" i="1" dirty="0">
              <a:solidFill>
                <a:schemeClr val="accent1"/>
              </a:solidFill>
            </a:endParaRPr>
          </a:p>
          <a:p>
            <a:pPr marL="0" indent="0" algn="ctr">
              <a:buNone/>
            </a:pPr>
            <a:r>
              <a:rPr lang="en-US" sz="2400" i="1" dirty="0">
                <a:solidFill>
                  <a:schemeClr val="accent1"/>
                </a:solidFill>
              </a:rPr>
              <a:t>I’d like to run a linear regression, with disease severity as the outcome and smoking status and age as the predictors. I’d also like confidence intervals for the coefficients. Can you help me write code to do this? </a:t>
            </a:r>
            <a:endParaRPr lang="en-US" sz="2400" dirty="0">
              <a:solidFill>
                <a:schemeClr val="accent1"/>
              </a:solidFill>
            </a:endParaRPr>
          </a:p>
          <a:p>
            <a:pPr marL="0" indent="0">
              <a:buNone/>
            </a:pPr>
            <a:endParaRPr lang="en-US" dirty="0"/>
          </a:p>
        </p:txBody>
      </p:sp>
    </p:spTree>
    <p:extLst>
      <p:ext uri="{BB962C8B-B14F-4D97-AF65-F5344CB8AC3E}">
        <p14:creationId xmlns:p14="http://schemas.microsoft.com/office/powerpoint/2010/main" val="381481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FF6E-903D-C74E-8C01-F6DF77E8F419}"/>
              </a:ext>
            </a:extLst>
          </p:cNvPr>
          <p:cNvSpPr>
            <a:spLocks noGrp="1"/>
          </p:cNvSpPr>
          <p:nvPr>
            <p:ph type="title"/>
          </p:nvPr>
        </p:nvSpPr>
        <p:spPr/>
        <p:txBody>
          <a:bodyPr/>
          <a:lstStyle/>
          <a:p>
            <a:r>
              <a:rPr lang="en-US" dirty="0"/>
              <a:t>Tips for using </a:t>
            </a:r>
            <a:r>
              <a:rPr lang="en-US" dirty="0" err="1"/>
              <a:t>ChatGPT</a:t>
            </a:r>
            <a:r>
              <a:rPr lang="en-US" dirty="0"/>
              <a:t> or other LLMs (3) </a:t>
            </a:r>
          </a:p>
        </p:txBody>
      </p:sp>
      <p:sp>
        <p:nvSpPr>
          <p:cNvPr id="3" name="Content Placeholder 2">
            <a:extLst>
              <a:ext uri="{FF2B5EF4-FFF2-40B4-BE49-F238E27FC236}">
                <a16:creationId xmlns:a16="http://schemas.microsoft.com/office/drawing/2014/main" id="{8E71F962-903C-2A4C-B165-21763A841E4F}"/>
              </a:ext>
            </a:extLst>
          </p:cNvPr>
          <p:cNvSpPr>
            <a:spLocks noGrp="1"/>
          </p:cNvSpPr>
          <p:nvPr>
            <p:ph idx="1"/>
          </p:nvPr>
        </p:nvSpPr>
        <p:spPr/>
        <p:txBody>
          <a:bodyPr>
            <a:normAutofit lnSpcReduction="10000"/>
          </a:bodyPr>
          <a:lstStyle/>
          <a:p>
            <a:pPr marL="0" indent="0">
              <a:buNone/>
            </a:pPr>
            <a:r>
              <a:rPr lang="en-US" dirty="0"/>
              <a:t>4) Check the code. Ask it to explain lines of code that you don’t understand. This is how you learn and ensure that it’s not making a mistake! </a:t>
            </a:r>
          </a:p>
          <a:p>
            <a:pPr marL="0" indent="0" algn="ctr">
              <a:buNone/>
            </a:pPr>
            <a:r>
              <a:rPr lang="en-US" sz="2400" i="1" dirty="0">
                <a:solidFill>
                  <a:schemeClr val="accent1"/>
                </a:solidFill>
              </a:rPr>
              <a:t>I don’t understand the line of code filter(!</a:t>
            </a:r>
            <a:r>
              <a:rPr lang="en-US" sz="2400" i="1" dirty="0" err="1">
                <a:solidFill>
                  <a:schemeClr val="accent1"/>
                </a:solidFill>
              </a:rPr>
              <a:t>is.na</a:t>
            </a:r>
            <a:r>
              <a:rPr lang="en-US" sz="2400" i="1" dirty="0">
                <a:solidFill>
                  <a:schemeClr val="accent1"/>
                </a:solidFill>
              </a:rPr>
              <a:t>(age)). Can you explain it? </a:t>
            </a:r>
          </a:p>
          <a:p>
            <a:pPr marL="0" indent="0">
              <a:buNone/>
            </a:pPr>
            <a:endParaRPr lang="en-US" sz="2400" i="1" dirty="0">
              <a:solidFill>
                <a:schemeClr val="accent1"/>
              </a:solidFill>
            </a:endParaRPr>
          </a:p>
          <a:p>
            <a:pPr marL="0" indent="0">
              <a:buNone/>
            </a:pPr>
            <a:r>
              <a:rPr lang="en-US" dirty="0"/>
              <a:t>5) If you are asking it to debug, paste both the code and the error message! </a:t>
            </a:r>
          </a:p>
          <a:p>
            <a:pPr marL="0" indent="0" algn="ctr">
              <a:buNone/>
            </a:pPr>
            <a:r>
              <a:rPr lang="en-US" sz="2400" i="1" dirty="0">
                <a:solidFill>
                  <a:schemeClr val="accent1"/>
                </a:solidFill>
              </a:rPr>
              <a:t>I’m getting an error. Here is my code and error: </a:t>
            </a:r>
          </a:p>
          <a:p>
            <a:pPr marL="0" indent="0" algn="ctr">
              <a:buNone/>
            </a:pPr>
            <a:r>
              <a:rPr lang="en-US" sz="2400" i="1" dirty="0">
                <a:solidFill>
                  <a:schemeClr val="accent1"/>
                </a:solidFill>
              </a:rPr>
              <a:t>model &lt;- </a:t>
            </a:r>
            <a:r>
              <a:rPr lang="en-US" sz="2400" i="1" dirty="0" err="1">
                <a:solidFill>
                  <a:schemeClr val="accent1"/>
                </a:solidFill>
              </a:rPr>
              <a:t>lm</a:t>
            </a:r>
            <a:r>
              <a:rPr lang="en-US" sz="2400" i="1" dirty="0">
                <a:solidFill>
                  <a:schemeClr val="accent1"/>
                </a:solidFill>
              </a:rPr>
              <a:t>(</a:t>
            </a:r>
            <a:r>
              <a:rPr lang="en-US" sz="2400" i="1" dirty="0" err="1">
                <a:solidFill>
                  <a:schemeClr val="accent1"/>
                </a:solidFill>
              </a:rPr>
              <a:t>disease_score</a:t>
            </a:r>
            <a:r>
              <a:rPr lang="en-US" sz="2400" i="1" dirty="0">
                <a:solidFill>
                  <a:schemeClr val="accent1"/>
                </a:solidFill>
              </a:rPr>
              <a:t> | smoke + age, data = </a:t>
            </a:r>
            <a:r>
              <a:rPr lang="en-US" sz="2400" i="1" dirty="0" err="1">
                <a:solidFill>
                  <a:schemeClr val="accent1"/>
                </a:solidFill>
              </a:rPr>
              <a:t>my_data_processed</a:t>
            </a:r>
            <a:r>
              <a:rPr lang="en-US" sz="2400" i="1" dirty="0">
                <a:solidFill>
                  <a:schemeClr val="accent1"/>
                </a:solidFill>
              </a:rPr>
              <a:t>)</a:t>
            </a:r>
          </a:p>
          <a:p>
            <a:pPr marL="0" indent="0" algn="ctr">
              <a:buNone/>
            </a:pPr>
            <a:r>
              <a:rPr lang="en-US" sz="2400" i="1" dirty="0">
                <a:solidFill>
                  <a:schemeClr val="accent1"/>
                </a:solidFill>
              </a:rPr>
              <a:t>Error in eval(mf, </a:t>
            </a:r>
            <a:r>
              <a:rPr lang="en-US" sz="2400" i="1" dirty="0" err="1">
                <a:solidFill>
                  <a:schemeClr val="accent1"/>
                </a:solidFill>
              </a:rPr>
              <a:t>parent.frame</a:t>
            </a:r>
            <a:r>
              <a:rPr lang="en-US" sz="2400" i="1" dirty="0">
                <a:solidFill>
                  <a:schemeClr val="accent1"/>
                </a:solidFill>
              </a:rPr>
              <a:t>()) : object '</a:t>
            </a:r>
            <a:r>
              <a:rPr lang="en-US" sz="2400" i="1" dirty="0" err="1">
                <a:solidFill>
                  <a:schemeClr val="accent1"/>
                </a:solidFill>
              </a:rPr>
              <a:t>disease_score</a:t>
            </a:r>
            <a:r>
              <a:rPr lang="en-US" sz="2400" i="1" dirty="0">
                <a:solidFill>
                  <a:schemeClr val="accent1"/>
                </a:solidFill>
              </a:rPr>
              <a:t>' not found</a:t>
            </a:r>
          </a:p>
          <a:p>
            <a:pPr marL="0" indent="0">
              <a:buNone/>
            </a:pPr>
            <a:endParaRPr lang="en-US" sz="2400" i="1" dirty="0">
              <a:solidFill>
                <a:schemeClr val="accent1"/>
              </a:solidFill>
            </a:endParaRPr>
          </a:p>
        </p:txBody>
      </p:sp>
    </p:spTree>
    <p:extLst>
      <p:ext uri="{BB962C8B-B14F-4D97-AF65-F5344CB8AC3E}">
        <p14:creationId xmlns:p14="http://schemas.microsoft.com/office/powerpoint/2010/main" val="375516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E758-0415-8B4A-831F-8B11E796AE13}"/>
              </a:ext>
            </a:extLst>
          </p:cNvPr>
          <p:cNvSpPr>
            <a:spLocks noGrp="1"/>
          </p:cNvSpPr>
          <p:nvPr>
            <p:ph type="title"/>
          </p:nvPr>
        </p:nvSpPr>
        <p:spPr/>
        <p:txBody>
          <a:bodyPr/>
          <a:lstStyle/>
          <a:p>
            <a:r>
              <a:rPr lang="en-US" dirty="0"/>
              <a:t>Review from last time</a:t>
            </a:r>
          </a:p>
        </p:txBody>
      </p:sp>
      <p:sp>
        <p:nvSpPr>
          <p:cNvPr id="3" name="Content Placeholder 2">
            <a:extLst>
              <a:ext uri="{FF2B5EF4-FFF2-40B4-BE49-F238E27FC236}">
                <a16:creationId xmlns:a16="http://schemas.microsoft.com/office/drawing/2014/main" id="{DFE73290-D335-E847-A6F0-11A6C0ECDF8F}"/>
              </a:ext>
            </a:extLst>
          </p:cNvPr>
          <p:cNvSpPr>
            <a:spLocks noGrp="1"/>
          </p:cNvSpPr>
          <p:nvPr>
            <p:ph idx="1"/>
          </p:nvPr>
        </p:nvSpPr>
        <p:spPr>
          <a:xfrm>
            <a:off x="838200" y="1566132"/>
            <a:ext cx="10515600" cy="1603375"/>
          </a:xfrm>
        </p:spPr>
        <p:txBody>
          <a:bodyPr>
            <a:normAutofit lnSpcReduction="10000"/>
          </a:bodyPr>
          <a:lstStyle/>
          <a:p>
            <a:pPr marL="0" indent="0">
              <a:buNone/>
            </a:pPr>
            <a:r>
              <a:rPr lang="en-US" dirty="0"/>
              <a:t>We wish to determine the association between odds of </a:t>
            </a:r>
            <a:r>
              <a:rPr lang="en-US" b="1" dirty="0">
                <a:solidFill>
                  <a:schemeClr val="accent1"/>
                </a:solidFill>
              </a:rPr>
              <a:t>heart attack and smoking status</a:t>
            </a:r>
            <a:r>
              <a:rPr lang="en-US" dirty="0"/>
              <a:t>, adjusted by </a:t>
            </a:r>
            <a:r>
              <a:rPr lang="en-US" dirty="0">
                <a:solidFill>
                  <a:schemeClr val="accent6"/>
                </a:solidFill>
              </a:rPr>
              <a:t>age</a:t>
            </a:r>
            <a:r>
              <a:rPr lang="en-US" dirty="0"/>
              <a:t>. We run the following code in R, and obtain the output shown.  </a:t>
            </a:r>
            <a:r>
              <a:rPr lang="en-US" i="1" dirty="0"/>
              <a:t>Explain what we are doing and how to interpret the results. </a:t>
            </a:r>
          </a:p>
        </p:txBody>
      </p:sp>
      <p:sp>
        <p:nvSpPr>
          <p:cNvPr id="5" name="TextBox 4">
            <a:extLst>
              <a:ext uri="{FF2B5EF4-FFF2-40B4-BE49-F238E27FC236}">
                <a16:creationId xmlns:a16="http://schemas.microsoft.com/office/drawing/2014/main" id="{6C245221-2325-7640-93E6-459CFF9D5BFE}"/>
              </a:ext>
            </a:extLst>
          </p:cNvPr>
          <p:cNvSpPr txBox="1"/>
          <p:nvPr/>
        </p:nvSpPr>
        <p:spPr>
          <a:xfrm>
            <a:off x="937054" y="3060728"/>
            <a:ext cx="10196384" cy="1754326"/>
          </a:xfrm>
          <a:prstGeom prst="rect">
            <a:avLst/>
          </a:prstGeom>
          <a:solidFill>
            <a:schemeClr val="accent3">
              <a:lumMod val="20000"/>
              <a:lumOff val="80000"/>
            </a:schemeClr>
          </a:solidFill>
        </p:spPr>
        <p:txBody>
          <a:bodyPr wrap="square">
            <a:spAutoFit/>
          </a:bodyPr>
          <a:lstStyle/>
          <a:p>
            <a:pPr marL="0" indent="0">
              <a:buNone/>
            </a:pPr>
            <a:r>
              <a:rPr lang="en-US" dirty="0">
                <a:latin typeface="Courier New" panose="02070309020205020404" pitchFamily="49" charset="0"/>
                <a:cs typeface="Courier New" panose="02070309020205020404" pitchFamily="49" charset="0"/>
              </a:rPr>
              <a:t># df is a </a:t>
            </a:r>
            <a:r>
              <a:rPr lang="en-US" dirty="0" err="1">
                <a:latin typeface="Courier New" panose="02070309020205020404" pitchFamily="49" charset="0"/>
                <a:cs typeface="Courier New" panose="02070309020205020404" pitchFamily="49" charset="0"/>
              </a:rPr>
              <a:t>dataframe</a:t>
            </a:r>
            <a:r>
              <a:rPr lang="en-US" dirty="0">
                <a:latin typeface="Courier New" panose="02070309020205020404" pitchFamily="49" charset="0"/>
                <a:cs typeface="Courier New" panose="02070309020205020404" pitchFamily="49" charset="0"/>
              </a:rPr>
              <a:t> with heart attack (0/1), smoke (0/1), and age</a:t>
            </a:r>
          </a:p>
          <a:p>
            <a:pPr marL="0" indent="0">
              <a:buNone/>
            </a:pPr>
            <a:r>
              <a:rPr lang="en-US" dirty="0">
                <a:latin typeface="Courier New" panose="02070309020205020404" pitchFamily="49" charset="0"/>
                <a:cs typeface="Courier New" panose="02070309020205020404" pitchFamily="49" charset="0"/>
              </a:rPr>
              <a:t>mod &lt;- </a:t>
            </a:r>
            <a:r>
              <a:rPr lang="en-US" dirty="0" err="1">
                <a:latin typeface="Courier New" panose="02070309020205020404" pitchFamily="49" charset="0"/>
                <a:cs typeface="Courier New" panose="02070309020205020404" pitchFamily="49" charset="0"/>
              </a:rPr>
              <a:t>glm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heart_attack</a:t>
            </a:r>
            <a:r>
              <a:rPr lang="en-US" dirty="0">
                <a:latin typeface="Courier New" panose="02070309020205020404" pitchFamily="49" charset="0"/>
                <a:cs typeface="Courier New" panose="02070309020205020404" pitchFamily="49" charset="0"/>
              </a:rPr>
              <a:t> ~ smoke + age, data = df, family = binomial)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summary(mod)</a:t>
            </a:r>
          </a:p>
          <a:p>
            <a:pPr marL="0" indent="0">
              <a:buNone/>
            </a:pPr>
            <a:r>
              <a:rPr lang="en-US" dirty="0">
                <a:latin typeface="Courier New" panose="02070309020205020404" pitchFamily="49" charset="0"/>
                <a:cs typeface="Courier New" panose="02070309020205020404" pitchFamily="49" charset="0"/>
              </a:rPr>
              <a:t>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(mod) </a:t>
            </a:r>
          </a:p>
          <a:p>
            <a:pPr marL="0" indent="0">
              <a:buNone/>
            </a:pPr>
            <a:r>
              <a:rPr lang="en-US" dirty="0">
                <a:latin typeface="Courier New" panose="02070309020205020404" pitchFamily="49" charset="0"/>
                <a:cs typeface="Courier New" panose="02070309020205020404" pitchFamily="49" charset="0"/>
              </a:rPr>
              <a:t>exp(</a:t>
            </a:r>
            <a:r>
              <a:rPr lang="en-US" dirty="0" err="1">
                <a:latin typeface="Courier New" panose="02070309020205020404" pitchFamily="49" charset="0"/>
                <a:cs typeface="Courier New" panose="02070309020205020404" pitchFamily="49" charset="0"/>
              </a:rPr>
              <a:t>confint</a:t>
            </a:r>
            <a:r>
              <a:rPr lang="en-US" dirty="0">
                <a:latin typeface="Courier New" panose="02070309020205020404" pitchFamily="49" charset="0"/>
                <a:cs typeface="Courier New" panose="02070309020205020404" pitchFamily="49" charset="0"/>
              </a:rPr>
              <a:t>(mod))</a:t>
            </a:r>
          </a:p>
        </p:txBody>
      </p:sp>
      <p:sp>
        <p:nvSpPr>
          <p:cNvPr id="8" name="TextBox 7">
            <a:extLst>
              <a:ext uri="{FF2B5EF4-FFF2-40B4-BE49-F238E27FC236}">
                <a16:creationId xmlns:a16="http://schemas.microsoft.com/office/drawing/2014/main" id="{C6FDF3C0-0C74-0A46-8C5D-E66AB09172E6}"/>
              </a:ext>
            </a:extLst>
          </p:cNvPr>
          <p:cNvSpPr txBox="1"/>
          <p:nvPr/>
        </p:nvSpPr>
        <p:spPr>
          <a:xfrm>
            <a:off x="290764" y="4992987"/>
            <a:ext cx="1428751" cy="369332"/>
          </a:xfrm>
          <a:prstGeom prst="rect">
            <a:avLst/>
          </a:prstGeom>
          <a:noFill/>
        </p:spPr>
        <p:txBody>
          <a:bodyPr wrap="square">
            <a:spAutoFit/>
          </a:bodyPr>
          <a:lstStyle/>
          <a:p>
            <a:r>
              <a:rPr lang="en-US" dirty="0"/>
              <a:t>Coefficients: </a:t>
            </a:r>
          </a:p>
        </p:txBody>
      </p:sp>
      <p:sp>
        <p:nvSpPr>
          <p:cNvPr id="9" name="TextBox 8">
            <a:extLst>
              <a:ext uri="{FF2B5EF4-FFF2-40B4-BE49-F238E27FC236}">
                <a16:creationId xmlns:a16="http://schemas.microsoft.com/office/drawing/2014/main" id="{860C0DC4-B358-1B4C-A31E-AD5774333BE0}"/>
              </a:ext>
            </a:extLst>
          </p:cNvPr>
          <p:cNvSpPr txBox="1"/>
          <p:nvPr/>
        </p:nvSpPr>
        <p:spPr>
          <a:xfrm>
            <a:off x="4462711" y="4922536"/>
            <a:ext cx="2467477" cy="646331"/>
          </a:xfrm>
          <a:prstGeom prst="rect">
            <a:avLst/>
          </a:prstGeom>
          <a:noFill/>
        </p:spPr>
        <p:txBody>
          <a:bodyPr wrap="square">
            <a:spAutoFit/>
          </a:bodyPr>
          <a:lstStyle/>
          <a:p>
            <a:pPr algn="ctr"/>
            <a:r>
              <a:rPr lang="en-US" dirty="0"/>
              <a:t>Exponentiated coefficients: </a:t>
            </a:r>
          </a:p>
        </p:txBody>
      </p:sp>
      <p:sp>
        <p:nvSpPr>
          <p:cNvPr id="10" name="TextBox 9">
            <a:extLst>
              <a:ext uri="{FF2B5EF4-FFF2-40B4-BE49-F238E27FC236}">
                <a16:creationId xmlns:a16="http://schemas.microsoft.com/office/drawing/2014/main" id="{C5CA38F2-645D-4E4C-B89E-4A41675EC9ED}"/>
              </a:ext>
            </a:extLst>
          </p:cNvPr>
          <p:cNvSpPr txBox="1"/>
          <p:nvPr/>
        </p:nvSpPr>
        <p:spPr>
          <a:xfrm>
            <a:off x="8850227" y="4866519"/>
            <a:ext cx="2467477" cy="646331"/>
          </a:xfrm>
          <a:prstGeom prst="rect">
            <a:avLst/>
          </a:prstGeom>
          <a:noFill/>
        </p:spPr>
        <p:txBody>
          <a:bodyPr wrap="square">
            <a:spAutoFit/>
          </a:bodyPr>
          <a:lstStyle/>
          <a:p>
            <a:pPr algn="ctr"/>
            <a:r>
              <a:rPr lang="en-US" dirty="0"/>
              <a:t>Exponentiated confidence intervals: </a:t>
            </a:r>
          </a:p>
        </p:txBody>
      </p:sp>
      <p:pic>
        <p:nvPicPr>
          <p:cNvPr id="7" name="Picture 6" descr="A black text with numbers&#10;&#10;Description automatically generated">
            <a:extLst>
              <a:ext uri="{FF2B5EF4-FFF2-40B4-BE49-F238E27FC236}">
                <a16:creationId xmlns:a16="http://schemas.microsoft.com/office/drawing/2014/main" id="{49675E7F-8D25-CA44-901C-B42F8E13CDFA}"/>
              </a:ext>
            </a:extLst>
          </p:cNvPr>
          <p:cNvPicPr>
            <a:picLocks noChangeAspect="1"/>
          </p:cNvPicPr>
          <p:nvPr/>
        </p:nvPicPr>
        <p:blipFill>
          <a:blip r:embed="rId2"/>
          <a:stretch>
            <a:fillRect/>
          </a:stretch>
        </p:blipFill>
        <p:spPr>
          <a:xfrm>
            <a:off x="290764" y="5405551"/>
            <a:ext cx="4375484" cy="843192"/>
          </a:xfrm>
          <a:prstGeom prst="rect">
            <a:avLst/>
          </a:prstGeom>
        </p:spPr>
      </p:pic>
      <p:pic>
        <p:nvPicPr>
          <p:cNvPr id="12" name="Picture 11" descr="A close-up of numbers&#10;&#10;Description automatically generated">
            <a:extLst>
              <a:ext uri="{FF2B5EF4-FFF2-40B4-BE49-F238E27FC236}">
                <a16:creationId xmlns:a16="http://schemas.microsoft.com/office/drawing/2014/main" id="{CFC03DA4-470A-6C4D-B3EE-AEC485243318}"/>
              </a:ext>
            </a:extLst>
          </p:cNvPr>
          <p:cNvPicPr>
            <a:picLocks noChangeAspect="1"/>
          </p:cNvPicPr>
          <p:nvPr/>
        </p:nvPicPr>
        <p:blipFill>
          <a:blip r:embed="rId3"/>
          <a:stretch>
            <a:fillRect/>
          </a:stretch>
        </p:blipFill>
        <p:spPr>
          <a:xfrm>
            <a:off x="4860757" y="5647887"/>
            <a:ext cx="3443371" cy="516903"/>
          </a:xfrm>
          <a:prstGeom prst="rect">
            <a:avLst/>
          </a:prstGeom>
        </p:spPr>
      </p:pic>
      <p:pic>
        <p:nvPicPr>
          <p:cNvPr id="16" name="Picture 15" descr="A number and numbers on a white background&#10;&#10;Description automatically generated">
            <a:extLst>
              <a:ext uri="{FF2B5EF4-FFF2-40B4-BE49-F238E27FC236}">
                <a16:creationId xmlns:a16="http://schemas.microsoft.com/office/drawing/2014/main" id="{29BC3BAD-6B1B-B048-BD3E-2D75C7A17B81}"/>
              </a:ext>
            </a:extLst>
          </p:cNvPr>
          <p:cNvPicPr>
            <a:picLocks noChangeAspect="1"/>
          </p:cNvPicPr>
          <p:nvPr/>
        </p:nvPicPr>
        <p:blipFill>
          <a:blip r:embed="rId4"/>
          <a:stretch>
            <a:fillRect/>
          </a:stretch>
        </p:blipFill>
        <p:spPr>
          <a:xfrm>
            <a:off x="8838195" y="5564315"/>
            <a:ext cx="3056355" cy="859844"/>
          </a:xfrm>
          <a:prstGeom prst="rect">
            <a:avLst/>
          </a:prstGeom>
        </p:spPr>
      </p:pic>
    </p:spTree>
    <p:extLst>
      <p:ext uri="{BB962C8B-B14F-4D97-AF65-F5344CB8AC3E}">
        <p14:creationId xmlns:p14="http://schemas.microsoft.com/office/powerpoint/2010/main" val="197789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FF6E-903D-C74E-8C01-F6DF77E8F419}"/>
              </a:ext>
            </a:extLst>
          </p:cNvPr>
          <p:cNvSpPr>
            <a:spLocks noGrp="1"/>
          </p:cNvSpPr>
          <p:nvPr>
            <p:ph type="title"/>
          </p:nvPr>
        </p:nvSpPr>
        <p:spPr/>
        <p:txBody>
          <a:bodyPr/>
          <a:lstStyle/>
          <a:p>
            <a:r>
              <a:rPr lang="en-US" dirty="0"/>
              <a:t>Tips for using </a:t>
            </a:r>
            <a:r>
              <a:rPr lang="en-US" dirty="0" err="1"/>
              <a:t>ChatGPT</a:t>
            </a:r>
            <a:r>
              <a:rPr lang="en-US" dirty="0"/>
              <a:t> or other LLMs (4) </a:t>
            </a:r>
          </a:p>
        </p:txBody>
      </p:sp>
      <p:sp>
        <p:nvSpPr>
          <p:cNvPr id="3" name="Content Placeholder 2">
            <a:extLst>
              <a:ext uri="{FF2B5EF4-FFF2-40B4-BE49-F238E27FC236}">
                <a16:creationId xmlns:a16="http://schemas.microsoft.com/office/drawing/2014/main" id="{8E71F962-903C-2A4C-B165-21763A841E4F}"/>
              </a:ext>
            </a:extLst>
          </p:cNvPr>
          <p:cNvSpPr>
            <a:spLocks noGrp="1"/>
          </p:cNvSpPr>
          <p:nvPr>
            <p:ph idx="1"/>
          </p:nvPr>
        </p:nvSpPr>
        <p:spPr>
          <a:xfrm>
            <a:off x="838200" y="1825625"/>
            <a:ext cx="10515600" cy="4827838"/>
          </a:xfrm>
        </p:spPr>
        <p:txBody>
          <a:bodyPr>
            <a:normAutofit lnSpcReduction="10000"/>
          </a:bodyPr>
          <a:lstStyle/>
          <a:p>
            <a:pPr marL="0" indent="0">
              <a:buNone/>
            </a:pPr>
            <a:r>
              <a:rPr lang="en-US" dirty="0"/>
              <a:t>6) Interpret it yourself, but you can also use </a:t>
            </a:r>
            <a:r>
              <a:rPr lang="en-US" dirty="0" err="1"/>
              <a:t>ChatGPT</a:t>
            </a:r>
            <a:r>
              <a:rPr lang="en-US" dirty="0"/>
              <a:t> for help.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Warning</a:t>
            </a:r>
            <a:r>
              <a:rPr lang="en-US" dirty="0"/>
              <a:t>: </a:t>
            </a:r>
            <a:r>
              <a:rPr lang="en-US" dirty="0" err="1"/>
              <a:t>ChatGPT</a:t>
            </a:r>
            <a:r>
              <a:rPr lang="en-US" dirty="0"/>
              <a:t> makes mistakes and is over-confident. Double check the code and make sure you understand what it does! </a:t>
            </a:r>
          </a:p>
          <a:p>
            <a:pPr marL="0" indent="0">
              <a:buNone/>
            </a:pPr>
            <a:r>
              <a:rPr lang="en-US" dirty="0"/>
              <a:t>Also, do not put any sensitive data into </a:t>
            </a:r>
            <a:r>
              <a:rPr lang="en-US" dirty="0" err="1"/>
              <a:t>ChatGPT</a:t>
            </a:r>
            <a:r>
              <a:rPr lang="en-US" dirty="0"/>
              <a:t>! </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DC13D2AC-405C-F246-8A7B-6844D99E34C3}"/>
              </a:ext>
            </a:extLst>
          </p:cNvPr>
          <p:cNvPicPr>
            <a:picLocks noChangeAspect="1"/>
          </p:cNvPicPr>
          <p:nvPr/>
        </p:nvPicPr>
        <p:blipFill>
          <a:blip r:embed="rId2"/>
          <a:stretch>
            <a:fillRect/>
          </a:stretch>
        </p:blipFill>
        <p:spPr>
          <a:xfrm>
            <a:off x="6096000" y="2350294"/>
            <a:ext cx="3105478" cy="2614612"/>
          </a:xfrm>
          <a:prstGeom prst="rect">
            <a:avLst/>
          </a:prstGeom>
        </p:spPr>
      </p:pic>
      <p:sp>
        <p:nvSpPr>
          <p:cNvPr id="7" name="TextBox 6">
            <a:extLst>
              <a:ext uri="{FF2B5EF4-FFF2-40B4-BE49-F238E27FC236}">
                <a16:creationId xmlns:a16="http://schemas.microsoft.com/office/drawing/2014/main" id="{E35BAAB1-B4D5-C447-9A0B-3E6A42930073}"/>
              </a:ext>
            </a:extLst>
          </p:cNvPr>
          <p:cNvSpPr txBox="1"/>
          <p:nvPr/>
        </p:nvSpPr>
        <p:spPr>
          <a:xfrm>
            <a:off x="2267952" y="2828835"/>
            <a:ext cx="3045995" cy="1200329"/>
          </a:xfrm>
          <a:prstGeom prst="rect">
            <a:avLst/>
          </a:prstGeom>
          <a:noFill/>
        </p:spPr>
        <p:txBody>
          <a:bodyPr wrap="square">
            <a:spAutoFit/>
          </a:bodyPr>
          <a:lstStyle/>
          <a:p>
            <a:pPr marL="0" indent="0" algn="ctr">
              <a:buNone/>
            </a:pPr>
            <a:r>
              <a:rPr lang="en-US" sz="2400" i="1" dirty="0">
                <a:solidFill>
                  <a:schemeClr val="accent1"/>
                </a:solidFill>
              </a:rPr>
              <a:t>Can you help me interpret this linear regression output? </a:t>
            </a:r>
          </a:p>
        </p:txBody>
      </p:sp>
    </p:spTree>
    <p:extLst>
      <p:ext uri="{BB962C8B-B14F-4D97-AF65-F5344CB8AC3E}">
        <p14:creationId xmlns:p14="http://schemas.microsoft.com/office/powerpoint/2010/main" val="88654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864D-CD80-734C-A94B-22740B0192DB}"/>
              </a:ext>
            </a:extLst>
          </p:cNvPr>
          <p:cNvSpPr>
            <a:spLocks noGrp="1"/>
          </p:cNvSpPr>
          <p:nvPr>
            <p:ph type="title"/>
          </p:nvPr>
        </p:nvSpPr>
        <p:spPr/>
        <p:txBody>
          <a:bodyPr/>
          <a:lstStyle/>
          <a:p>
            <a:r>
              <a:rPr lang="en-US" dirty="0"/>
              <a:t>Congrats on finishing the R mini course! </a:t>
            </a:r>
          </a:p>
        </p:txBody>
      </p:sp>
      <p:sp>
        <p:nvSpPr>
          <p:cNvPr id="3" name="Content Placeholder 2">
            <a:extLst>
              <a:ext uri="{FF2B5EF4-FFF2-40B4-BE49-F238E27FC236}">
                <a16:creationId xmlns:a16="http://schemas.microsoft.com/office/drawing/2014/main" id="{59966D12-C4B8-364E-BA52-77B4ABC3C351}"/>
              </a:ext>
            </a:extLst>
          </p:cNvPr>
          <p:cNvSpPr>
            <a:spLocks noGrp="1"/>
          </p:cNvSpPr>
          <p:nvPr>
            <p:ph idx="1"/>
          </p:nvPr>
        </p:nvSpPr>
        <p:spPr>
          <a:xfrm>
            <a:off x="838200" y="1825625"/>
            <a:ext cx="10515600" cy="4667250"/>
          </a:xfrm>
        </p:spPr>
        <p:txBody>
          <a:bodyPr>
            <a:normAutofit lnSpcReduction="10000"/>
          </a:bodyPr>
          <a:lstStyle/>
          <a:p>
            <a:r>
              <a:rPr lang="en-US" dirty="0"/>
              <a:t>This was a barebones survey course and is not comprehensive. You will probably come across something new when you analyze your own data which we have not covered.</a:t>
            </a:r>
          </a:p>
          <a:p>
            <a:r>
              <a:rPr lang="en-US" dirty="0"/>
              <a:t>What do I do if I get stuck? </a:t>
            </a:r>
          </a:p>
          <a:p>
            <a:pPr lvl="1"/>
            <a:r>
              <a:rPr lang="en-US" dirty="0" err="1"/>
              <a:t>ChatGPT</a:t>
            </a:r>
            <a:r>
              <a:rPr lang="en-US" dirty="0"/>
              <a:t> </a:t>
            </a:r>
          </a:p>
          <a:p>
            <a:pPr lvl="1"/>
            <a:r>
              <a:rPr lang="en-US" dirty="0"/>
              <a:t>Free online courses: </a:t>
            </a:r>
          </a:p>
          <a:p>
            <a:pPr lvl="2"/>
            <a:r>
              <a:rPr lang="en-US" dirty="0"/>
              <a:t>edX: </a:t>
            </a:r>
            <a:r>
              <a:rPr lang="en-US" dirty="0">
                <a:hlinkClick r:id="rId2"/>
              </a:rPr>
              <a:t>Data Science: R Basics</a:t>
            </a:r>
            <a:endParaRPr lang="en-US" dirty="0"/>
          </a:p>
          <a:p>
            <a:pPr lvl="2"/>
            <a:r>
              <a:rPr lang="en-US" dirty="0" err="1"/>
              <a:t>CodeAcademy</a:t>
            </a:r>
            <a:r>
              <a:rPr lang="en-US" dirty="0"/>
              <a:t>: </a:t>
            </a:r>
            <a:r>
              <a:rPr lang="en-US" dirty="0">
                <a:hlinkClick r:id="rId3"/>
              </a:rPr>
              <a:t>Learn R</a:t>
            </a:r>
            <a:endParaRPr lang="en-US" dirty="0"/>
          </a:p>
          <a:p>
            <a:pPr lvl="1"/>
            <a:r>
              <a:rPr lang="en-US" dirty="0"/>
              <a:t>Written resources: </a:t>
            </a:r>
          </a:p>
          <a:p>
            <a:pPr lvl="2"/>
            <a:r>
              <a:rPr lang="en-US" dirty="0"/>
              <a:t>Tutorials: </a:t>
            </a:r>
            <a:r>
              <a:rPr lang="en-US" dirty="0">
                <a:hlinkClick r:id="rId4"/>
              </a:rPr>
              <a:t>https://r-statistics.co/</a:t>
            </a:r>
            <a:r>
              <a:rPr lang="en-US" dirty="0"/>
              <a:t> </a:t>
            </a:r>
          </a:p>
          <a:p>
            <a:pPr lvl="2"/>
            <a:r>
              <a:rPr lang="en-US" dirty="0"/>
              <a:t>ggplot2: </a:t>
            </a:r>
            <a:r>
              <a:rPr lang="en-US" dirty="0">
                <a:hlinkClick r:id="rId5"/>
              </a:rPr>
              <a:t>https://ggplot2-book.org/</a:t>
            </a:r>
            <a:r>
              <a:rPr lang="en-US" dirty="0"/>
              <a:t> </a:t>
            </a:r>
          </a:p>
          <a:p>
            <a:pPr lvl="2"/>
            <a:r>
              <a:rPr lang="en-US" dirty="0"/>
              <a:t>R for Data Science book (</a:t>
            </a:r>
            <a:r>
              <a:rPr lang="en-US" dirty="0" err="1"/>
              <a:t>dplyr</a:t>
            </a:r>
            <a:r>
              <a:rPr lang="en-US" dirty="0"/>
              <a:t>): </a:t>
            </a:r>
            <a:r>
              <a:rPr lang="en-US" dirty="0">
                <a:hlinkClick r:id="rId6"/>
              </a:rPr>
              <a:t>https://r4ds.had.co.nz/</a:t>
            </a:r>
            <a:r>
              <a:rPr lang="en-US" dirty="0"/>
              <a:t> </a:t>
            </a:r>
          </a:p>
          <a:p>
            <a:pPr lvl="1"/>
            <a:r>
              <a:rPr lang="en-US" dirty="0"/>
              <a:t>UW Statistical Consulting: </a:t>
            </a:r>
            <a:r>
              <a:rPr lang="en-US" dirty="0">
                <a:hlinkClick r:id="rId7"/>
              </a:rPr>
              <a:t>https://stat.uw.edu/research/consulting</a:t>
            </a:r>
            <a:endParaRPr lang="en-US" dirty="0"/>
          </a:p>
          <a:p>
            <a:pPr marL="0" indent="0">
              <a:buNone/>
            </a:pPr>
            <a:endParaRPr lang="en-US" dirty="0"/>
          </a:p>
        </p:txBody>
      </p:sp>
    </p:spTree>
    <p:extLst>
      <p:ext uri="{BB962C8B-B14F-4D97-AF65-F5344CB8AC3E}">
        <p14:creationId xmlns:p14="http://schemas.microsoft.com/office/powerpoint/2010/main" val="157621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3839-0E5F-B740-A1AD-46C50D6DA336}"/>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335F1CE7-C79D-654D-A971-54618E8AF616}"/>
              </a:ext>
            </a:extLst>
          </p:cNvPr>
          <p:cNvSpPr>
            <a:spLocks noGrp="1"/>
          </p:cNvSpPr>
          <p:nvPr>
            <p:ph idx="1"/>
          </p:nvPr>
        </p:nvSpPr>
        <p:spPr/>
        <p:txBody>
          <a:bodyPr/>
          <a:lstStyle/>
          <a:p>
            <a:r>
              <a:rPr lang="en-US" dirty="0"/>
              <a:t>Summarize what we’ve learned during this course</a:t>
            </a:r>
          </a:p>
          <a:p>
            <a:r>
              <a:rPr lang="en-US" dirty="0"/>
              <a:t>Make basic plots with the </a:t>
            </a:r>
            <a:r>
              <a:rPr lang="en-US" dirty="0">
                <a:latin typeface="Courier" pitchFamily="2" charset="0"/>
              </a:rPr>
              <a:t>ggplot2</a:t>
            </a:r>
            <a:r>
              <a:rPr lang="en-US" dirty="0"/>
              <a:t> package</a:t>
            </a:r>
          </a:p>
          <a:p>
            <a:r>
              <a:rPr lang="en-US" dirty="0"/>
              <a:t>Talk about additional resources for learning R (including how to use </a:t>
            </a:r>
            <a:r>
              <a:rPr lang="en-US" dirty="0" err="1"/>
              <a:t>ChatGPT</a:t>
            </a:r>
            <a:r>
              <a:rPr lang="en-US" dirty="0"/>
              <a:t>) </a:t>
            </a:r>
          </a:p>
          <a:p>
            <a:endParaRPr lang="en-US" dirty="0"/>
          </a:p>
        </p:txBody>
      </p:sp>
    </p:spTree>
    <p:extLst>
      <p:ext uri="{BB962C8B-B14F-4D97-AF65-F5344CB8AC3E}">
        <p14:creationId xmlns:p14="http://schemas.microsoft.com/office/powerpoint/2010/main" val="347914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248653" y="31747"/>
            <a:ext cx="10515600" cy="1325563"/>
          </a:xfrm>
        </p:spPr>
        <p:txBody>
          <a:bodyPr/>
          <a:lstStyle/>
          <a:p>
            <a:r>
              <a:rPr lang="en-US" dirty="0"/>
              <a:t>CRISP R course roadmap</a:t>
            </a:r>
          </a:p>
        </p:txBody>
      </p:sp>
      <p:sp>
        <p:nvSpPr>
          <p:cNvPr id="11" name="Content Placeholder 2">
            <a:extLst>
              <a:ext uri="{FF2B5EF4-FFF2-40B4-BE49-F238E27FC236}">
                <a16:creationId xmlns:a16="http://schemas.microsoft.com/office/drawing/2014/main" id="{F43F755F-F8F4-A34F-AFBB-437167533043}"/>
              </a:ext>
            </a:extLst>
          </p:cNvPr>
          <p:cNvSpPr txBox="1">
            <a:spLocks/>
          </p:cNvSpPr>
          <p:nvPr/>
        </p:nvSpPr>
        <p:spPr>
          <a:xfrm>
            <a:off x="409575" y="1723822"/>
            <a:ext cx="2667000" cy="1873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b="1" i="1" dirty="0"/>
              <a:t>Step 0</a:t>
            </a:r>
            <a:r>
              <a:rPr lang="en-US" sz="2500" i="1" dirty="0"/>
              <a:t>: </a:t>
            </a:r>
          </a:p>
          <a:p>
            <a:pPr marL="0" indent="0">
              <a:buFont typeface="Arial" panose="020B0604020202020204" pitchFamily="34" charset="0"/>
              <a:buNone/>
            </a:pPr>
            <a:r>
              <a:rPr lang="en-US" sz="2500" dirty="0"/>
              <a:t>Setup R </a:t>
            </a:r>
          </a:p>
          <a:p>
            <a:pPr>
              <a:buFontTx/>
              <a:buChar char="-"/>
            </a:pPr>
            <a:r>
              <a:rPr lang="en-US" sz="2500" dirty="0"/>
              <a:t>Organize folders </a:t>
            </a:r>
          </a:p>
          <a:p>
            <a:pPr>
              <a:buFontTx/>
              <a:buChar char="-"/>
            </a:pPr>
            <a:r>
              <a:rPr lang="en-US" sz="2500" dirty="0"/>
              <a:t>Install packages </a:t>
            </a:r>
          </a:p>
        </p:txBody>
      </p:sp>
      <p:sp>
        <p:nvSpPr>
          <p:cNvPr id="12" name="TextBox 11">
            <a:extLst>
              <a:ext uri="{FF2B5EF4-FFF2-40B4-BE49-F238E27FC236}">
                <a16:creationId xmlns:a16="http://schemas.microsoft.com/office/drawing/2014/main" id="{021A58D3-0337-A341-AA2D-F8FD9A1D3FCB}"/>
              </a:ext>
            </a:extLst>
          </p:cNvPr>
          <p:cNvSpPr txBox="1"/>
          <p:nvPr/>
        </p:nvSpPr>
        <p:spPr>
          <a:xfrm>
            <a:off x="44366" y="3725684"/>
            <a:ext cx="1587667" cy="3231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 use base R </a:t>
            </a:r>
          </a:p>
        </p:txBody>
      </p:sp>
      <p:sp>
        <p:nvSpPr>
          <p:cNvPr id="13" name="TextBox 12">
            <a:extLst>
              <a:ext uri="{FF2B5EF4-FFF2-40B4-BE49-F238E27FC236}">
                <a16:creationId xmlns:a16="http://schemas.microsoft.com/office/drawing/2014/main" id="{5F39889B-AB4F-5C46-B1EA-88ABE861FD35}"/>
              </a:ext>
            </a:extLst>
          </p:cNvPr>
          <p:cNvSpPr txBox="1"/>
          <p:nvPr/>
        </p:nvSpPr>
        <p:spPr>
          <a:xfrm>
            <a:off x="1892258" y="3725686"/>
            <a:ext cx="1682792" cy="323165"/>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 use package</a:t>
            </a:r>
          </a:p>
        </p:txBody>
      </p:sp>
    </p:spTree>
    <p:extLst>
      <p:ext uri="{BB962C8B-B14F-4D97-AF65-F5344CB8AC3E}">
        <p14:creationId xmlns:p14="http://schemas.microsoft.com/office/powerpoint/2010/main" val="65266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248653" y="31747"/>
            <a:ext cx="10515600" cy="1325563"/>
          </a:xfrm>
        </p:spPr>
        <p:txBody>
          <a:bodyPr/>
          <a:lstStyle/>
          <a:p>
            <a:r>
              <a:rPr lang="en-US" dirty="0"/>
              <a:t>CRISP R course roadmap</a:t>
            </a:r>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368300" y="4386019"/>
            <a:ext cx="2667000" cy="1065212"/>
          </a:xfrm>
        </p:spPr>
        <p:txBody>
          <a:bodyPr>
            <a:normAutofit/>
          </a:bodyPr>
          <a:lstStyle/>
          <a:p>
            <a:pPr marL="0" indent="0">
              <a:buNone/>
            </a:pPr>
            <a:r>
              <a:rPr lang="en-US" sz="2500" b="1" i="1" dirty="0"/>
              <a:t>Step 1</a:t>
            </a:r>
            <a:r>
              <a:rPr lang="en-US" sz="2500" i="1" dirty="0"/>
              <a:t>: </a:t>
            </a:r>
          </a:p>
          <a:p>
            <a:pPr marL="0" indent="0">
              <a:buNone/>
            </a:pPr>
            <a:r>
              <a:rPr lang="en-US" sz="2500" dirty="0"/>
              <a:t>Read in dataset</a:t>
            </a:r>
          </a:p>
        </p:txBody>
      </p:sp>
      <p:sp>
        <p:nvSpPr>
          <p:cNvPr id="4" name="TextBox 3">
            <a:extLst>
              <a:ext uri="{FF2B5EF4-FFF2-40B4-BE49-F238E27FC236}">
                <a16:creationId xmlns:a16="http://schemas.microsoft.com/office/drawing/2014/main" id="{E3FB2EBD-E233-4640-A7C9-AB897F8BB7A6}"/>
              </a:ext>
            </a:extLst>
          </p:cNvPr>
          <p:cNvSpPr txBox="1"/>
          <p:nvPr/>
        </p:nvSpPr>
        <p:spPr>
          <a:xfrm>
            <a:off x="114300" y="5619951"/>
            <a:ext cx="3289300" cy="553998"/>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df &lt;-  </a:t>
            </a:r>
            <a:r>
              <a:rPr lang="en-US" sz="1500" dirty="0" err="1">
                <a:latin typeface="Courier" pitchFamily="2" charset="0"/>
              </a:rPr>
              <a:t>read.csv</a:t>
            </a:r>
            <a:r>
              <a:rPr lang="en-US" sz="1500" dirty="0">
                <a:latin typeface="Courier" pitchFamily="2" charset="0"/>
              </a:rPr>
              <a:t>(“</a:t>
            </a:r>
            <a:r>
              <a:rPr lang="en-US" sz="1500" dirty="0" err="1">
                <a:latin typeface="Courier" pitchFamily="2" charset="0"/>
              </a:rPr>
              <a:t>data.csv</a:t>
            </a:r>
            <a:r>
              <a:rPr lang="en-US" sz="1500" dirty="0">
                <a:latin typeface="Courier" pitchFamily="2" charset="0"/>
              </a:rPr>
              <a:t>”)</a:t>
            </a:r>
          </a:p>
          <a:p>
            <a:r>
              <a:rPr lang="en-US" sz="1500" dirty="0">
                <a:latin typeface="Courier" pitchFamily="2" charset="0"/>
              </a:rPr>
              <a:t> </a:t>
            </a:r>
          </a:p>
        </p:txBody>
      </p:sp>
      <p:sp>
        <p:nvSpPr>
          <p:cNvPr id="11" name="Content Placeholder 2">
            <a:extLst>
              <a:ext uri="{FF2B5EF4-FFF2-40B4-BE49-F238E27FC236}">
                <a16:creationId xmlns:a16="http://schemas.microsoft.com/office/drawing/2014/main" id="{F43F755F-F8F4-A34F-AFBB-437167533043}"/>
              </a:ext>
            </a:extLst>
          </p:cNvPr>
          <p:cNvSpPr txBox="1">
            <a:spLocks/>
          </p:cNvSpPr>
          <p:nvPr/>
        </p:nvSpPr>
        <p:spPr>
          <a:xfrm>
            <a:off x="409575" y="1723822"/>
            <a:ext cx="2667000" cy="1873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b="1" i="1" dirty="0"/>
              <a:t>Step 0</a:t>
            </a:r>
            <a:r>
              <a:rPr lang="en-US" sz="2500" i="1" dirty="0"/>
              <a:t>: </a:t>
            </a:r>
          </a:p>
          <a:p>
            <a:pPr marL="0" indent="0">
              <a:buFont typeface="Arial" panose="020B0604020202020204" pitchFamily="34" charset="0"/>
              <a:buNone/>
            </a:pPr>
            <a:r>
              <a:rPr lang="en-US" sz="2500" dirty="0"/>
              <a:t>Setup R </a:t>
            </a:r>
          </a:p>
          <a:p>
            <a:pPr>
              <a:buFontTx/>
              <a:buChar char="-"/>
            </a:pPr>
            <a:r>
              <a:rPr lang="en-US" sz="2500" dirty="0"/>
              <a:t>Organize folders </a:t>
            </a:r>
          </a:p>
          <a:p>
            <a:pPr>
              <a:buFontTx/>
              <a:buChar char="-"/>
            </a:pPr>
            <a:r>
              <a:rPr lang="en-US" sz="2500" dirty="0"/>
              <a:t>Install packages </a:t>
            </a:r>
          </a:p>
        </p:txBody>
      </p:sp>
      <p:sp>
        <p:nvSpPr>
          <p:cNvPr id="12" name="TextBox 11">
            <a:extLst>
              <a:ext uri="{FF2B5EF4-FFF2-40B4-BE49-F238E27FC236}">
                <a16:creationId xmlns:a16="http://schemas.microsoft.com/office/drawing/2014/main" id="{021A58D3-0337-A341-AA2D-F8FD9A1D3FCB}"/>
              </a:ext>
            </a:extLst>
          </p:cNvPr>
          <p:cNvSpPr txBox="1"/>
          <p:nvPr/>
        </p:nvSpPr>
        <p:spPr>
          <a:xfrm>
            <a:off x="44366" y="3725684"/>
            <a:ext cx="1587667" cy="3231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 use base R </a:t>
            </a:r>
          </a:p>
        </p:txBody>
      </p:sp>
      <p:sp>
        <p:nvSpPr>
          <p:cNvPr id="13" name="TextBox 12">
            <a:extLst>
              <a:ext uri="{FF2B5EF4-FFF2-40B4-BE49-F238E27FC236}">
                <a16:creationId xmlns:a16="http://schemas.microsoft.com/office/drawing/2014/main" id="{5F39889B-AB4F-5C46-B1EA-88ABE861FD35}"/>
              </a:ext>
            </a:extLst>
          </p:cNvPr>
          <p:cNvSpPr txBox="1"/>
          <p:nvPr/>
        </p:nvSpPr>
        <p:spPr>
          <a:xfrm>
            <a:off x="1892258" y="3725686"/>
            <a:ext cx="1682792" cy="323165"/>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 use package</a:t>
            </a:r>
          </a:p>
        </p:txBody>
      </p:sp>
    </p:spTree>
    <p:extLst>
      <p:ext uri="{BB962C8B-B14F-4D97-AF65-F5344CB8AC3E}">
        <p14:creationId xmlns:p14="http://schemas.microsoft.com/office/powerpoint/2010/main" val="338085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248653" y="31747"/>
            <a:ext cx="10515600" cy="1325563"/>
          </a:xfrm>
        </p:spPr>
        <p:txBody>
          <a:bodyPr/>
          <a:lstStyle/>
          <a:p>
            <a:r>
              <a:rPr lang="en-US" dirty="0"/>
              <a:t>CRISP R course roadmap</a:t>
            </a:r>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368300" y="4386019"/>
            <a:ext cx="2667000" cy="1065212"/>
          </a:xfrm>
        </p:spPr>
        <p:txBody>
          <a:bodyPr>
            <a:normAutofit/>
          </a:bodyPr>
          <a:lstStyle/>
          <a:p>
            <a:pPr marL="0" indent="0">
              <a:buNone/>
            </a:pPr>
            <a:r>
              <a:rPr lang="en-US" sz="2500" b="1" i="1" dirty="0"/>
              <a:t>Step 1</a:t>
            </a:r>
            <a:r>
              <a:rPr lang="en-US" sz="2500" i="1" dirty="0"/>
              <a:t>: </a:t>
            </a:r>
          </a:p>
          <a:p>
            <a:pPr marL="0" indent="0">
              <a:buNone/>
            </a:pPr>
            <a:r>
              <a:rPr lang="en-US" sz="2500" dirty="0"/>
              <a:t>Read in dataset</a:t>
            </a:r>
          </a:p>
        </p:txBody>
      </p:sp>
      <p:sp>
        <p:nvSpPr>
          <p:cNvPr id="4" name="TextBox 3">
            <a:extLst>
              <a:ext uri="{FF2B5EF4-FFF2-40B4-BE49-F238E27FC236}">
                <a16:creationId xmlns:a16="http://schemas.microsoft.com/office/drawing/2014/main" id="{E3FB2EBD-E233-4640-A7C9-AB897F8BB7A6}"/>
              </a:ext>
            </a:extLst>
          </p:cNvPr>
          <p:cNvSpPr txBox="1"/>
          <p:nvPr/>
        </p:nvSpPr>
        <p:spPr>
          <a:xfrm>
            <a:off x="114300" y="5619951"/>
            <a:ext cx="3289300" cy="553998"/>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df &lt;-  </a:t>
            </a:r>
            <a:r>
              <a:rPr lang="en-US" sz="1500" dirty="0" err="1">
                <a:latin typeface="Courier" pitchFamily="2" charset="0"/>
              </a:rPr>
              <a:t>read.csv</a:t>
            </a:r>
            <a:r>
              <a:rPr lang="en-US" sz="1500" dirty="0">
                <a:latin typeface="Courier" pitchFamily="2" charset="0"/>
              </a:rPr>
              <a:t>(“</a:t>
            </a:r>
            <a:r>
              <a:rPr lang="en-US" sz="1500" dirty="0" err="1">
                <a:latin typeface="Courier" pitchFamily="2" charset="0"/>
              </a:rPr>
              <a:t>data.csv</a:t>
            </a:r>
            <a:r>
              <a:rPr lang="en-US" sz="1500" dirty="0">
                <a:latin typeface="Courier" pitchFamily="2" charset="0"/>
              </a:rPr>
              <a:t>”)</a:t>
            </a:r>
          </a:p>
          <a:p>
            <a:r>
              <a:rPr lang="en-US" sz="1500" dirty="0">
                <a:latin typeface="Courier" pitchFamily="2" charset="0"/>
              </a:rPr>
              <a:t> </a:t>
            </a:r>
          </a:p>
        </p:txBody>
      </p:sp>
      <p:sp>
        <p:nvSpPr>
          <p:cNvPr id="5" name="Content Placeholder 2">
            <a:extLst>
              <a:ext uri="{FF2B5EF4-FFF2-40B4-BE49-F238E27FC236}">
                <a16:creationId xmlns:a16="http://schemas.microsoft.com/office/drawing/2014/main" id="{95C9DDFB-7529-1443-A4C4-64923ADB44A9}"/>
              </a:ext>
            </a:extLst>
          </p:cNvPr>
          <p:cNvSpPr txBox="1">
            <a:spLocks/>
          </p:cNvSpPr>
          <p:nvPr/>
        </p:nvSpPr>
        <p:spPr>
          <a:xfrm>
            <a:off x="3740150" y="1666876"/>
            <a:ext cx="3898900" cy="2943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b="1" i="1" dirty="0"/>
              <a:t>Step 2</a:t>
            </a:r>
            <a:r>
              <a:rPr lang="en-US" sz="2500" i="1" dirty="0"/>
              <a:t>: </a:t>
            </a:r>
          </a:p>
          <a:p>
            <a:pPr marL="0" indent="0">
              <a:buFont typeface="Arial" panose="020B0604020202020204" pitchFamily="34" charset="0"/>
              <a:buNone/>
            </a:pPr>
            <a:r>
              <a:rPr lang="en-US" sz="2500" dirty="0"/>
              <a:t>Clean/process your dataset</a:t>
            </a:r>
          </a:p>
          <a:p>
            <a:r>
              <a:rPr lang="en-US" sz="2500" dirty="0"/>
              <a:t>Filter rows </a:t>
            </a:r>
          </a:p>
          <a:p>
            <a:r>
              <a:rPr lang="en-US" sz="2500" dirty="0"/>
              <a:t>Select columns</a:t>
            </a:r>
          </a:p>
          <a:p>
            <a:r>
              <a:rPr lang="en-US" sz="2500" dirty="0"/>
              <a:t>Create new columns</a:t>
            </a:r>
          </a:p>
          <a:p>
            <a:r>
              <a:rPr lang="en-US" sz="2500" dirty="0"/>
              <a:t>Convert categorical variables to factors  </a:t>
            </a:r>
          </a:p>
        </p:txBody>
      </p:sp>
      <p:sp>
        <p:nvSpPr>
          <p:cNvPr id="7" name="TextBox 6">
            <a:extLst>
              <a:ext uri="{FF2B5EF4-FFF2-40B4-BE49-F238E27FC236}">
                <a16:creationId xmlns:a16="http://schemas.microsoft.com/office/drawing/2014/main" id="{E4C39410-619B-2A43-876A-DE73CDA89C37}"/>
              </a:ext>
            </a:extLst>
          </p:cNvPr>
          <p:cNvSpPr txBox="1"/>
          <p:nvPr/>
        </p:nvSpPr>
        <p:spPr>
          <a:xfrm>
            <a:off x="3740150" y="5000276"/>
            <a:ext cx="4116471" cy="1477328"/>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library(</a:t>
            </a:r>
            <a:r>
              <a:rPr lang="en-US" sz="1500" dirty="0" err="1">
                <a:latin typeface="Courier" pitchFamily="2" charset="0"/>
              </a:rPr>
              <a:t>dplyr</a:t>
            </a:r>
            <a:r>
              <a:rPr lang="en-US" sz="1500" dirty="0">
                <a:latin typeface="Courier" pitchFamily="2" charset="0"/>
              </a:rPr>
              <a:t>)</a:t>
            </a:r>
          </a:p>
          <a:p>
            <a:endParaRPr lang="en-US" sz="1500" dirty="0">
              <a:latin typeface="Courier" pitchFamily="2" charset="0"/>
            </a:endParaRPr>
          </a:p>
          <a:p>
            <a:r>
              <a:rPr lang="en-US" sz="1500" dirty="0" err="1">
                <a:latin typeface="Courier" pitchFamily="2" charset="0"/>
              </a:rPr>
              <a:t>df_new</a:t>
            </a:r>
            <a:r>
              <a:rPr lang="en-US" sz="1500" dirty="0">
                <a:latin typeface="Courier" pitchFamily="2" charset="0"/>
              </a:rPr>
              <a:t> &lt;- df %&gt;% </a:t>
            </a:r>
          </a:p>
          <a:p>
            <a:r>
              <a:rPr lang="en-US" sz="1500" dirty="0">
                <a:latin typeface="Courier" pitchFamily="2" charset="0"/>
              </a:rPr>
              <a:t>  filter(age &gt; 30) %&gt;% </a:t>
            </a:r>
          </a:p>
          <a:p>
            <a:r>
              <a:rPr lang="en-US" sz="1500" dirty="0">
                <a:latin typeface="Courier" pitchFamily="2" charset="0"/>
              </a:rPr>
              <a:t>  mutate(</a:t>
            </a:r>
            <a:r>
              <a:rPr lang="en-US" sz="1500" dirty="0" err="1">
                <a:latin typeface="Courier" pitchFamily="2" charset="0"/>
              </a:rPr>
              <a:t>tx_factor</a:t>
            </a:r>
            <a:r>
              <a:rPr lang="en-US" sz="1500" dirty="0">
                <a:latin typeface="Courier" pitchFamily="2" charset="0"/>
              </a:rPr>
              <a:t> = factor(</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a:t>
            </a:r>
            <a:r>
              <a:rPr lang="en-US" sz="1500" dirty="0" err="1">
                <a:latin typeface="Courier" pitchFamily="2" charset="0"/>
              </a:rPr>
              <a:t>htn_factor</a:t>
            </a:r>
            <a:r>
              <a:rPr lang="en-US" sz="1500" dirty="0">
                <a:latin typeface="Courier" pitchFamily="2" charset="0"/>
              </a:rPr>
              <a:t> = factor(</a:t>
            </a:r>
            <a:r>
              <a:rPr lang="en-US" sz="1500" dirty="0" err="1">
                <a:latin typeface="Courier" pitchFamily="2" charset="0"/>
              </a:rPr>
              <a:t>htn</a:t>
            </a:r>
            <a:r>
              <a:rPr lang="en-US" sz="1500" dirty="0">
                <a:latin typeface="Courier" pitchFamily="2" charset="0"/>
              </a:rPr>
              <a:t>))</a:t>
            </a:r>
          </a:p>
        </p:txBody>
      </p:sp>
      <p:sp>
        <p:nvSpPr>
          <p:cNvPr id="11" name="Content Placeholder 2">
            <a:extLst>
              <a:ext uri="{FF2B5EF4-FFF2-40B4-BE49-F238E27FC236}">
                <a16:creationId xmlns:a16="http://schemas.microsoft.com/office/drawing/2014/main" id="{F43F755F-F8F4-A34F-AFBB-437167533043}"/>
              </a:ext>
            </a:extLst>
          </p:cNvPr>
          <p:cNvSpPr txBox="1">
            <a:spLocks/>
          </p:cNvSpPr>
          <p:nvPr/>
        </p:nvSpPr>
        <p:spPr>
          <a:xfrm>
            <a:off x="409575" y="1723822"/>
            <a:ext cx="2667000" cy="1873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b="1" i="1" dirty="0"/>
              <a:t>Step 0</a:t>
            </a:r>
            <a:r>
              <a:rPr lang="en-US" sz="2500" i="1" dirty="0"/>
              <a:t>: </a:t>
            </a:r>
          </a:p>
          <a:p>
            <a:pPr marL="0" indent="0">
              <a:buFont typeface="Arial" panose="020B0604020202020204" pitchFamily="34" charset="0"/>
              <a:buNone/>
            </a:pPr>
            <a:r>
              <a:rPr lang="en-US" sz="2500" dirty="0"/>
              <a:t>Setup R </a:t>
            </a:r>
          </a:p>
          <a:p>
            <a:pPr>
              <a:buFontTx/>
              <a:buChar char="-"/>
            </a:pPr>
            <a:r>
              <a:rPr lang="en-US" sz="2500" dirty="0"/>
              <a:t>Organize folders </a:t>
            </a:r>
          </a:p>
          <a:p>
            <a:pPr>
              <a:buFontTx/>
              <a:buChar char="-"/>
            </a:pPr>
            <a:r>
              <a:rPr lang="en-US" sz="2500" dirty="0"/>
              <a:t>Install packages </a:t>
            </a:r>
          </a:p>
        </p:txBody>
      </p:sp>
      <p:sp>
        <p:nvSpPr>
          <p:cNvPr id="12" name="TextBox 11">
            <a:extLst>
              <a:ext uri="{FF2B5EF4-FFF2-40B4-BE49-F238E27FC236}">
                <a16:creationId xmlns:a16="http://schemas.microsoft.com/office/drawing/2014/main" id="{021A58D3-0337-A341-AA2D-F8FD9A1D3FCB}"/>
              </a:ext>
            </a:extLst>
          </p:cNvPr>
          <p:cNvSpPr txBox="1"/>
          <p:nvPr/>
        </p:nvSpPr>
        <p:spPr>
          <a:xfrm>
            <a:off x="44366" y="3725684"/>
            <a:ext cx="1587667" cy="3231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 use base R </a:t>
            </a:r>
          </a:p>
        </p:txBody>
      </p:sp>
      <p:sp>
        <p:nvSpPr>
          <p:cNvPr id="13" name="TextBox 12">
            <a:extLst>
              <a:ext uri="{FF2B5EF4-FFF2-40B4-BE49-F238E27FC236}">
                <a16:creationId xmlns:a16="http://schemas.microsoft.com/office/drawing/2014/main" id="{5F39889B-AB4F-5C46-B1EA-88ABE861FD35}"/>
              </a:ext>
            </a:extLst>
          </p:cNvPr>
          <p:cNvSpPr txBox="1"/>
          <p:nvPr/>
        </p:nvSpPr>
        <p:spPr>
          <a:xfrm>
            <a:off x="1892258" y="3725686"/>
            <a:ext cx="1682792" cy="323165"/>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 use package</a:t>
            </a:r>
          </a:p>
        </p:txBody>
      </p:sp>
    </p:spTree>
    <p:extLst>
      <p:ext uri="{BB962C8B-B14F-4D97-AF65-F5344CB8AC3E}">
        <p14:creationId xmlns:p14="http://schemas.microsoft.com/office/powerpoint/2010/main" val="131970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248653" y="31747"/>
            <a:ext cx="10515600" cy="1325563"/>
          </a:xfrm>
        </p:spPr>
        <p:txBody>
          <a:bodyPr/>
          <a:lstStyle/>
          <a:p>
            <a:r>
              <a:rPr lang="en-US" dirty="0"/>
              <a:t>CRISP R course roadmap </a:t>
            </a:r>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368300" y="4386019"/>
            <a:ext cx="2667000" cy="1065212"/>
          </a:xfrm>
        </p:spPr>
        <p:txBody>
          <a:bodyPr>
            <a:normAutofit/>
          </a:bodyPr>
          <a:lstStyle/>
          <a:p>
            <a:pPr marL="0" indent="0">
              <a:buNone/>
            </a:pPr>
            <a:r>
              <a:rPr lang="en-US" sz="2500" b="1" i="1" dirty="0"/>
              <a:t>Step 1</a:t>
            </a:r>
            <a:r>
              <a:rPr lang="en-US" sz="2500" i="1" dirty="0"/>
              <a:t>: </a:t>
            </a:r>
          </a:p>
          <a:p>
            <a:pPr marL="0" indent="0">
              <a:buNone/>
            </a:pPr>
            <a:r>
              <a:rPr lang="en-US" sz="2500" dirty="0"/>
              <a:t>Read in dataset</a:t>
            </a:r>
          </a:p>
        </p:txBody>
      </p:sp>
      <p:sp>
        <p:nvSpPr>
          <p:cNvPr id="4" name="TextBox 3">
            <a:extLst>
              <a:ext uri="{FF2B5EF4-FFF2-40B4-BE49-F238E27FC236}">
                <a16:creationId xmlns:a16="http://schemas.microsoft.com/office/drawing/2014/main" id="{E3FB2EBD-E233-4640-A7C9-AB897F8BB7A6}"/>
              </a:ext>
            </a:extLst>
          </p:cNvPr>
          <p:cNvSpPr txBox="1"/>
          <p:nvPr/>
        </p:nvSpPr>
        <p:spPr>
          <a:xfrm>
            <a:off x="114300" y="5619951"/>
            <a:ext cx="3289300" cy="553998"/>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df &lt;-  </a:t>
            </a:r>
            <a:r>
              <a:rPr lang="en-US" sz="1500" dirty="0" err="1">
                <a:latin typeface="Courier" pitchFamily="2" charset="0"/>
              </a:rPr>
              <a:t>read.csv</a:t>
            </a:r>
            <a:r>
              <a:rPr lang="en-US" sz="1500" dirty="0">
                <a:latin typeface="Courier" pitchFamily="2" charset="0"/>
              </a:rPr>
              <a:t>(“</a:t>
            </a:r>
            <a:r>
              <a:rPr lang="en-US" sz="1500" dirty="0" err="1">
                <a:latin typeface="Courier" pitchFamily="2" charset="0"/>
              </a:rPr>
              <a:t>data.csv</a:t>
            </a:r>
            <a:r>
              <a:rPr lang="en-US" sz="1500" dirty="0">
                <a:latin typeface="Courier" pitchFamily="2" charset="0"/>
              </a:rPr>
              <a:t>”)</a:t>
            </a:r>
          </a:p>
          <a:p>
            <a:r>
              <a:rPr lang="en-US" sz="1500" dirty="0">
                <a:latin typeface="Courier" pitchFamily="2" charset="0"/>
              </a:rPr>
              <a:t> </a:t>
            </a:r>
          </a:p>
        </p:txBody>
      </p:sp>
      <p:sp>
        <p:nvSpPr>
          <p:cNvPr id="5" name="Content Placeholder 2">
            <a:extLst>
              <a:ext uri="{FF2B5EF4-FFF2-40B4-BE49-F238E27FC236}">
                <a16:creationId xmlns:a16="http://schemas.microsoft.com/office/drawing/2014/main" id="{95C9DDFB-7529-1443-A4C4-64923ADB44A9}"/>
              </a:ext>
            </a:extLst>
          </p:cNvPr>
          <p:cNvSpPr txBox="1">
            <a:spLocks/>
          </p:cNvSpPr>
          <p:nvPr/>
        </p:nvSpPr>
        <p:spPr>
          <a:xfrm>
            <a:off x="3740150" y="1666876"/>
            <a:ext cx="3898900" cy="2943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b="1" i="1" dirty="0"/>
              <a:t>Step 2</a:t>
            </a:r>
            <a:r>
              <a:rPr lang="en-US" sz="2500" i="1" dirty="0"/>
              <a:t>: </a:t>
            </a:r>
          </a:p>
          <a:p>
            <a:pPr marL="0" indent="0">
              <a:buFont typeface="Arial" panose="020B0604020202020204" pitchFamily="34" charset="0"/>
              <a:buNone/>
            </a:pPr>
            <a:r>
              <a:rPr lang="en-US" sz="2500" dirty="0"/>
              <a:t>Clean/process your dataset</a:t>
            </a:r>
          </a:p>
          <a:p>
            <a:r>
              <a:rPr lang="en-US" sz="2500" dirty="0"/>
              <a:t>Filter rows </a:t>
            </a:r>
          </a:p>
          <a:p>
            <a:r>
              <a:rPr lang="en-US" sz="2500" dirty="0"/>
              <a:t>Select columns</a:t>
            </a:r>
          </a:p>
          <a:p>
            <a:r>
              <a:rPr lang="en-US" sz="2500" dirty="0"/>
              <a:t>Create new columns</a:t>
            </a:r>
          </a:p>
          <a:p>
            <a:r>
              <a:rPr lang="en-US" sz="2500" dirty="0"/>
              <a:t>Convert categorical variables to factors  </a:t>
            </a:r>
          </a:p>
        </p:txBody>
      </p:sp>
      <p:sp>
        <p:nvSpPr>
          <p:cNvPr id="7" name="TextBox 6">
            <a:extLst>
              <a:ext uri="{FF2B5EF4-FFF2-40B4-BE49-F238E27FC236}">
                <a16:creationId xmlns:a16="http://schemas.microsoft.com/office/drawing/2014/main" id="{E4C39410-619B-2A43-876A-DE73CDA89C37}"/>
              </a:ext>
            </a:extLst>
          </p:cNvPr>
          <p:cNvSpPr txBox="1"/>
          <p:nvPr/>
        </p:nvSpPr>
        <p:spPr>
          <a:xfrm>
            <a:off x="3740150" y="5000276"/>
            <a:ext cx="4116471" cy="1477328"/>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library(</a:t>
            </a:r>
            <a:r>
              <a:rPr lang="en-US" sz="1500" dirty="0" err="1">
                <a:latin typeface="Courier" pitchFamily="2" charset="0"/>
              </a:rPr>
              <a:t>dplyr</a:t>
            </a:r>
            <a:r>
              <a:rPr lang="en-US" sz="1500" dirty="0">
                <a:latin typeface="Courier" pitchFamily="2" charset="0"/>
              </a:rPr>
              <a:t>)</a:t>
            </a:r>
          </a:p>
          <a:p>
            <a:endParaRPr lang="en-US" sz="1500" dirty="0">
              <a:latin typeface="Courier" pitchFamily="2" charset="0"/>
            </a:endParaRPr>
          </a:p>
          <a:p>
            <a:r>
              <a:rPr lang="en-US" sz="1500" dirty="0" err="1">
                <a:latin typeface="Courier" pitchFamily="2" charset="0"/>
              </a:rPr>
              <a:t>df_new</a:t>
            </a:r>
            <a:r>
              <a:rPr lang="en-US" sz="1500" dirty="0">
                <a:latin typeface="Courier" pitchFamily="2" charset="0"/>
              </a:rPr>
              <a:t> &lt;- df %&gt;% </a:t>
            </a:r>
          </a:p>
          <a:p>
            <a:r>
              <a:rPr lang="en-US" sz="1500" dirty="0">
                <a:latin typeface="Courier" pitchFamily="2" charset="0"/>
              </a:rPr>
              <a:t>  filter(age &gt; 30) %&gt;% </a:t>
            </a:r>
          </a:p>
          <a:p>
            <a:r>
              <a:rPr lang="en-US" sz="1500" dirty="0">
                <a:latin typeface="Courier" pitchFamily="2" charset="0"/>
              </a:rPr>
              <a:t>  mutate(</a:t>
            </a:r>
            <a:r>
              <a:rPr lang="en-US" sz="1500" dirty="0" err="1">
                <a:latin typeface="Courier" pitchFamily="2" charset="0"/>
              </a:rPr>
              <a:t>tx_factor</a:t>
            </a:r>
            <a:r>
              <a:rPr lang="en-US" sz="1500" dirty="0">
                <a:latin typeface="Courier" pitchFamily="2" charset="0"/>
              </a:rPr>
              <a:t> = factor(</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a:t>
            </a:r>
            <a:r>
              <a:rPr lang="en-US" sz="1500" dirty="0" err="1">
                <a:latin typeface="Courier" pitchFamily="2" charset="0"/>
              </a:rPr>
              <a:t>htn_factor</a:t>
            </a:r>
            <a:r>
              <a:rPr lang="en-US" sz="1500" dirty="0">
                <a:latin typeface="Courier" pitchFamily="2" charset="0"/>
              </a:rPr>
              <a:t> = factor(</a:t>
            </a:r>
            <a:r>
              <a:rPr lang="en-US" sz="1500" dirty="0" err="1">
                <a:latin typeface="Courier" pitchFamily="2" charset="0"/>
              </a:rPr>
              <a:t>htn</a:t>
            </a:r>
            <a:r>
              <a:rPr lang="en-US" sz="1500" dirty="0">
                <a:latin typeface="Courier" pitchFamily="2" charset="0"/>
              </a:rPr>
              <a:t>))</a:t>
            </a:r>
          </a:p>
        </p:txBody>
      </p:sp>
      <p:sp>
        <p:nvSpPr>
          <p:cNvPr id="8" name="Content Placeholder 2">
            <a:extLst>
              <a:ext uri="{FF2B5EF4-FFF2-40B4-BE49-F238E27FC236}">
                <a16:creationId xmlns:a16="http://schemas.microsoft.com/office/drawing/2014/main" id="{108D412E-BD37-7C4B-A44A-F6A990581C71}"/>
              </a:ext>
            </a:extLst>
          </p:cNvPr>
          <p:cNvSpPr txBox="1">
            <a:spLocks/>
          </p:cNvSpPr>
          <p:nvPr/>
        </p:nvSpPr>
        <p:spPr>
          <a:xfrm>
            <a:off x="8178800" y="1594422"/>
            <a:ext cx="3898900" cy="1210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b="1" i="1" dirty="0"/>
              <a:t>Step 3</a:t>
            </a:r>
            <a:r>
              <a:rPr lang="en-US" sz="2500" i="1" dirty="0"/>
              <a:t>: </a:t>
            </a:r>
          </a:p>
          <a:p>
            <a:pPr marL="0" indent="0">
              <a:buFont typeface="Arial" panose="020B0604020202020204" pitchFamily="34" charset="0"/>
              <a:buNone/>
            </a:pPr>
            <a:r>
              <a:rPr lang="en-US" sz="2500" dirty="0"/>
              <a:t>Obtain descriptive statistics </a:t>
            </a:r>
          </a:p>
        </p:txBody>
      </p:sp>
      <p:sp>
        <p:nvSpPr>
          <p:cNvPr id="9" name="TextBox 8">
            <a:extLst>
              <a:ext uri="{FF2B5EF4-FFF2-40B4-BE49-F238E27FC236}">
                <a16:creationId xmlns:a16="http://schemas.microsoft.com/office/drawing/2014/main" id="{D6A93EE7-E0AB-9B41-839D-59167C5479D0}"/>
              </a:ext>
            </a:extLst>
          </p:cNvPr>
          <p:cNvSpPr txBox="1"/>
          <p:nvPr/>
        </p:nvSpPr>
        <p:spPr>
          <a:xfrm>
            <a:off x="8178800" y="2732088"/>
            <a:ext cx="3898900" cy="124649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mean(</a:t>
            </a:r>
            <a:r>
              <a:rPr lang="en-US" sz="1500" dirty="0" err="1">
                <a:latin typeface="Courier" pitchFamily="2" charset="0"/>
              </a:rPr>
              <a:t>df$age</a:t>
            </a:r>
            <a:r>
              <a:rPr lang="en-US" sz="1500" dirty="0">
                <a:latin typeface="Courier" pitchFamily="2" charset="0"/>
              </a:rPr>
              <a:t>, </a:t>
            </a:r>
            <a:r>
              <a:rPr lang="en-US" sz="1500" dirty="0" err="1">
                <a:latin typeface="Courier" pitchFamily="2" charset="0"/>
              </a:rPr>
              <a:t>na.rm</a:t>
            </a:r>
            <a:r>
              <a:rPr lang="en-US" sz="1500" dirty="0">
                <a:latin typeface="Courier" pitchFamily="2" charset="0"/>
              </a:rPr>
              <a:t> = T)</a:t>
            </a:r>
          </a:p>
          <a:p>
            <a:r>
              <a:rPr lang="en-US" sz="1500" dirty="0" err="1">
                <a:latin typeface="Courier" pitchFamily="2" charset="0"/>
              </a:rPr>
              <a:t>sd</a:t>
            </a:r>
            <a:r>
              <a:rPr lang="en-US" sz="1500" dirty="0">
                <a:latin typeface="Courier" pitchFamily="2" charset="0"/>
              </a:rPr>
              <a:t>(</a:t>
            </a:r>
            <a:r>
              <a:rPr lang="en-US" sz="1500" dirty="0" err="1">
                <a:latin typeface="Courier" pitchFamily="2" charset="0"/>
              </a:rPr>
              <a:t>df$age</a:t>
            </a:r>
            <a:r>
              <a:rPr lang="en-US" sz="1500" dirty="0">
                <a:latin typeface="Courier" pitchFamily="2" charset="0"/>
              </a:rPr>
              <a:t>, </a:t>
            </a:r>
            <a:r>
              <a:rPr lang="en-US" sz="1500" dirty="0" err="1">
                <a:latin typeface="Courier" pitchFamily="2" charset="0"/>
              </a:rPr>
              <a:t>na.rm</a:t>
            </a:r>
            <a:r>
              <a:rPr lang="en-US" sz="1500" dirty="0">
                <a:latin typeface="Courier" pitchFamily="2" charset="0"/>
              </a:rPr>
              <a:t> = T) </a:t>
            </a:r>
          </a:p>
          <a:p>
            <a:r>
              <a:rPr lang="en-US" sz="1500" dirty="0">
                <a:latin typeface="Courier" pitchFamily="2" charset="0"/>
              </a:rPr>
              <a:t>summary(</a:t>
            </a:r>
            <a:r>
              <a:rPr lang="en-US" sz="1500" dirty="0" err="1">
                <a:latin typeface="Courier" pitchFamily="2" charset="0"/>
              </a:rPr>
              <a:t>df$age</a:t>
            </a:r>
            <a:r>
              <a:rPr lang="en-US" sz="1500" dirty="0">
                <a:latin typeface="Courier" pitchFamily="2" charset="0"/>
              </a:rPr>
              <a:t>)</a:t>
            </a:r>
          </a:p>
          <a:p>
            <a:endParaRPr lang="en-US" sz="1500" dirty="0">
              <a:latin typeface="Courier" pitchFamily="2" charset="0"/>
            </a:endParaRPr>
          </a:p>
          <a:p>
            <a:r>
              <a:rPr lang="en-US" sz="1500" dirty="0">
                <a:latin typeface="Courier" pitchFamily="2" charset="0"/>
              </a:rPr>
              <a:t>table(</a:t>
            </a:r>
            <a:r>
              <a:rPr lang="en-US" sz="1500" dirty="0" err="1">
                <a:latin typeface="Courier" pitchFamily="2" charset="0"/>
              </a:rPr>
              <a:t>df$tx</a:t>
            </a:r>
            <a:r>
              <a:rPr lang="en-US" sz="1500" dirty="0">
                <a:latin typeface="Courier" pitchFamily="2" charset="0"/>
              </a:rPr>
              <a:t>, </a:t>
            </a:r>
            <a:r>
              <a:rPr lang="en-US" sz="1500" dirty="0" err="1">
                <a:latin typeface="Courier" pitchFamily="2" charset="0"/>
              </a:rPr>
              <a:t>useNA</a:t>
            </a:r>
            <a:r>
              <a:rPr lang="en-US" sz="1500" dirty="0">
                <a:latin typeface="Courier" pitchFamily="2" charset="0"/>
              </a:rPr>
              <a:t> = “always”)   </a:t>
            </a:r>
          </a:p>
        </p:txBody>
      </p:sp>
      <p:sp>
        <p:nvSpPr>
          <p:cNvPr id="10" name="TextBox 9">
            <a:extLst>
              <a:ext uri="{FF2B5EF4-FFF2-40B4-BE49-F238E27FC236}">
                <a16:creationId xmlns:a16="http://schemas.microsoft.com/office/drawing/2014/main" id="{A1E419C9-7756-7241-AF93-6306141F2A8A}"/>
              </a:ext>
            </a:extLst>
          </p:cNvPr>
          <p:cNvSpPr txBox="1"/>
          <p:nvPr/>
        </p:nvSpPr>
        <p:spPr>
          <a:xfrm>
            <a:off x="8064500" y="4102268"/>
            <a:ext cx="4013200" cy="1015663"/>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library(table1) </a:t>
            </a:r>
          </a:p>
          <a:p>
            <a:endParaRPr lang="en-US" sz="1500" dirty="0">
              <a:latin typeface="Courier" pitchFamily="2" charset="0"/>
            </a:endParaRPr>
          </a:p>
          <a:p>
            <a:r>
              <a:rPr lang="en-US" sz="1500" dirty="0">
                <a:latin typeface="Courier" pitchFamily="2" charset="0"/>
              </a:rPr>
              <a:t>table1(age + </a:t>
            </a:r>
            <a:r>
              <a:rPr lang="en-US" sz="1500" dirty="0" err="1">
                <a:latin typeface="Courier" pitchFamily="2" charset="0"/>
              </a:rPr>
              <a:t>bmi</a:t>
            </a:r>
            <a:r>
              <a:rPr lang="en-US" sz="1500" dirty="0">
                <a:latin typeface="Courier" pitchFamily="2" charset="0"/>
              </a:rPr>
              <a:t> + bp + </a:t>
            </a:r>
            <a:r>
              <a:rPr lang="en-US" sz="1500" dirty="0" err="1">
                <a:latin typeface="Courier" pitchFamily="2" charset="0"/>
              </a:rPr>
              <a:t>htn</a:t>
            </a:r>
            <a:r>
              <a:rPr lang="en-US" sz="1500" dirty="0">
                <a:latin typeface="Courier" pitchFamily="2" charset="0"/>
              </a:rPr>
              <a:t> | </a:t>
            </a:r>
            <a:r>
              <a:rPr lang="en-US" sz="1500" dirty="0" err="1">
                <a:latin typeface="Courier" pitchFamily="2" charset="0"/>
              </a:rPr>
              <a:t>tx</a:t>
            </a:r>
            <a:r>
              <a:rPr lang="en-US" sz="1500" dirty="0">
                <a:latin typeface="Courier" pitchFamily="2" charset="0"/>
              </a:rPr>
              <a:t>, </a:t>
            </a:r>
          </a:p>
          <a:p>
            <a:r>
              <a:rPr lang="en-US" sz="1500" dirty="0">
                <a:latin typeface="Courier" pitchFamily="2" charset="0"/>
              </a:rPr>
              <a:t>       data = df) </a:t>
            </a:r>
          </a:p>
        </p:txBody>
      </p:sp>
      <p:sp>
        <p:nvSpPr>
          <p:cNvPr id="11" name="Content Placeholder 2">
            <a:extLst>
              <a:ext uri="{FF2B5EF4-FFF2-40B4-BE49-F238E27FC236}">
                <a16:creationId xmlns:a16="http://schemas.microsoft.com/office/drawing/2014/main" id="{F43F755F-F8F4-A34F-AFBB-437167533043}"/>
              </a:ext>
            </a:extLst>
          </p:cNvPr>
          <p:cNvSpPr txBox="1">
            <a:spLocks/>
          </p:cNvSpPr>
          <p:nvPr/>
        </p:nvSpPr>
        <p:spPr>
          <a:xfrm>
            <a:off x="409575" y="1723822"/>
            <a:ext cx="2667000" cy="1873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b="1" i="1" dirty="0"/>
              <a:t>Step 0</a:t>
            </a:r>
            <a:r>
              <a:rPr lang="en-US" sz="2500" i="1" dirty="0"/>
              <a:t>: </a:t>
            </a:r>
          </a:p>
          <a:p>
            <a:pPr marL="0" indent="0">
              <a:buFont typeface="Arial" panose="020B0604020202020204" pitchFamily="34" charset="0"/>
              <a:buNone/>
            </a:pPr>
            <a:r>
              <a:rPr lang="en-US" sz="2500" dirty="0"/>
              <a:t>Setup R </a:t>
            </a:r>
          </a:p>
          <a:p>
            <a:pPr>
              <a:buFontTx/>
              <a:buChar char="-"/>
            </a:pPr>
            <a:r>
              <a:rPr lang="en-US" sz="2500" dirty="0"/>
              <a:t>Organize folders </a:t>
            </a:r>
          </a:p>
          <a:p>
            <a:pPr>
              <a:buFontTx/>
              <a:buChar char="-"/>
            </a:pPr>
            <a:r>
              <a:rPr lang="en-US" sz="2500" dirty="0"/>
              <a:t>Install packages </a:t>
            </a:r>
          </a:p>
        </p:txBody>
      </p:sp>
      <p:sp>
        <p:nvSpPr>
          <p:cNvPr id="12" name="TextBox 11">
            <a:extLst>
              <a:ext uri="{FF2B5EF4-FFF2-40B4-BE49-F238E27FC236}">
                <a16:creationId xmlns:a16="http://schemas.microsoft.com/office/drawing/2014/main" id="{021A58D3-0337-A341-AA2D-F8FD9A1D3FCB}"/>
              </a:ext>
            </a:extLst>
          </p:cNvPr>
          <p:cNvSpPr txBox="1"/>
          <p:nvPr/>
        </p:nvSpPr>
        <p:spPr>
          <a:xfrm>
            <a:off x="44366" y="3725684"/>
            <a:ext cx="1587667" cy="3231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 use base R </a:t>
            </a:r>
          </a:p>
        </p:txBody>
      </p:sp>
      <p:sp>
        <p:nvSpPr>
          <p:cNvPr id="13" name="TextBox 12">
            <a:extLst>
              <a:ext uri="{FF2B5EF4-FFF2-40B4-BE49-F238E27FC236}">
                <a16:creationId xmlns:a16="http://schemas.microsoft.com/office/drawing/2014/main" id="{5F39889B-AB4F-5C46-B1EA-88ABE861FD35}"/>
              </a:ext>
            </a:extLst>
          </p:cNvPr>
          <p:cNvSpPr txBox="1"/>
          <p:nvPr/>
        </p:nvSpPr>
        <p:spPr>
          <a:xfrm>
            <a:off x="1892258" y="3725686"/>
            <a:ext cx="1682792" cy="323165"/>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latin typeface="Courier" pitchFamily="2" charset="0"/>
              </a:rPr>
              <a:t># use package</a:t>
            </a:r>
          </a:p>
        </p:txBody>
      </p:sp>
      <p:pic>
        <p:nvPicPr>
          <p:cNvPr id="14" name="Picture 13" descr="A table with numbers and symbols&#10;&#10;Description automatically generated">
            <a:extLst>
              <a:ext uri="{FF2B5EF4-FFF2-40B4-BE49-F238E27FC236}">
                <a16:creationId xmlns:a16="http://schemas.microsoft.com/office/drawing/2014/main" id="{36F8599D-E44F-BF4C-A253-A96D85C6C0BA}"/>
              </a:ext>
            </a:extLst>
          </p:cNvPr>
          <p:cNvPicPr>
            <a:picLocks noChangeAspect="1"/>
          </p:cNvPicPr>
          <p:nvPr/>
        </p:nvPicPr>
        <p:blipFill>
          <a:blip r:embed="rId2"/>
          <a:stretch>
            <a:fillRect/>
          </a:stretch>
        </p:blipFill>
        <p:spPr>
          <a:xfrm>
            <a:off x="8761814" y="5241616"/>
            <a:ext cx="2439585" cy="1592285"/>
          </a:xfrm>
          <a:prstGeom prst="rect">
            <a:avLst/>
          </a:prstGeom>
        </p:spPr>
      </p:pic>
    </p:spTree>
    <p:extLst>
      <p:ext uri="{BB962C8B-B14F-4D97-AF65-F5344CB8AC3E}">
        <p14:creationId xmlns:p14="http://schemas.microsoft.com/office/powerpoint/2010/main" val="33868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424278" y="53144"/>
            <a:ext cx="10515600" cy="1325563"/>
          </a:xfrm>
        </p:spPr>
        <p:txBody>
          <a:bodyPr/>
          <a:lstStyle/>
          <a:p>
            <a:r>
              <a:rPr lang="en-US" dirty="0"/>
              <a:t>CRISP R </a:t>
            </a:r>
            <a:r>
              <a:rPr lang="en-US"/>
              <a:t>course roadmap</a:t>
            </a:r>
            <a:endParaRPr lang="en-US" dirty="0"/>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114300" y="3063876"/>
            <a:ext cx="2667000" cy="1065212"/>
          </a:xfrm>
        </p:spPr>
        <p:txBody>
          <a:bodyPr>
            <a:noAutofit/>
          </a:bodyPr>
          <a:lstStyle/>
          <a:p>
            <a:pPr marL="0" indent="0" algn="ctr">
              <a:buNone/>
            </a:pPr>
            <a:r>
              <a:rPr lang="en-US" sz="2500" b="1" i="1" dirty="0"/>
              <a:t>Step 4</a:t>
            </a:r>
            <a:r>
              <a:rPr lang="en-US" sz="2500" i="1" dirty="0"/>
              <a:t>: </a:t>
            </a:r>
          </a:p>
          <a:p>
            <a:pPr marL="0" indent="0" algn="ctr">
              <a:buNone/>
            </a:pPr>
            <a:r>
              <a:rPr lang="en-US" sz="2500" dirty="0"/>
              <a:t>Perform statistical analyses </a:t>
            </a:r>
          </a:p>
        </p:txBody>
      </p:sp>
    </p:spTree>
    <p:extLst>
      <p:ext uri="{BB962C8B-B14F-4D97-AF65-F5344CB8AC3E}">
        <p14:creationId xmlns:p14="http://schemas.microsoft.com/office/powerpoint/2010/main" val="286589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5B78-0531-1049-A60B-2B61AFAADE27}"/>
              </a:ext>
            </a:extLst>
          </p:cNvPr>
          <p:cNvSpPr>
            <a:spLocks noGrp="1"/>
          </p:cNvSpPr>
          <p:nvPr>
            <p:ph type="title"/>
          </p:nvPr>
        </p:nvSpPr>
        <p:spPr>
          <a:xfrm>
            <a:off x="424278" y="53144"/>
            <a:ext cx="10515600" cy="1325563"/>
          </a:xfrm>
        </p:spPr>
        <p:txBody>
          <a:bodyPr/>
          <a:lstStyle/>
          <a:p>
            <a:r>
              <a:rPr lang="en-US" dirty="0"/>
              <a:t>CRISP R </a:t>
            </a:r>
            <a:r>
              <a:rPr lang="en-US"/>
              <a:t>course roadmap</a:t>
            </a:r>
            <a:endParaRPr lang="en-US" dirty="0"/>
          </a:p>
        </p:txBody>
      </p:sp>
      <p:sp>
        <p:nvSpPr>
          <p:cNvPr id="3" name="Content Placeholder 2">
            <a:extLst>
              <a:ext uri="{FF2B5EF4-FFF2-40B4-BE49-F238E27FC236}">
                <a16:creationId xmlns:a16="http://schemas.microsoft.com/office/drawing/2014/main" id="{B5819507-4D4B-C444-84E1-3BCC1D0DE984}"/>
              </a:ext>
            </a:extLst>
          </p:cNvPr>
          <p:cNvSpPr>
            <a:spLocks noGrp="1"/>
          </p:cNvSpPr>
          <p:nvPr>
            <p:ph idx="1"/>
          </p:nvPr>
        </p:nvSpPr>
        <p:spPr>
          <a:xfrm>
            <a:off x="114300" y="3063876"/>
            <a:ext cx="2667000" cy="1065212"/>
          </a:xfrm>
        </p:spPr>
        <p:txBody>
          <a:bodyPr>
            <a:noAutofit/>
          </a:bodyPr>
          <a:lstStyle/>
          <a:p>
            <a:pPr marL="0" indent="0" algn="ctr">
              <a:buNone/>
            </a:pPr>
            <a:r>
              <a:rPr lang="en-US" sz="2500" b="1" i="1" dirty="0"/>
              <a:t>Step 4</a:t>
            </a:r>
            <a:r>
              <a:rPr lang="en-US" sz="2500" i="1" dirty="0"/>
              <a:t>: </a:t>
            </a:r>
          </a:p>
          <a:p>
            <a:pPr marL="0" indent="0" algn="ctr">
              <a:buNone/>
            </a:pPr>
            <a:r>
              <a:rPr lang="en-US" sz="2500" dirty="0"/>
              <a:t>Perform statistical analyses </a:t>
            </a:r>
          </a:p>
        </p:txBody>
      </p:sp>
      <p:cxnSp>
        <p:nvCxnSpPr>
          <p:cNvPr id="11" name="Straight Arrow Connector 10">
            <a:extLst>
              <a:ext uri="{FF2B5EF4-FFF2-40B4-BE49-F238E27FC236}">
                <a16:creationId xmlns:a16="http://schemas.microsoft.com/office/drawing/2014/main" id="{AE8312DB-4978-7443-9CB0-207CD1196C2F}"/>
              </a:ext>
            </a:extLst>
          </p:cNvPr>
          <p:cNvCxnSpPr>
            <a:cxnSpLocks/>
          </p:cNvCxnSpPr>
          <p:nvPr/>
        </p:nvCxnSpPr>
        <p:spPr>
          <a:xfrm flipV="1">
            <a:off x="2374900" y="2214562"/>
            <a:ext cx="1226344" cy="12144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9DB0BB22-1BC5-1D46-95DA-AB8327F327AC}"/>
              </a:ext>
            </a:extLst>
          </p:cNvPr>
          <p:cNvSpPr txBox="1">
            <a:spLocks/>
          </p:cNvSpPr>
          <p:nvPr/>
        </p:nvSpPr>
        <p:spPr>
          <a:xfrm>
            <a:off x="3746500" y="1379538"/>
            <a:ext cx="2667000" cy="1065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500" b="1" dirty="0"/>
              <a:t>Is [variable] </a:t>
            </a:r>
            <a:r>
              <a:rPr lang="en-US" sz="2500" b="1" i="1" dirty="0"/>
              <a:t>different</a:t>
            </a:r>
            <a:r>
              <a:rPr lang="en-US" sz="2500" b="1" dirty="0"/>
              <a:t> between two groups?  </a:t>
            </a:r>
            <a:endParaRPr lang="en-US" sz="2500" dirty="0"/>
          </a:p>
        </p:txBody>
      </p:sp>
    </p:spTree>
    <p:extLst>
      <p:ext uri="{BB962C8B-B14F-4D97-AF65-F5344CB8AC3E}">
        <p14:creationId xmlns:p14="http://schemas.microsoft.com/office/powerpoint/2010/main" val="1621801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TotalTime>
  <Words>1727</Words>
  <Application>Microsoft Macintosh PowerPoint</Application>
  <PresentationFormat>Widescreen</PresentationFormat>
  <Paragraphs>279</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vt:lpstr>
      <vt:lpstr>Courier New</vt:lpstr>
      <vt:lpstr>Office Theme</vt:lpstr>
      <vt:lpstr>Graphing with ggplot2 and wrap-up</vt:lpstr>
      <vt:lpstr>Review from last time</vt:lpstr>
      <vt:lpstr>Today’s agenda</vt:lpstr>
      <vt:lpstr>CRISP R course roadmap</vt:lpstr>
      <vt:lpstr>CRISP R course roadmap</vt:lpstr>
      <vt:lpstr>CRISP R course roadmap</vt:lpstr>
      <vt:lpstr>CRISP R course roadmap </vt:lpstr>
      <vt:lpstr>CRISP R course roadmap</vt:lpstr>
      <vt:lpstr>CRISP R course roadmap</vt:lpstr>
      <vt:lpstr>CRISP R course roadmap</vt:lpstr>
      <vt:lpstr>CRISP R course roadmap</vt:lpstr>
      <vt:lpstr>CRISP R course roadmap</vt:lpstr>
      <vt:lpstr>CRISP R course roadmap</vt:lpstr>
      <vt:lpstr>CRISP R course roadmap</vt:lpstr>
      <vt:lpstr>CRISP R course roadmap</vt:lpstr>
      <vt:lpstr>Guided tutorial</vt:lpstr>
      <vt:lpstr>Tips for using ChatGPT or other LLMs (1) </vt:lpstr>
      <vt:lpstr>Tips for using ChatGPT or other LLMs (2) </vt:lpstr>
      <vt:lpstr>Tips for using ChatGPT or other LLMs (3) </vt:lpstr>
      <vt:lpstr>Tips for using ChatGPT or other LLMs (4) </vt:lpstr>
      <vt:lpstr>Congrats on finishing the R mini course!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Peng</dc:creator>
  <cp:lastModifiedBy>James Peng</cp:lastModifiedBy>
  <cp:revision>5</cp:revision>
  <dcterms:created xsi:type="dcterms:W3CDTF">2025-07-21T18:24:48Z</dcterms:created>
  <dcterms:modified xsi:type="dcterms:W3CDTF">2025-07-23T19:54:35Z</dcterms:modified>
</cp:coreProperties>
</file>