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3" r:id="rId4"/>
    <p:sldId id="276" r:id="rId5"/>
    <p:sldId id="275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5"/>
    <p:restoredTop sz="92780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8C89B-37FB-6044-B7FE-ED1648408672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4E14-BC01-2144-B361-12211DA8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4E14-BC01-2144-B361-12211DA864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5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07A4-7FBA-A04B-A7DA-C4446FDC5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E7AF0-B5A9-2348-B734-014748259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960-24AC-3D48-A98C-F6FA25DD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8E35-DA94-F641-B351-5DE0500B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C056-79F8-CE41-A3D6-401BEF22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2790-00BF-4449-A894-ADF965B5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DBFA1-E96E-8D44-B1F5-574698D72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4BCA-B5AA-114A-B767-CD1B6AB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DAE4-4B25-B049-8E3D-28C44A93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5D0E-164D-DA48-86A1-A3670CAC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9E70D-6584-E644-99F0-EF5FC9940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C47F0-000C-A145-9BA2-5B758EFF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0EE1-EF8A-9944-AB50-06703890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EC3-8962-9749-9A7D-445912EF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1B34-9C69-E945-A5A1-045C66F5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3C32-E32E-7344-ACA5-CCD7805F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8069-CB60-084C-8B31-1CCC3F78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8429-3605-C143-9BE7-071EFB71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AF37-A9E1-A94E-9C40-EC7351D2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C7CF2-BB51-FF47-8936-A549A46A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25AB-DA86-A94B-B3DE-B5F5D2ED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016C-BE29-2845-BB7A-8219159E1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27E1-FE2C-9A41-9AF6-B030FDCB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EBB0-B4C0-AA48-AA81-B79B97EE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D30A-EF73-4B48-9C25-C992FA99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F28D-AFF8-B44E-A0AD-4DCC28B4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F214-F2BE-DB4A-A407-5ED35332F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48F6-4768-4C47-8B48-7BC98D5B4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67C19-F4E0-7D46-9CA1-83761EE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3E859-BEA6-194D-AC83-283F6E38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803D0-0B11-FD4C-A515-2D412A9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938A-E0B9-7E4E-8A1C-A81F1A33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AF1B-8BCB-3547-A615-C0A7BDE6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71805-F6C6-324B-8D4C-89E65621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4A57D-3F3B-F148-B0D6-EA237D44D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EDDE7-955E-A745-8C3B-4C67781D2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2BE42-0491-D64F-B3AC-C3B93CD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7B7FD-A56A-A54D-A22D-384356C7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7B1DB-05D4-E54A-8D0C-75860E1B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0357-3468-514B-AB43-57E061DE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D93AB-8859-6C49-B6B8-D6EB6F1A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DFBCD-95AF-184F-9A41-1BC4B554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7E435-AD19-5045-AD4B-43C3F49D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9DFA6-D31F-BC41-A988-80BC1ED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48783-B52F-564E-A4AC-62796996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941E6-4F93-AD4E-9FB5-1A5D3F29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6D9D-28AD-B54B-9AFB-CC2E8629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BD15-B104-D843-9C5F-24F03C3D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9ADEF-817C-6144-BBE8-6C6F5FF66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F2D01-6CAA-C747-AF7C-C99A7C1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16778-A9DE-C948-A454-72FC984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BAA91-C572-6442-B2D0-9C719C4E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D0CA-6569-1941-BC09-D12EC29B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8C7B6-5AB3-C245-9EAB-92FA4EA0A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A64C7-85B6-7544-841E-6CAAB15F9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5D94-B116-9446-859A-3224B93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F3B2-7AED-D747-BAC9-56DFCE5B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779C8-B16A-E640-881D-1A384E56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B3145-CBC6-AB47-BE05-44DF5658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DE012-5655-E14F-A6D4-1EBB490C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57DF-544F-5247-AE20-E2489D05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1124-1A9B-3D47-8EA4-BB13BEDD95F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DB09-ACE8-F84C-AAF3-33FE0126F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79659-724B-BA40-9BC9-BD93702D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pspeng.github.io/crisp_not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3BA3-0159-9C47-B735-988554F3F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 variables and comparing means/proportions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E3200-E3B8-0145-9CBF-A4F65F626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CRISP R Mini-Course </a:t>
            </a:r>
          </a:p>
          <a:p>
            <a:r>
              <a:rPr lang="en-US" dirty="0"/>
              <a:t>Day 5</a:t>
            </a:r>
          </a:p>
        </p:txBody>
      </p:sp>
    </p:spTree>
    <p:extLst>
      <p:ext uri="{BB962C8B-B14F-4D97-AF65-F5344CB8AC3E}">
        <p14:creationId xmlns:p14="http://schemas.microsoft.com/office/powerpoint/2010/main" val="8823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758-0415-8B4A-831F-8B11E79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3290-D335-E847-A6F0-11A6C0ECD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69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does the code below do? Explain to your neighbor!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F6C81-FF90-AB42-9AFE-42A069AE2FFF}"/>
              </a:ext>
            </a:extLst>
          </p:cNvPr>
          <p:cNvSpPr txBox="1"/>
          <p:nvPr/>
        </p:nvSpPr>
        <p:spPr>
          <a:xfrm>
            <a:off x="1450928" y="2828835"/>
            <a:ext cx="8965817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dplyr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df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df_new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df %&gt;%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mutate(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age_months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age * 12) %&gt;%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filter(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1 &amp;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age_months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&gt; 100) %&gt;%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select(id,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age_months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educyrs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table1(~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educyrs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sex,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7789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37CF-B6AF-354D-9EFD-6BA1814E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352"/>
            <a:ext cx="10515600" cy="1325563"/>
          </a:xfrm>
        </p:spPr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0ABE-128B-C94D-94BD-98A057506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447"/>
            <a:ext cx="10515600" cy="4351338"/>
          </a:xfrm>
        </p:spPr>
        <p:txBody>
          <a:bodyPr/>
          <a:lstStyle/>
          <a:p>
            <a:r>
              <a:rPr lang="en-US" dirty="0"/>
              <a:t>Factor variables, finishing up creating “Table 1” 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Hypothesis testing comparing means and proportions</a:t>
            </a:r>
          </a:p>
          <a:p>
            <a:r>
              <a:rPr lang="en-US" dirty="0"/>
              <a:t>Midterm practicum </a:t>
            </a:r>
          </a:p>
        </p:txBody>
      </p:sp>
      <p:pic>
        <p:nvPicPr>
          <p:cNvPr id="4" name="Picture 2" descr="The baseline characteristics for the categorical variables. | Download ...">
            <a:extLst>
              <a:ext uri="{FF2B5EF4-FFF2-40B4-BE49-F238E27FC236}">
                <a16:creationId xmlns:a16="http://schemas.microsoft.com/office/drawing/2014/main" id="{36023D66-C16F-1D48-B497-CA8841E88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72"/>
          <a:stretch/>
        </p:blipFill>
        <p:spPr bwMode="auto">
          <a:xfrm>
            <a:off x="6096000" y="3397401"/>
            <a:ext cx="5729009" cy="17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ean values ± standard deviations and proportions of baseline ...">
            <a:extLst>
              <a:ext uri="{FF2B5EF4-FFF2-40B4-BE49-F238E27FC236}">
                <a16:creationId xmlns:a16="http://schemas.microsoft.com/office/drawing/2014/main" id="{84768578-C767-3C41-A95C-04DC43DE3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45"/>
          <a:stretch/>
        </p:blipFill>
        <p:spPr bwMode="auto">
          <a:xfrm>
            <a:off x="511672" y="3351300"/>
            <a:ext cx="4969966" cy="195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A53D5F-D916-8545-A2A6-8E5EC07DC290}"/>
              </a:ext>
            </a:extLst>
          </p:cNvPr>
          <p:cNvCxnSpPr>
            <a:cxnSpLocks/>
          </p:cNvCxnSpPr>
          <p:nvPr/>
        </p:nvCxnSpPr>
        <p:spPr>
          <a:xfrm flipH="1" flipV="1">
            <a:off x="5177481" y="5424616"/>
            <a:ext cx="1337620" cy="63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320BF1-1E4A-1F47-AAD0-D1D1E3D8EBA5}"/>
              </a:ext>
            </a:extLst>
          </p:cNvPr>
          <p:cNvCxnSpPr>
            <a:cxnSpLocks/>
          </p:cNvCxnSpPr>
          <p:nvPr/>
        </p:nvCxnSpPr>
        <p:spPr>
          <a:xfrm flipV="1">
            <a:off x="6710364" y="5045935"/>
            <a:ext cx="4643436" cy="10119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7CF044-32EC-A047-854C-B9E934086B26}"/>
              </a:ext>
            </a:extLst>
          </p:cNvPr>
          <p:cNvSpPr txBox="1"/>
          <p:nvPr/>
        </p:nvSpPr>
        <p:spPr>
          <a:xfrm>
            <a:off x="4819136" y="6192409"/>
            <a:ext cx="430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learn how to obtain these p-values! </a:t>
            </a:r>
          </a:p>
        </p:txBody>
      </p:sp>
    </p:spTree>
    <p:extLst>
      <p:ext uri="{BB962C8B-B14F-4D97-AF65-F5344CB8AC3E}">
        <p14:creationId xmlns:p14="http://schemas.microsoft.com/office/powerpoint/2010/main" val="65886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E758-0415-8B4A-831F-8B11E796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73290-D335-E847-A6F0-11A6C0ECD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With a hypothesis test, we test a </a:t>
                </a:r>
                <a:r>
                  <a:rPr lang="en-US" b="1" dirty="0">
                    <a:solidFill>
                      <a:schemeClr val="accent6"/>
                    </a:solidFill>
                  </a:rPr>
                  <a:t>null hypothesis</a:t>
                </a:r>
                <a:r>
                  <a:rPr lang="en-US" dirty="0"/>
                  <a:t>. For example, we may have the following data: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No treatment arm ages</a:t>
                </a:r>
                <a:r>
                  <a:rPr lang="en-US" dirty="0"/>
                  <a:t>: 15, 20, 13, 17, 18, 25, 28</a:t>
                </a:r>
              </a:p>
              <a:p>
                <a:pPr marL="0" indent="0">
                  <a:buNone/>
                </a:pPr>
                <a:r>
                  <a:rPr lang="en-US" u="sng" dirty="0"/>
                  <a:t>Treatment arm ages</a:t>
                </a:r>
                <a:r>
                  <a:rPr lang="en-US" dirty="0"/>
                  <a:t>: 54, 52, 30, 20, 19, 60, 85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𝑀𝑒𝑎𝑛𝐴𝑔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𝑀𝑒𝑎𝑛𝐴𝑔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𝑡𝑟𝑒𝑎𝑡𝑚𝑒𝑛𝑡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set an alpha value (often 0.05). If the p-value is less than alpha, then we </a:t>
                </a:r>
                <a:r>
                  <a:rPr lang="en-US" b="1" dirty="0">
                    <a:solidFill>
                      <a:schemeClr val="accent2"/>
                    </a:solidFill>
                  </a:rPr>
                  <a:t>reject the null hypothesis</a:t>
                </a:r>
                <a:r>
                  <a:rPr lang="en-US" dirty="0"/>
                  <a:t>. In this case, we would say: </a:t>
                </a:r>
              </a:p>
              <a:p>
                <a:pPr marL="0" indent="0">
                  <a:buNone/>
                </a:pPr>
                <a:r>
                  <a:rPr lang="en-US" i="1" dirty="0"/>
                  <a:t>“We found a </a:t>
                </a:r>
                <a:r>
                  <a:rPr lang="en-US" b="1" i="1" dirty="0">
                    <a:solidFill>
                      <a:schemeClr val="accent2"/>
                    </a:solidFill>
                  </a:rPr>
                  <a:t>significant difference </a:t>
                </a:r>
                <a:r>
                  <a:rPr lang="en-US" i="1" dirty="0"/>
                  <a:t>between the mean age in the treatment the control arms (p = ___).”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73290-D335-E847-A6F0-11A6C0ECD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3252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87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3246-8BFB-9B42-952E-1F19D850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in Table 1’s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0DCF963-58B3-5646-8776-E481D6927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597"/>
              </p:ext>
            </p:extLst>
          </p:nvPr>
        </p:nvGraphicFramePr>
        <p:xfrm>
          <a:off x="178485" y="1542407"/>
          <a:ext cx="1159750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007">
                  <a:extLst>
                    <a:ext uri="{9D8B030D-6E8A-4147-A177-3AD203B41FA5}">
                      <a16:colId xmlns:a16="http://schemas.microsoft.com/office/drawing/2014/main" val="583942717"/>
                    </a:ext>
                  </a:extLst>
                </a:gridCol>
                <a:gridCol w="1124465">
                  <a:extLst>
                    <a:ext uri="{9D8B030D-6E8A-4147-A177-3AD203B41FA5}">
                      <a16:colId xmlns:a16="http://schemas.microsoft.com/office/drawing/2014/main" val="2145650238"/>
                    </a:ext>
                  </a:extLst>
                </a:gridCol>
                <a:gridCol w="1235675">
                  <a:extLst>
                    <a:ext uri="{9D8B030D-6E8A-4147-A177-3AD203B41FA5}">
                      <a16:colId xmlns:a16="http://schemas.microsoft.com/office/drawing/2014/main" val="1715828265"/>
                    </a:ext>
                  </a:extLst>
                </a:gridCol>
                <a:gridCol w="877330">
                  <a:extLst>
                    <a:ext uri="{9D8B030D-6E8A-4147-A177-3AD203B41FA5}">
                      <a16:colId xmlns:a16="http://schemas.microsoft.com/office/drawing/2014/main" val="4191489220"/>
                    </a:ext>
                  </a:extLst>
                </a:gridCol>
                <a:gridCol w="1186249">
                  <a:extLst>
                    <a:ext uri="{9D8B030D-6E8A-4147-A177-3AD203B41FA5}">
                      <a16:colId xmlns:a16="http://schemas.microsoft.com/office/drawing/2014/main" val="394116323"/>
                    </a:ext>
                  </a:extLst>
                </a:gridCol>
                <a:gridCol w="2533135">
                  <a:extLst>
                    <a:ext uri="{9D8B030D-6E8A-4147-A177-3AD203B41FA5}">
                      <a16:colId xmlns:a16="http://schemas.microsoft.com/office/drawing/2014/main" val="624101484"/>
                    </a:ext>
                  </a:extLst>
                </a:gridCol>
                <a:gridCol w="2273642">
                  <a:extLst>
                    <a:ext uri="{9D8B030D-6E8A-4147-A177-3AD203B41FA5}">
                      <a16:colId xmlns:a16="http://schemas.microsoft.com/office/drawing/2014/main" val="1077667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Placebo (N= 1000)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Treatment (N = 1000)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Null Hypothesis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28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Age [Mean (</a:t>
                      </a:r>
                      <a:r>
                        <a:rPr lang="en-US" sz="1600" dirty="0" err="1"/>
                        <a:t>sd</a:t>
                      </a:r>
                      <a:r>
                        <a:rPr lang="en-US" sz="1600" dirty="0"/>
                        <a:t>)]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28.4 (10.5)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28.6 (9.4)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T-test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04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Sex – Male [n (%)]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490 (49%)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520 (52%)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0.20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Z-test or </a:t>
                      </a:r>
                    </a:p>
                    <a:p>
                      <a:r>
                        <a:rPr lang="en-US" sz="1600" dirty="0"/>
                        <a:t>Chi-squared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59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      Female [n (%)]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510 (51%)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480 (48%)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66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Severity – No [n (%)]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 (20%)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500 (50%)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&lt;0.01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 dirty="0"/>
                        <a:t>Chi-squared</a:t>
                      </a:r>
                    </a:p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45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              Medium [n (%)]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400 (40%)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300 (30%)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51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              High [n (%)]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400 (40%)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200 (20%)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05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Disease Score </a:t>
                      </a:r>
                    </a:p>
                    <a:p>
                      <a:r>
                        <a:rPr lang="en-US" sz="1600" dirty="0"/>
                        <a:t>[Mean (</a:t>
                      </a:r>
                      <a:r>
                        <a:rPr lang="en-US" sz="1600" dirty="0" err="1"/>
                        <a:t>sd</a:t>
                      </a:r>
                      <a:r>
                        <a:rPr lang="en-US" sz="1600" dirty="0"/>
                        <a:t>)]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45.2 (10.4)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30.2 (12.5)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&lt;0.01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T-test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027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72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721E-82EC-3247-A973-9E9440AF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07CF-5153-A54F-8DE6-7C592F79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Today, we will learn the basics of dataset processing. </a:t>
            </a:r>
          </a:p>
          <a:p>
            <a:pPr marL="514350" indent="-514350"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bit.ly/crisp2025</a:t>
            </a:r>
            <a:r>
              <a:rPr lang="en-US" dirty="0"/>
              <a:t>. </a:t>
            </a:r>
          </a:p>
          <a:p>
            <a:pPr marL="514350" indent="-514350"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Rmd</a:t>
            </a:r>
            <a:r>
              <a:rPr lang="en-US" dirty="0"/>
              <a:t> file for today into your CRISP R notes folder.</a:t>
            </a:r>
          </a:p>
          <a:p>
            <a:pPr marL="514350" indent="-514350">
              <a:buAutoNum type="arabicPeriod"/>
            </a:pPr>
            <a:r>
              <a:rPr lang="en-US" dirty="0"/>
              <a:t>We will go through the tutorial (until the exercises) together! Try to follow along, and type and run the code as I do it.   </a:t>
            </a:r>
          </a:p>
        </p:txBody>
      </p:sp>
    </p:spTree>
    <p:extLst>
      <p:ext uri="{BB962C8B-B14F-4D97-AF65-F5344CB8AC3E}">
        <p14:creationId xmlns:p14="http://schemas.microsoft.com/office/powerpoint/2010/main" val="319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8119</TotalTime>
  <Words>444</Words>
  <Application>Microsoft Macintosh PowerPoint</Application>
  <PresentationFormat>Widescreen</PresentationFormat>
  <Paragraphs>74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</vt:lpstr>
      <vt:lpstr>Courier New</vt:lpstr>
      <vt:lpstr>Office Theme</vt:lpstr>
      <vt:lpstr>Factor variables and comparing means/proportions</vt:lpstr>
      <vt:lpstr>Review from last time</vt:lpstr>
      <vt:lpstr>Today’s agenda</vt:lpstr>
      <vt:lpstr>Hypothesis testing</vt:lpstr>
      <vt:lpstr>Hypothesis testing in Table 1’s</vt:lpstr>
      <vt:lpstr>Guided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mini-course and R/RStudio </dc:title>
  <dc:creator>James Peng</dc:creator>
  <cp:lastModifiedBy>James Peng</cp:lastModifiedBy>
  <cp:revision>38</cp:revision>
  <dcterms:created xsi:type="dcterms:W3CDTF">2025-07-02T02:40:06Z</dcterms:created>
  <dcterms:modified xsi:type="dcterms:W3CDTF">2025-07-16T19:34:50Z</dcterms:modified>
</cp:coreProperties>
</file>