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14786124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14786124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14786124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1478612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147861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147861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1478612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1478612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1478612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1478612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4786124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1478612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147861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147861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1478612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1478612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5decf0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5decf0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147861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14786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147861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147861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1478612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1478612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1478612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1478612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1478612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1478612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14786124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1478612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1478612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1478612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1478612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b1478612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600" y="0"/>
            <a:ext cx="9144000" cy="60078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455750" y="7650"/>
            <a:ext cx="3985200" cy="5128200"/>
          </a:xfrm>
          <a:prstGeom prst="parallelogram">
            <a:avLst>
              <a:gd fmla="val 25000" name="adj"/>
            </a:avLst>
          </a:prstGeom>
          <a:solidFill>
            <a:srgbClr val="040A1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66000" y="-46200"/>
            <a:ext cx="2083450" cy="5235900"/>
          </a:xfrm>
          <a:prstGeom prst="flowChartProcess">
            <a:avLst/>
          </a:prstGeom>
          <a:solidFill>
            <a:srgbClr val="040A18"/>
          </a:solidFill>
          <a:ln cap="flat" cmpd="sng" w="9525">
            <a:solidFill>
              <a:srgbClr val="040A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015925" y="1479750"/>
            <a:ext cx="253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Fit CIn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58800" y="2462875"/>
            <a:ext cx="39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</a:rPr>
              <a:t>Dara Caroline de Souza Vasconcelos - dcsv</a:t>
            </a:r>
            <a:endParaRPr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</a:rPr>
              <a:t>Edinaldo Barbosa da Costa Filho - ebcf2</a:t>
            </a:r>
            <a:endParaRPr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</a:rPr>
              <a:t>João Pedro Souza Pereira de Moura - jpspm</a:t>
            </a:r>
            <a:endParaRPr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</a:rPr>
              <a:t>Maria Eduarda Souza Oliveira de Senna - mesos</a:t>
            </a:r>
            <a:endParaRPr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</a:rPr>
              <a:t>Rafael Jesus de Araujo Vasconcelos - rjav</a:t>
            </a:r>
            <a:endParaRPr>
              <a:solidFill>
                <a:srgbClr val="C9D1D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853075" y="1990800"/>
            <a:ext cx="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03600" y="1315175"/>
            <a:ext cx="89550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UNI.NOME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unidade UNI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(peso)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M, avaliacao AV, avalia A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 = A.cpf_aluno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AV.id_avaliacao = A.id_avaliacao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M.id_unidade = UNI.id_unidade) &gt; </a:t>
            </a:r>
            <a:r>
              <a:rPr lang="pt-BR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716975" y="513375"/>
            <a:ext cx="43380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subconsulta escalar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525450" y="1278175"/>
            <a:ext cx="80877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(M.id_unidade, M.tipo_plano) =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MATRI.id_unidade, MATRI.tipo_plano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MATRI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MATRI.cpf = </a:t>
            </a:r>
            <a:r>
              <a:rPr lang="pt-BR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'76454768007'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778100" y="439375"/>
            <a:ext cx="55824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--subconsulta do tipo linha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057400" y="1419350"/>
            <a:ext cx="5091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575625" y="1419350"/>
            <a:ext cx="62502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C.cpf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 C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C.frequencia &gt;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(frequencia)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cliente));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569000" y="486350"/>
            <a:ext cx="6068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--subconsulta do tipo tabela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984600" y="1562250"/>
            <a:ext cx="71748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P.end_cidade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CIDADE, </a:t>
            </a:r>
            <a:r>
              <a:rPr lang="pt-BR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'Pessoa'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TIPO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 P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5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A.end_cidade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CIDADE, </a:t>
            </a:r>
            <a:r>
              <a:rPr lang="pt-BR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'Unidade'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TIPO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unidade A;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984600" y="470550"/>
            <a:ext cx="55602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--operação de conjunto</a:t>
            </a:r>
            <a:endParaRPr sz="2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0" y="-27400"/>
            <a:ext cx="49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Procedimentos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0" y="626625"/>
            <a:ext cx="55950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print_nome(auxCPF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auxNome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P.nome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auxNome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 P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p.cpf = auxCPF;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dbms_output.put_line(auxNome);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EXCEPTION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NO_DATA_FOUND </a:t>
            </a: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dbms_output.put_line(</a:t>
            </a:r>
            <a:r>
              <a:rPr lang="pt-BR" sz="13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'CPF NOT FOUND'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3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119025" y="413550"/>
            <a:ext cx="50178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print_nome(</a:t>
            </a:r>
            <a:r>
              <a:rPr lang="pt-BR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'74055189079'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56275" y="449025"/>
            <a:ext cx="6875400" cy="4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city(cidade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CURSOR nomes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end_cidade = cidade;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aux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nomes;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nomes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EXIT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nomes%NOTFOUND;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dbms_output.put_line(aux);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nomes;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6" name="Google Shape;146;p27"/>
          <p:cNvSpPr txBox="1"/>
          <p:nvPr/>
        </p:nvSpPr>
        <p:spPr>
          <a:xfrm>
            <a:off x="0" y="0"/>
            <a:ext cx="49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Procedimentos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833625" y="449025"/>
            <a:ext cx="22137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city(</a:t>
            </a:r>
            <a:r>
              <a:rPr lang="pt-BR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'Recife'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520800" y="364600"/>
            <a:ext cx="405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Função</a:t>
            </a:r>
            <a:endParaRPr sz="2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381225" y="658650"/>
            <a:ext cx="4762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dbms_output.put_line(get_funcao(</a:t>
            </a:r>
            <a:r>
              <a:rPr lang="pt-BR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'74055189079'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dbms_output.put_line(get_funcao(</a:t>
            </a:r>
            <a:r>
              <a:rPr lang="pt-BR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'74055189079'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44225" y="917700"/>
            <a:ext cx="42480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get_funcao(auxCPF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auxFuncao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F.funcao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auxFuncao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 F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F.cpf = auxCPF;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auxFuncao;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EXCEPTION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NO_DATA_FOUND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'Funcionario não cadastrado'</a:t>
            </a:r>
            <a:r>
              <a:rPr lang="pt-BR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528575" y="244900"/>
            <a:ext cx="49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Gatilho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481050" y="762275"/>
            <a:ext cx="7807800" cy="4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TRIGGER 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indicador_membro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REFERENCING NEW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FOR EACH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 sz="14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 membro 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|| :P.nome ||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FOI CADASTRADA COM SUCESSO'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74055184579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'Aroldo'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'Avenida Chaves'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'Teresina'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64071250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528575" y="244900"/>
            <a:ext cx="49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Gatilho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481050" y="762275"/>
            <a:ext cx="7807800" cy="4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TRIGGER indicador_academia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unidade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REFERENCING NEW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ACAD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FOR EACH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 sz="14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 ACADEMIA 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|| :ACAD.nome ||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FOI REGISTRADA COM SUCESSO'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unidade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00100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'DO FINO PRO GRANDE'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'Rua das Flores'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'Recife'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52071250</a:t>
            </a:r>
            <a:r>
              <a:rPr lang="pt-BR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800" y="3659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28575" y="244900"/>
            <a:ext cx="49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Mini Mundo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68275" y="1276100"/>
            <a:ext cx="7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8575" y="954775"/>
            <a:ext cx="7792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Um sistema de uma rede de academias, "Fit CIn", há pessoas que são registradas contendo : CPF (Identificador), Nome, Endereço (Rua, Cidade, CEP) e podem ter contato (multivalorado) contendo email e/ou telefone; elas se dividem em 2 categorias : clientes e funcionários. Os atributos dos clientes são: Frequência, Digital. Os atributos dos funcionários são: Salário e Função na academia. Para cada cliente tem unicamente uma matrícula relacionada, constando : Data de Renovação, Tipo de Plano, Anuidade, Data de Matrícula. Funcionários acompanham clientes durante o treino, mas podem gerenciar outros funcionários. Um único funcionário pode acompanhar diversos clientes e um cliente pode ser acompanhado por diversos funcionários. Um cliente pode ser avaliado por um ou mais funcionários, e um funcionário pode avaliar um ou mais clientes, gerando avaliações contendo índice de gordura, massa muscular, peso, altura e data como atributos.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670000" y="0"/>
            <a:ext cx="380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Projeto Conceitual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3" y="540250"/>
            <a:ext cx="8905677" cy="4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036300" y="0"/>
            <a:ext cx="30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Projeto </a:t>
            </a: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Lógico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36700" y="503800"/>
            <a:ext cx="77403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Pessoa 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 u="sng">
                <a:solidFill>
                  <a:schemeClr val="lt1"/>
                </a:solidFill>
              </a:rPr>
              <a:t>CPF</a:t>
            </a:r>
            <a:r>
              <a:rPr lang="pt-BR" sz="1300">
                <a:solidFill>
                  <a:schemeClr val="lt1"/>
                </a:solidFill>
              </a:rPr>
              <a:t>, nome, end_rua, end_cidade, end_CEP);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Contato(</a:t>
            </a:r>
            <a:r>
              <a:rPr lang="pt-BR" sz="1300" u="sng">
                <a:solidFill>
                  <a:schemeClr val="lt1"/>
                </a:solidFill>
              </a:rPr>
              <a:t>CPF</a:t>
            </a:r>
            <a:r>
              <a:rPr lang="pt-BR" sz="1300">
                <a:solidFill>
                  <a:schemeClr val="lt1"/>
                </a:solidFill>
              </a:rPr>
              <a:t>, </a:t>
            </a:r>
            <a:r>
              <a:rPr lang="pt-BR" sz="1300" u="sng">
                <a:solidFill>
                  <a:schemeClr val="lt1"/>
                </a:solidFill>
              </a:rPr>
              <a:t>telefone</a:t>
            </a:r>
            <a:r>
              <a:rPr lang="pt-BR" sz="1300">
                <a:solidFill>
                  <a:schemeClr val="lt1"/>
                </a:solidFill>
              </a:rPr>
              <a:t>, </a:t>
            </a:r>
            <a:r>
              <a:rPr lang="pt-BR" sz="1300" u="sng">
                <a:solidFill>
                  <a:schemeClr val="lt1"/>
                </a:solidFill>
              </a:rPr>
              <a:t>email</a:t>
            </a:r>
            <a:r>
              <a:rPr lang="pt-BR" sz="1300">
                <a:solidFill>
                  <a:schemeClr val="lt1"/>
                </a:solidFill>
              </a:rPr>
              <a:t>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 CPF → Pessoa(CPF)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Avaliacao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 u="sng">
                <a:solidFill>
                  <a:schemeClr val="lt1"/>
                </a:solidFill>
              </a:rPr>
              <a:t>ID</a:t>
            </a:r>
            <a:r>
              <a:rPr lang="pt-BR" sz="1300">
                <a:solidFill>
                  <a:schemeClr val="lt1"/>
                </a:solidFill>
              </a:rPr>
              <a:t>, data, altura, peso, massa_muscular, indice_de_gordura)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Unidade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 u="sng">
                <a:solidFill>
                  <a:schemeClr val="lt1"/>
                </a:solidFill>
              </a:rPr>
              <a:t>ID_unidade</a:t>
            </a:r>
            <a:r>
              <a:rPr lang="pt-BR" sz="1300">
                <a:solidFill>
                  <a:schemeClr val="lt1"/>
                </a:solidFill>
              </a:rPr>
              <a:t>, nome, endereco)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Funcionario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 u="sng">
                <a:solidFill>
                  <a:schemeClr val="lt1"/>
                </a:solidFill>
              </a:rPr>
              <a:t>CPF</a:t>
            </a:r>
            <a:r>
              <a:rPr lang="pt-BR" sz="1300">
                <a:solidFill>
                  <a:schemeClr val="lt1"/>
                </a:solidFill>
              </a:rPr>
              <a:t>, funcao, salario)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 CPF → Pessoa(CPF)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Gerencia</a:t>
            </a:r>
            <a:r>
              <a:rPr lang="pt-BR" sz="1300">
                <a:solidFill>
                  <a:schemeClr val="lt1"/>
                </a:solidFill>
              </a:rPr>
              <a:t>(gerente!, </a:t>
            </a:r>
            <a:r>
              <a:rPr lang="pt-BR" sz="1300" u="sng">
                <a:solidFill>
                  <a:schemeClr val="lt1"/>
                </a:solidFill>
              </a:rPr>
              <a:t>gerenciado</a:t>
            </a:r>
            <a:r>
              <a:rPr lang="pt-BR" sz="1300">
                <a:solidFill>
                  <a:schemeClr val="lt1"/>
                </a:solidFill>
              </a:rPr>
              <a:t>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	gerente → Funcionario(CPF) </a:t>
            </a:r>
            <a:endParaRPr sz="1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gerenciado → Funcionario(CPF)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Cliente(</a:t>
            </a:r>
            <a:r>
              <a:rPr lang="pt-BR" sz="1300" u="sng">
                <a:solidFill>
                  <a:schemeClr val="lt1"/>
                </a:solidFill>
              </a:rPr>
              <a:t>CPF</a:t>
            </a:r>
            <a:r>
              <a:rPr lang="pt-BR" sz="1300">
                <a:solidFill>
                  <a:schemeClr val="lt1"/>
                </a:solidFill>
              </a:rPr>
              <a:t>, frequencia, digital)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 CPF → Pessoa(CPF)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Matricula</a:t>
            </a:r>
            <a:r>
              <a:rPr lang="pt-BR" sz="1300">
                <a:solidFill>
                  <a:schemeClr val="lt1"/>
                </a:solidFill>
              </a:rPr>
              <a:t>( </a:t>
            </a:r>
            <a:r>
              <a:rPr lang="pt-BR" sz="1300" u="sng">
                <a:solidFill>
                  <a:schemeClr val="lt1"/>
                </a:solidFill>
              </a:rPr>
              <a:t>CPF</a:t>
            </a:r>
            <a:r>
              <a:rPr lang="pt-BR" sz="1300">
                <a:solidFill>
                  <a:schemeClr val="lt1"/>
                </a:solidFill>
              </a:rPr>
              <a:t>,</a:t>
            </a:r>
            <a:r>
              <a:rPr lang="pt-BR" sz="1300" u="sng">
                <a:solidFill>
                  <a:schemeClr val="lt1"/>
                </a:solidFill>
              </a:rPr>
              <a:t>ID_matricula</a:t>
            </a:r>
            <a:r>
              <a:rPr lang="pt-BR" sz="1300">
                <a:solidFill>
                  <a:schemeClr val="lt1"/>
                </a:solidFill>
              </a:rPr>
              <a:t>, data_de_matricula, tipo_de_plano, anuidade, data_de_renovacao, ID_unidade!)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 CPF → Cliente(CPF)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 ID_unidade→ Unidade(ID_unidade)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Avalia</a:t>
            </a:r>
            <a:r>
              <a:rPr lang="pt-BR" sz="1300">
                <a:solidFill>
                  <a:schemeClr val="lt1"/>
                </a:solidFill>
              </a:rPr>
              <a:t>( </a:t>
            </a:r>
            <a:r>
              <a:rPr lang="pt-BR" sz="1300" u="sng">
                <a:solidFill>
                  <a:schemeClr val="lt1"/>
                </a:solidFill>
              </a:rPr>
              <a:t>CPF_funcionario</a:t>
            </a:r>
            <a:r>
              <a:rPr lang="pt-BR" sz="1300">
                <a:solidFill>
                  <a:schemeClr val="lt1"/>
                </a:solidFill>
              </a:rPr>
              <a:t>, </a:t>
            </a:r>
            <a:r>
              <a:rPr lang="pt-BR" sz="1300" u="sng">
                <a:solidFill>
                  <a:schemeClr val="lt1"/>
                </a:solidFill>
              </a:rPr>
              <a:t>CPF_aluno</a:t>
            </a:r>
            <a:r>
              <a:rPr lang="pt-BR" sz="1300">
                <a:solidFill>
                  <a:schemeClr val="lt1"/>
                </a:solidFill>
              </a:rPr>
              <a:t>, ID! )                                      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CPF_Funcionario → Funcionario(CPF)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CPF_Aluno → Cliente(CPF)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</a:rPr>
              <a:t>Acompanha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 u="sng">
                <a:solidFill>
                  <a:schemeClr val="lt1"/>
                </a:solidFill>
              </a:rPr>
              <a:t>acompanhante</a:t>
            </a:r>
            <a:r>
              <a:rPr lang="pt-BR" sz="1300">
                <a:solidFill>
                  <a:schemeClr val="lt1"/>
                </a:solidFill>
              </a:rPr>
              <a:t>, </a:t>
            </a:r>
            <a:r>
              <a:rPr lang="pt-BR" sz="1300" u="sng">
                <a:solidFill>
                  <a:schemeClr val="lt1"/>
                </a:solidFill>
              </a:rPr>
              <a:t>acompanhado</a:t>
            </a:r>
            <a:r>
              <a:rPr lang="pt-BR" sz="1300">
                <a:solidFill>
                  <a:schemeClr val="lt1"/>
                </a:solidFill>
              </a:rPr>
              <a:t>)                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        acompanhante → Funcionario(CPF)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</a:rPr>
              <a:t>        acompanhado → Cliente(CPF)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915650" y="1426775"/>
            <a:ext cx="53127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ACAD.end_cidade, ACAD.nome,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Quantidade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M, unidade ACAD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M.id_unidade = ACAD.id_unidade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ACAD.end_cidade, ACAD.nome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COUNT(*) &gt; 1;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265675" y="368450"/>
            <a:ext cx="4297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--GROUP BY / HAVING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2508850" y="1635550"/>
            <a:ext cx="43368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nome, funcao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 P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 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P.cpf = F.CPF;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291600" y="645675"/>
            <a:ext cx="25608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--INNER JOIN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911450" y="1596350"/>
            <a:ext cx="5321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P.nome, email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 P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contato C </a:t>
            </a:r>
            <a:r>
              <a:rPr lang="pt-BR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P.cpf = C.cpf;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291600" y="444050"/>
            <a:ext cx="2560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--OUTER JOIN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66425" y="1452700"/>
            <a:ext cx="85404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M.cpf, P.nome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matricula M, pessoa P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 C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M.cpf = C.cpf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P.cpf = M.cpf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C.frequencia &gt; </a:t>
            </a:r>
            <a:r>
              <a:rPr lang="pt-BR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113175" y="519700"/>
            <a:ext cx="2856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--Semi junção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A1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382250" y="1354325"/>
            <a:ext cx="63795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P.nome, P.cpf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 P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C.cpf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contato C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C.telefone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562750" y="488450"/>
            <a:ext cx="4018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--Anti-junção</a:t>
            </a:r>
            <a:endParaRPr sz="2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