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dt" idx="3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 idx="3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8EAB0E7-B9A0-4526-B2BE-A23D8BC218D0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Multi-instrument / Multi-instrument Inter-process (minus the)-with Eye Trackers-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075CBF-B35D-402A-97FB-A079C02CC78C}" type="slidenum">
              <a:rPr b="0" lang="en-CA" sz="1200" spc="-1" strike="noStrike">
                <a:solidFill>
                  <a:schemeClr val="dk1"/>
                </a:solidFill>
                <a:latin typeface="+mn-lt"/>
                <a:ea typeface="+mn-ea"/>
              </a:rPr>
              <a:t>15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9ECCE4-DF4E-4BD6-844A-A6ED784BFADA}" type="slidenum">
              <a:rPr b="0" lang="en-CA" sz="1200" spc="-1" strike="noStrike">
                <a:solidFill>
                  <a:srgbClr val="000000"/>
                </a:solidFill>
                <a:latin typeface="Times New Roman"/>
              </a:rPr>
              <a:t>15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214587-48F8-45A6-AD95-7FE2F9CAD448}" type="slidenum">
              <a:rPr b="0" lang="en-CA" sz="1200" spc="-1" strike="noStrike">
                <a:solidFill>
                  <a:srgbClr val="000000"/>
                </a:solidFill>
                <a:latin typeface="Times New Roman"/>
              </a:rPr>
              <a:t>15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B29C26-AFDB-4A37-A62D-657A0F9C39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E6A14E-0A64-4C75-8C02-0F7BAB0B31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A3DCC6D-3B1D-48CA-8437-B12C04B802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DA140A5-458E-4B95-BA6F-1ACDBE6A8E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61281E3-5222-48DD-814A-5297AE6521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E67614F-C170-4FBC-8070-5E9AC5823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15AE86F-0C2E-45D1-9504-C3E070CAB0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E1BF7E1-1EB1-42A7-88DD-566B639BD5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D0CC3F8-566B-4C6B-8EF8-0D14E660BC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3752F21-607A-493D-A00D-BC34E51DB7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534FB30-22B8-48E8-A467-59C7314C85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29DD549-9D87-4AFC-BCA4-82B2897E04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247AD7-4A98-4367-939E-38E10E7DC2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0936EB9-237A-44C3-974F-D83695ED19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68001B6-D9BC-474D-9ED0-A0B2F06DC6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DB52359-55B7-48E4-B5CC-36597DC913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B8B54DB-4DED-4A59-9AC1-1875B530F4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7FD2F52-17EB-41BF-A78B-ACDA090AF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D097D41-19E9-484A-9468-FB5BFDA19E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05AAC11-4812-4E6A-A972-F189066A5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D6655BD-8DFB-4D6C-B2FF-4C86BF22D3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236852F-7DAA-4FBC-95F2-DD98204AB2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39D07F8-A854-4D02-BE6A-AFB8F55730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5C3427-D0C0-48EB-A1B8-FCC6224028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418F673-B081-47B4-9E6C-F6AAB4F973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C3A950-C854-45D9-93A2-7E9D637D56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59DB90-3A93-43E6-89CE-915403DC1A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05328B-CBB7-44CC-BB4B-2E6CADAAA1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A205E5-A92E-4471-9013-EF52C4D2D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F7C3CD-82B5-4B93-A361-DD5680CFFD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3F8DF9-BE34-4131-A33B-BBE011F0CA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C64E87-8256-4185-93F5-87712DF73D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18E533-A29A-447A-9F7D-D329DCD40C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65A044-B9F8-4C11-9795-4CA68AB58F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E7457E-5195-4974-BC51-529A9A6138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95DBB8-113A-4F9D-9AF9-A066EBD0EB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FED7A8-8682-4FB5-8983-D0AC4DED7F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CF6A1E-1265-446D-97B5-975E028D88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8D6792-55D4-41D3-9CE8-7BAE383AC7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1E3308-3234-4D61-BE2B-B11A3C258E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95F9E9-071B-4FA7-B544-B48B1516DD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1C1B90-9EC3-49DA-B392-66D463534A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DA8662-6886-42E4-A89E-6C8AE2B709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57C0E8-0CD0-4FFB-92FD-7EB98E8398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AB66F5-8182-4B23-B10E-6341C54A58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3C388D-1B96-4092-9CFA-180A109BA6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F5A84B-60B0-4460-8058-025EC34A64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3B5A87-6C47-4A1D-B9EA-53E137C0C4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13B50C-E31A-4CDC-9342-5EEEFEAEBB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84D9CF-8609-446C-B993-94174E48C4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9C4D18-AB20-4B8A-9A55-59498E107D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306061-FA61-4A85-9789-ADECD329FF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C36DD7-F2F1-4EFC-9BD6-3C2DB7E880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974F11-ED38-40BB-A305-313A4186CC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7452BA-D08A-4DC6-AD89-0B0F0D2FBA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09F3A6-5008-45A2-9701-F80CD08000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E7EB13-EACD-46AF-BF70-EBBCC68A4A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219A49-EE1B-4025-8B4C-809AA6B339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761CF5-8E84-4123-97B1-1F8D0ABB29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ADEF56-F441-47B5-921A-02AF73D3E8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F49E1D-DA9A-4027-AE44-ED4759B8C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F37C0E-CD84-4386-9243-C7D10BBD96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CC438C-A8CA-4A83-A8A5-1DE3D0BB57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CA08FD-1724-484E-B07E-6AB4C9518E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2402194-DBD2-4CC2-8931-EA2C0AA042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C57541-5A8F-4FED-B788-2610F5A168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9164B7-D3DA-427D-9B51-9EE81B546A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7E3EE5D-1558-4247-BC64-787B839B25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86F6333-58D6-4B1E-94B8-0FE8FD54EA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4606498-D077-4C34-90BB-C289CF6074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4CFCEFB-FCE6-4890-99EB-6A53F1DE14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ACF87ED-0412-4E44-B436-8FE920838E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33108F8-E4A2-4B3A-B1D2-D3E23E9778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B101BDA-3B93-4C0B-B405-1A0885ADAF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9508240-FAF0-4285-A7B3-20FC7C4921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8F6D241-9AA6-41AE-9694-9D50B07300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1BD3E8-0930-4988-AAF0-84F0EB0548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FE2CC3-4663-467F-A35A-4D66A4E97D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4F1ADBE-2D39-4F4B-8A71-769B6D99FF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E2F7D3E-5D63-4299-8026-79DCE6D51E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4DEE782-485F-4CCB-A5B6-A68CFE4F2F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F1FC000-9B02-47B8-96E1-88519E8697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53DC046-F6B4-4FAF-AF9B-4BF7CFC4C3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9EFF87C-429B-4AD1-BDDD-E1D7563B87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44F17B2-BA6C-439A-A829-DB3D7F94E0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2441378-3ED1-44C1-9835-2FD486E89C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DE6903E-22B6-4809-B7B0-F20A109538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53E6DD-DA88-476F-8B04-66ED8C2DDB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1035D59-3995-4F2E-ABD3-D6BE19481F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EEE158A-E351-4ED4-B232-1C8FB73557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A06D37C-03AB-4901-B3E9-518CFCAD39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D08003D-DD91-47E8-B4F4-811317EC8F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6BE202E-AD11-487E-A381-D9A15943E8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3E05482-8898-49C5-81BC-908128559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E71C67D-B0BB-4C92-A130-02F23085C6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5F82553-3E77-4DC4-87A5-E53D696161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FB3385A-FE55-47A3-BF83-6FB3E635B6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84F2EE3-0358-4A72-9ED8-6810AF08A7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587DD3-DF89-435C-B3E2-D1D4BB8FA0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0DC30DA-DF96-4A39-B76E-DEDE764FE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2B190C5-BBD4-4525-B680-6091D251FB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63CCFE5-1980-4770-A2EC-0694DC3D41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31DA0EA-1AC6-4996-B1CD-7490D87774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3FA72EA-7C97-4E43-9208-FFFD5DF7A4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01F5920-BD53-421D-9BB1-A2B8F21C20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6D4846A-8322-49D5-AF5A-BACAC39293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AFB52E4-6975-4301-ABDB-933962FD6F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DA1BB18-AC2E-4FB6-9C3D-648DD70634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868E6C8-7739-4CD0-8D8E-0B7768EE15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8ADEBF-8DE8-49CC-85DF-8C4FDEF342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2FA53BA-0E90-4E80-992E-F0EC55BAB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9F62908-019E-4041-8CE3-4228077957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DD3BEDC-E07E-43F5-BD55-385F39071C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85EC50E-CCE0-4EAA-8DD1-4906C52279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02C1ADA-BC5F-498C-80F4-CF789730CD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D05D6D4-7B10-4936-9DBB-9EC1B63075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0F2BD17-18F7-48C5-9A94-E3FFE4BD79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AB57CF1-A9E6-4AAA-92C2-16C4A8F7A5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A514D1C-CD5E-48CD-9972-90C7BD78AC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AD9B8A4-848B-49B9-84DE-BE81BC44E3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FE3374-955C-4607-AC0B-DD9753994C8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dt" idx="28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ftr" idx="29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sldNum" idx="3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75D02E-B47A-4FE1-9903-9F07EA79C21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42960" y="117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9591A1-08B3-4576-9DF0-71DCA7E74A5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58C119-3452-45CF-97DA-3D86DF8CF4D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0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1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1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970A68-BB36-414B-9ABA-18DDBE44294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3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 idx="14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 idx="1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BFC674-BEFB-448C-BA43-7D83F6BD2B6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dt" idx="16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ftr" idx="17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8"/>
          <p:cNvSpPr>
            <a:spLocks noGrp="1"/>
          </p:cNvSpPr>
          <p:nvPr>
            <p:ph type="sldNum" idx="1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F7C077-8146-4CA3-B165-85A64DB79FC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dt" idx="19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ftr" idx="20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sldNum" idx="2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04A75-1E70-41DE-9FB7-99679B593BE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dt" idx="22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ftr" idx="23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2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BCDB8C-B827-4971-97F8-26CDB3DAE19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dt" idx="25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ftr" idx="26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 type="sldNum" idx="2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A53E5D-68E5-4E39-802C-E9570472F2D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mierzwinski.github.io/bishops/cs321/labs.html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21/docs/api/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oracle.com/technical-resources/articles/java/javadoc-tool.html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ctangle 7"/>
          <p:cNvSpPr/>
          <p:nvPr/>
        </p:nvSpPr>
        <p:spPr>
          <a:xfrm>
            <a:off x="-291960" y="-254160"/>
            <a:ext cx="12601080" cy="2578680"/>
          </a:xfrm>
          <a:prstGeom prst="rect">
            <a:avLst/>
          </a:prstGeom>
          <a:solidFill>
            <a:srgbClr val="664a97"/>
          </a:solidFill>
          <a:ln w="114480">
            <a:solidFill>
              <a:srgbClr val="64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522440" y="10800"/>
            <a:ext cx="9143640" cy="191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CA" sz="6000" spc="-1" strike="noStrike">
                <a:solidFill>
                  <a:schemeClr val="lt1"/>
                </a:solidFill>
                <a:latin typeface="Calibri Light"/>
              </a:rPr>
              <a:t>Quick Java Overview and Hello World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ubTitle"/>
          </p:nvPr>
        </p:nvSpPr>
        <p:spPr>
          <a:xfrm>
            <a:off x="1306440" y="1172160"/>
            <a:ext cx="9575280" cy="56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CS321: Advanced Programming Techniques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Prof: Gregory Mierzwinski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Date: January 10</a:t>
            </a:r>
            <a:r>
              <a:rPr b="0" lang="en-CA" sz="2400" spc="-1" strike="noStrike" baseline="30000">
                <a:solidFill>
                  <a:schemeClr val="dk1"/>
                </a:solidFill>
                <a:latin typeface="Calibri"/>
              </a:rPr>
              <a:t>th</a:t>
            </a: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, 2024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2" name="Picture 8" descr="http://osiris.ubishops.ca/~alussier/images/transparentlogo_bu.png"/>
          <p:cNvPicPr/>
          <p:nvPr/>
        </p:nvPicPr>
        <p:blipFill>
          <a:blip r:embed="rId1"/>
          <a:stretch/>
        </p:blipFill>
        <p:spPr>
          <a:xfrm>
            <a:off x="4574160" y="5560200"/>
            <a:ext cx="2671560" cy="93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 Final Points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Much nicer compiler and run-time error messages than C++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Exception handling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Powerful and easy-to-use libraries for data structures, multi-threading, networking, I/O, graphics, GUI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4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04C13C-D379-41F5-BCC6-B9310C5D8474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10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Hello World!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ldNum" idx="4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8DBD80-DEBF-456A-B912-00C77FE7234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10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Content Placeholder 2"/>
          <p:cNvSpPr/>
          <p:nvPr/>
        </p:nvSpPr>
        <p:spPr>
          <a:xfrm>
            <a:off x="1837800" y="2302920"/>
            <a:ext cx="8716680" cy="21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public static void main (String[] args) {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System.out.println(“hello world!”);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}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Hello World!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ldNum" idx="4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49B641-909D-4CCD-9853-A04F194282C8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11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Content Placeholder 2"/>
          <p:cNvSpPr/>
          <p:nvPr/>
        </p:nvSpPr>
        <p:spPr>
          <a:xfrm>
            <a:off x="1837800" y="2302920"/>
            <a:ext cx="8716680" cy="21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public static void main (String[] args) {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System.out.println(“hello world!”);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}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TextBox 2"/>
          <p:cNvSpPr/>
          <p:nvPr/>
        </p:nvSpPr>
        <p:spPr>
          <a:xfrm>
            <a:off x="855360" y="5073480"/>
            <a:ext cx="104022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4400" spc="-1" strike="noStrike">
                <a:solidFill>
                  <a:srgbClr val="ff0000"/>
                </a:solidFill>
                <a:latin typeface="Calibri"/>
              </a:rPr>
              <a:t>First class functions are not allowed in Java!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Hello World!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ldNum" idx="4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6E3D9D-5834-438A-8261-58CFB387D5A2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Content Placeholder 2"/>
          <p:cNvSpPr/>
          <p:nvPr/>
        </p:nvSpPr>
        <p:spPr>
          <a:xfrm>
            <a:off x="1091520" y="2300760"/>
            <a:ext cx="11542680" cy="42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public class Foo {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public static void main (String[] args) {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System.out.println(“hello world!”);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}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}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Hello World!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Num" idx="4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44D6CD-103F-46BE-99A4-3A630BEB0A6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13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Content Placeholder 2"/>
          <p:cNvSpPr/>
          <p:nvPr/>
        </p:nvSpPr>
        <p:spPr>
          <a:xfrm>
            <a:off x="1091520" y="2300760"/>
            <a:ext cx="11542680" cy="42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public class Foo {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public static void main (String[] args) {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System.out.println(“hello world!”);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}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}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Rectangle 2"/>
          <p:cNvSpPr/>
          <p:nvPr/>
        </p:nvSpPr>
        <p:spPr>
          <a:xfrm>
            <a:off x="963720" y="1760040"/>
            <a:ext cx="10018800" cy="456192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86" name="TextBox 3"/>
          <p:cNvSpPr/>
          <p:nvPr/>
        </p:nvSpPr>
        <p:spPr>
          <a:xfrm>
            <a:off x="963720" y="1278360"/>
            <a:ext cx="2998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Foo.java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Hello World!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ldNum" idx="4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E1513F-698A-4FCF-886F-E12DF3BC3BE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Content Placeholder 2"/>
          <p:cNvSpPr/>
          <p:nvPr/>
        </p:nvSpPr>
        <p:spPr>
          <a:xfrm>
            <a:off x="1091520" y="2300760"/>
            <a:ext cx="11542680" cy="42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public class Foo {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public static void main (String[] args) {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System.out.println(“hello world!”);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    </a:t>
            </a: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}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Lucida Console"/>
              </a:rPr>
              <a:t>}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Rectangle 2"/>
          <p:cNvSpPr/>
          <p:nvPr/>
        </p:nvSpPr>
        <p:spPr>
          <a:xfrm>
            <a:off x="963720" y="1760040"/>
            <a:ext cx="10018800" cy="456192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1" name="TextBox 3"/>
          <p:cNvSpPr/>
          <p:nvPr/>
        </p:nvSpPr>
        <p:spPr>
          <a:xfrm>
            <a:off x="963720" y="1278360"/>
            <a:ext cx="2998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Foo.java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Rectangle 7"/>
          <p:cNvSpPr/>
          <p:nvPr/>
        </p:nvSpPr>
        <p:spPr>
          <a:xfrm>
            <a:off x="963720" y="1278360"/>
            <a:ext cx="579600" cy="4305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3" name="Rectangle 10"/>
          <p:cNvSpPr/>
          <p:nvPr/>
        </p:nvSpPr>
        <p:spPr>
          <a:xfrm>
            <a:off x="3564360" y="2297520"/>
            <a:ext cx="579600" cy="4305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4" name="TextBox 12"/>
          <p:cNvSpPr/>
          <p:nvPr/>
        </p:nvSpPr>
        <p:spPr>
          <a:xfrm>
            <a:off x="1209240" y="4865040"/>
            <a:ext cx="8546400" cy="14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4400" spc="-1" strike="noStrike">
                <a:solidFill>
                  <a:srgbClr val="ff0000"/>
                </a:solidFill>
                <a:latin typeface="Calibri"/>
              </a:rPr>
              <a:t>The filename must match the </a:t>
            </a:r>
            <a:r>
              <a:rPr b="1" lang="en-CA" sz="4400" spc="-1" strike="noStrike">
                <a:solidFill>
                  <a:srgbClr val="ff0000"/>
                </a:solidFill>
                <a:latin typeface="Calibri"/>
              </a:rPr>
              <a:t>public </a:t>
            </a:r>
            <a:r>
              <a:rPr b="0" lang="en-CA" sz="4400" spc="-1" strike="noStrike">
                <a:solidFill>
                  <a:srgbClr val="ff0000"/>
                </a:solidFill>
                <a:latin typeface="Calibri"/>
              </a:rPr>
              <a:t>class name.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Lab 1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ldNum" idx="5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710081-F76C-4BE0-A1F1-F08658C979D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64116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Labs will be listed here on the morning of the lab, or the night before: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8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https://gmierzwinski.github.io/bishops/cs321/labs.html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First lab will be on January 15</a:t>
            </a:r>
            <a:r>
              <a:rPr b="0" lang="en-CA" sz="2800" spc="-1" strike="noStrike" baseline="30000">
                <a:solidFill>
                  <a:schemeClr val="dk1"/>
                </a:solidFill>
                <a:latin typeface="Calibri"/>
              </a:rPr>
              <a:t>th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Why Java?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Strongly typed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Object-oriented programming language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Used in many areas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Similar to C++ but at a bit of a higher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CA" sz="2800" spc="-1" strike="noStrike">
                <a:solidFill>
                  <a:schemeClr val="dk1"/>
                </a:solidFill>
                <a:latin typeface="Calibri"/>
              </a:rPr>
              <a:t>Keep in mind, this class is about programming techniques, not about a programming language.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dt" idx="34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Winter 2023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sldNum" idx="3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EF9CD9-1D97-4BF0-859D-C4DE96323DD2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 vs. C++ Compilation/Running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 idx="36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Winter 2023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sldNum" idx="3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53CAE9-20FD-4FD8-B8BE-5C239EE3065B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3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1" name="Picture 10" descr=""/>
          <p:cNvPicPr/>
          <p:nvPr/>
        </p:nvPicPr>
        <p:blipFill>
          <a:blip r:embed="rId1"/>
          <a:stretch/>
        </p:blipFill>
        <p:spPr>
          <a:xfrm>
            <a:off x="1562040" y="1042920"/>
            <a:ext cx="4152600" cy="4774680"/>
          </a:xfrm>
          <a:prstGeom prst="rect">
            <a:avLst/>
          </a:prstGeom>
          <a:ln w="0">
            <a:noFill/>
          </a:ln>
        </p:spPr>
      </p:pic>
      <p:pic>
        <p:nvPicPr>
          <p:cNvPr id="442" name="Picture 13" descr=""/>
          <p:cNvPicPr/>
          <p:nvPr/>
        </p:nvPicPr>
        <p:blipFill>
          <a:blip r:embed="rId2"/>
          <a:stretch/>
        </p:blipFill>
        <p:spPr>
          <a:xfrm>
            <a:off x="5715000" y="1042920"/>
            <a:ext cx="4914720" cy="47718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 vs. C++ Compilation/Running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F0DD00-4876-405E-8536-119FCC1C77CB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6" name="Picture 10" descr=""/>
          <p:cNvPicPr/>
          <p:nvPr/>
        </p:nvPicPr>
        <p:blipFill>
          <a:blip r:embed="rId1"/>
          <a:stretch/>
        </p:blipFill>
        <p:spPr>
          <a:xfrm>
            <a:off x="1562040" y="1042920"/>
            <a:ext cx="4152600" cy="4774680"/>
          </a:xfrm>
          <a:prstGeom prst="rect">
            <a:avLst/>
          </a:prstGeom>
          <a:ln w="0">
            <a:noFill/>
          </a:ln>
        </p:spPr>
      </p:pic>
      <p:pic>
        <p:nvPicPr>
          <p:cNvPr id="447" name="Picture 13" descr=""/>
          <p:cNvPicPr/>
          <p:nvPr/>
        </p:nvPicPr>
        <p:blipFill>
          <a:blip r:embed="rId2"/>
          <a:stretch/>
        </p:blipFill>
        <p:spPr>
          <a:xfrm>
            <a:off x="5715000" y="1042920"/>
            <a:ext cx="4914720" cy="4771800"/>
          </a:xfrm>
          <a:prstGeom prst="rect">
            <a:avLst/>
          </a:prstGeom>
          <a:ln w="0">
            <a:noFill/>
          </a:ln>
        </p:spPr>
      </p:pic>
      <p:sp>
        <p:nvSpPr>
          <p:cNvPr id="448" name="Rectangle 3"/>
          <p:cNvSpPr/>
          <p:nvPr/>
        </p:nvSpPr>
        <p:spPr>
          <a:xfrm>
            <a:off x="1562040" y="1039680"/>
            <a:ext cx="4152600" cy="553212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9" name="TextBox 4"/>
          <p:cNvSpPr/>
          <p:nvPr/>
        </p:nvSpPr>
        <p:spPr>
          <a:xfrm>
            <a:off x="1630800" y="6094440"/>
            <a:ext cx="3873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/>
                </a:solidFill>
                <a:latin typeface="Calibri"/>
              </a:rPr>
              <a:t>Platform-dependent Area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Rectangle 10"/>
          <p:cNvSpPr/>
          <p:nvPr/>
        </p:nvSpPr>
        <p:spPr>
          <a:xfrm>
            <a:off x="5899320" y="3942720"/>
            <a:ext cx="4914720" cy="262908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1" name="TextBox 12"/>
          <p:cNvSpPr/>
          <p:nvPr/>
        </p:nvSpPr>
        <p:spPr>
          <a:xfrm>
            <a:off x="6356520" y="6094440"/>
            <a:ext cx="3873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/>
                </a:solidFill>
                <a:latin typeface="Calibri"/>
              </a:rPr>
              <a:t>Platform-dependent Area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2" name="Straight Arrow Connector 13"/>
          <p:cNvCxnSpPr/>
          <p:nvPr/>
        </p:nvCxnSpPr>
        <p:spPr>
          <a:xfrm flipH="1">
            <a:off x="10629720" y="3429000"/>
            <a:ext cx="284400" cy="360"/>
          </a:xfrm>
          <a:prstGeom prst="straightConnector1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453" name="TextBox 14"/>
          <p:cNvSpPr/>
          <p:nvPr/>
        </p:nvSpPr>
        <p:spPr>
          <a:xfrm>
            <a:off x="10879560" y="3244320"/>
            <a:ext cx="108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/>
                </a:solidFill>
                <a:latin typeface="Calibri"/>
              </a:rPr>
              <a:t>Bytecode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 vs. C++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“</a:t>
            </a: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No pointers”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Generally considered safer due to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chemeClr val="dk1"/>
                </a:solidFill>
                <a:latin typeface="Calibri"/>
              </a:rPr>
              <a:t>Checks for out-of-bounds access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chemeClr val="dk1"/>
                </a:solidFill>
                <a:latin typeface="Calibri"/>
              </a:rPr>
              <a:t>Automatic garbage collection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chemeClr val="dk1"/>
                </a:solidFill>
                <a:latin typeface="Calibri"/>
              </a:rPr>
              <a:t>Pointer abstraction (no pointers)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chemeClr val="dk1"/>
                </a:solidFill>
                <a:latin typeface="Calibri"/>
              </a:rPr>
              <a:t>Multiple inheritance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3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A28746-7EE7-413C-90AC-EFFEE085DE0B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 vs. C++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(Almost) everything is an object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Only primitive types 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boolean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char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long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float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double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 are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not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objects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Function arguments are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always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passed by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value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Objects are </a:t>
            </a:r>
            <a:r>
              <a:rPr b="0" i="1" lang="en-US" sz="2000" spc="-1" strike="noStrike" u="sng">
                <a:solidFill>
                  <a:schemeClr val="dk1"/>
                </a:solidFill>
                <a:uFillTx/>
                <a:latin typeface="Calibri"/>
              </a:rPr>
              <a:t>not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copied – only their references are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No separation between header and implementation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No operator overloading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No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struct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Functions are virtual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Function code that gets executed is determined at run-time rather than compile-time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4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48C449-2B23-4C36-8ECD-C0B9B438CB92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6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 vs. C++ Multiple Inheritance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C++ inheritance forces the inheritance of both data and behavior (code)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Multiple inheritance in Java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Java does not allow multiple non-abstract class inheritance. Only one at a time.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Java has abstract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interfaces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that allows for multiple inheritance.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These only define expected behaviours (arguments, return type) but not the behaviour itself.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4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9F96A5-0B9A-4600-9604-52371A9170D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7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 Documentation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StackOverflow won’t solve all your problems!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Found here: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https://docs.oracle.com/javase/21/docs/api/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4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609E91-789C-46E4-ACB9-9E2CD902D5D4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8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JavaDoc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All languages have some form of code documentation tooling or standards.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 Java, we use the JavaDoc standard: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https://www.oracle.com/technical-resources/articles/java/javadoc-tool.html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4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D3EEEF-723A-4991-9583-46D16860BCFA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9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25199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2016-10-21T00:49:29Z</dcterms:created>
  <dc:creator>Gregory</dc:creator>
  <dc:description/>
  <dc:language>en-CA</dc:language>
  <cp:lastModifiedBy/>
  <cp:lastPrinted>2024-01-07T12:42:05Z</cp:lastPrinted>
  <dcterms:modified xsi:type="dcterms:W3CDTF">2024-01-09T14:25:28Z</dcterms:modified>
  <cp:revision>186</cp:revision>
  <dc:subject/>
  <dc:title>Eye-tracking for Neuroscience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3</vt:r8>
  </property>
  <property fmtid="{D5CDD505-2E9C-101B-9397-08002B2CF9AE}" pid="3" name="PresentationFormat">
    <vt:lpwstr>Widescreen</vt:lpwstr>
  </property>
  <property fmtid="{D5CDD505-2E9C-101B-9397-08002B2CF9AE}" pid="4" name="Slides">
    <vt:r8>16</vt:r8>
  </property>
</Properties>
</file>