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6" r:id="rId9"/>
    <p:sldId id="267" r:id="rId10"/>
    <p:sldId id="265" r:id="rId11"/>
    <p:sldId id="268" r:id="rId12"/>
    <p:sldId id="263"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64" r:id="rId26"/>
    <p:sldId id="281" r:id="rId27"/>
    <p:sldId id="283" r:id="rId28"/>
    <p:sldId id="284" r:id="rId29"/>
    <p:sldId id="285" r:id="rId30"/>
    <p:sldId id="286" r:id="rId31"/>
    <p:sldId id="287" r:id="rId32"/>
    <p:sldId id="288" r:id="rId33"/>
    <p:sldId id="289" r:id="rId34"/>
    <p:sldId id="282" r:id="rId35"/>
    <p:sldId id="290" r:id="rId36"/>
    <p:sldId id="293" r:id="rId37"/>
    <p:sldId id="294" r:id="rId38"/>
    <p:sldId id="295" r:id="rId39"/>
    <p:sldId id="297" r:id="rId40"/>
    <p:sldId id="298" r:id="rId41"/>
    <p:sldId id="299" r:id="rId42"/>
    <p:sldId id="300" r:id="rId43"/>
    <p:sldId id="291" r:id="rId44"/>
    <p:sldId id="292" r:id="rId45"/>
  </p:sldIdLst>
  <p:sldSz cx="9144000" cy="6858000" type="screen4x3"/>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26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FE3BA-449F-424D-92D1-1B2F071BA9F3}" type="datetimeFigureOut">
              <a:rPr lang="en-US" smtClean="0"/>
              <a:pPr/>
              <a:t>11/20/2008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800BD-B8B9-4968-9CC8-78B2ABD832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3800BD-B8B9-4968-9CC8-78B2ABD832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ADBC9-F6B2-4837-903B-7D5AA47C7CCD}" type="datetimeFigureOut">
              <a:rPr lang="en-US" smtClean="0"/>
              <a:pPr/>
              <a:t>11/20/2008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E135A-E4CF-45D0-B5AD-300F1D2DE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ADBC9-F6B2-4837-903B-7D5AA47C7CCD}" type="datetimeFigureOut">
              <a:rPr lang="en-US" smtClean="0"/>
              <a:pPr/>
              <a:t>11/20/2008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E135A-E4CF-45D0-B5AD-300F1D2DE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sildinev@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0"/>
            <a:ext cx="7772400" cy="1470025"/>
          </a:xfrm>
        </p:spPr>
        <p:txBody>
          <a:bodyPr/>
          <a:lstStyle/>
          <a:p>
            <a:r>
              <a:rPr lang="bg-BG" b="1" dirty="0" smtClean="0"/>
              <a:t>Само-потвърждаващите се теории на Дан </a:t>
            </a:r>
            <a:r>
              <a:rPr lang="bg-BG" b="1" dirty="0" err="1" smtClean="0"/>
              <a:t>Уилърд</a:t>
            </a:r>
            <a:r>
              <a:rPr lang="bg-BG" b="1" dirty="0" smtClean="0"/>
              <a:t>, или …</a:t>
            </a:r>
            <a:endParaRPr lang="en-US" b="1" dirty="0"/>
          </a:p>
        </p:txBody>
      </p:sp>
      <p:sp>
        <p:nvSpPr>
          <p:cNvPr id="3" name="Subtitle 2"/>
          <p:cNvSpPr>
            <a:spLocks noGrp="1"/>
          </p:cNvSpPr>
          <p:nvPr>
            <p:ph type="subTitle" idx="1"/>
          </p:nvPr>
        </p:nvSpPr>
        <p:spPr>
          <a:xfrm>
            <a:off x="0" y="2571744"/>
            <a:ext cx="9144000" cy="3929090"/>
          </a:xfrm>
        </p:spPr>
        <p:txBody>
          <a:bodyPr>
            <a:normAutofit/>
          </a:bodyPr>
          <a:lstStyle/>
          <a:p>
            <a:r>
              <a:rPr lang="bg-BG" sz="4000" dirty="0" smtClean="0"/>
              <a:t>Васил Пенчев,</a:t>
            </a:r>
          </a:p>
          <a:p>
            <a:r>
              <a:rPr lang="bg-BG" sz="4000" dirty="0" smtClean="0"/>
              <a:t>Институт за философски изследвания на Българската академия на науките,</a:t>
            </a:r>
          </a:p>
          <a:p>
            <a:r>
              <a:rPr lang="en-US" sz="4000" dirty="0" smtClean="0">
                <a:hlinkClick r:id="rId3"/>
              </a:rPr>
              <a:t>vasildinev@gmail.com</a:t>
            </a:r>
            <a:endParaRPr lang="en-US" sz="4000" dirty="0" smtClean="0"/>
          </a:p>
          <a:p>
            <a:r>
              <a:rPr lang="en-US" sz="4000" dirty="0" smtClean="0"/>
              <a:t>http://vasil7penchev.wordpress.com</a:t>
            </a:r>
            <a:endParaRPr lang="bg-BG" sz="4000" dirty="0" smtClean="0"/>
          </a:p>
          <a:p>
            <a:endParaRPr lang="en-US" dirty="0"/>
          </a:p>
        </p:txBody>
      </p:sp>
    </p:spTree>
  </p:cSld>
  <p:clrMapOvr>
    <a:masterClrMapping/>
  </p:clrMapOvr>
  <p:transition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928694"/>
          </a:xfrm>
        </p:spPr>
        <p:txBody>
          <a:bodyPr/>
          <a:lstStyle/>
          <a:p>
            <a:r>
              <a:rPr lang="bg-BG" dirty="0" smtClean="0">
                <a:solidFill>
                  <a:srgbClr val="C00000"/>
                </a:solidFill>
              </a:rPr>
              <a:t>Още …</a:t>
            </a:r>
            <a:endParaRPr lang="en-US" dirty="0">
              <a:solidFill>
                <a:srgbClr val="C00000"/>
              </a:solidFill>
            </a:endParaRPr>
          </a:p>
        </p:txBody>
      </p:sp>
      <p:sp>
        <p:nvSpPr>
          <p:cNvPr id="3" name="Content Placeholder 2"/>
          <p:cNvSpPr>
            <a:spLocks noGrp="1"/>
          </p:cNvSpPr>
          <p:nvPr>
            <p:ph idx="1"/>
          </p:nvPr>
        </p:nvSpPr>
        <p:spPr>
          <a:xfrm>
            <a:off x="0" y="1071546"/>
            <a:ext cx="9144000" cy="5786454"/>
          </a:xfrm>
        </p:spPr>
        <p:txBody>
          <a:bodyPr>
            <a:normAutofit/>
          </a:bodyPr>
          <a:lstStyle/>
          <a:p>
            <a:r>
              <a:rPr lang="en-US" sz="4000" b="1" dirty="0" smtClean="0"/>
              <a:t>With the biologist, R.L. </a:t>
            </a:r>
            <a:r>
              <a:rPr lang="en-US" sz="4000" b="1" dirty="0" err="1" smtClean="0"/>
              <a:t>Trivers</a:t>
            </a:r>
            <a:r>
              <a:rPr lang="en-US" sz="4000" b="1" dirty="0" smtClean="0"/>
              <a:t>, he published the </a:t>
            </a:r>
            <a:r>
              <a:rPr lang="en-US" sz="4000" b="1" dirty="0" err="1" smtClean="0"/>
              <a:t>Trivers</a:t>
            </a:r>
            <a:r>
              <a:rPr lang="en-US" sz="4000" b="1" dirty="0" smtClean="0"/>
              <a:t>-Willard hypothesis, which revised and extended an earlier mathematical model of Darwinian Evolution. This widely cited theory has also received detailed discussion in the New York Times, Scientific American, and Psychology Today</a:t>
            </a:r>
            <a:endParaRPr lang="en-US" sz="4000" b="1" dirty="0"/>
          </a:p>
        </p:txBody>
      </p:sp>
    </p:spTree>
  </p:cSld>
  <p:clrMapOvr>
    <a:masterClrMapping/>
  </p:clrMapOvr>
  <p:transition advTm="30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785818"/>
          </a:xfrm>
        </p:spPr>
        <p:txBody>
          <a:bodyPr>
            <a:normAutofit/>
          </a:bodyPr>
          <a:lstStyle/>
          <a:p>
            <a:r>
              <a:rPr lang="bg-BG" b="1" dirty="0" err="1" smtClean="0">
                <a:solidFill>
                  <a:srgbClr val="C00000"/>
                </a:solidFill>
              </a:rPr>
              <a:t>Методологическото</a:t>
            </a:r>
            <a:r>
              <a:rPr lang="bg-BG" b="1" dirty="0" smtClean="0">
                <a:solidFill>
                  <a:srgbClr val="C00000"/>
                </a:solidFill>
              </a:rPr>
              <a:t> им значение</a:t>
            </a:r>
            <a:endParaRPr lang="en-US" b="1" dirty="0">
              <a:solidFill>
                <a:srgbClr val="C00000"/>
              </a:solidFill>
            </a:endParaRPr>
          </a:p>
        </p:txBody>
      </p:sp>
      <p:pic>
        <p:nvPicPr>
          <p:cNvPr id="4" name="Content Placeholder 3" descr="willard_dan.jpg"/>
          <p:cNvPicPr>
            <a:picLocks noGrp="1" noChangeAspect="1"/>
          </p:cNvPicPr>
          <p:nvPr>
            <p:ph idx="1"/>
          </p:nvPr>
        </p:nvPicPr>
        <p:blipFill>
          <a:blip r:embed="rId2"/>
          <a:stretch>
            <a:fillRect/>
          </a:stretch>
        </p:blipFill>
        <p:spPr>
          <a:xfrm>
            <a:off x="285720" y="1571612"/>
            <a:ext cx="3404112" cy="4663633"/>
          </a:xfrm>
        </p:spPr>
      </p:pic>
      <p:sp>
        <p:nvSpPr>
          <p:cNvPr id="5" name="TextBox 4"/>
          <p:cNvSpPr txBox="1"/>
          <p:nvPr/>
        </p:nvSpPr>
        <p:spPr>
          <a:xfrm>
            <a:off x="4286280" y="1094133"/>
            <a:ext cx="4857752" cy="3477875"/>
          </a:xfrm>
          <a:prstGeom prst="rect">
            <a:avLst/>
          </a:prstGeom>
          <a:noFill/>
        </p:spPr>
        <p:txBody>
          <a:bodyPr wrap="square" rtlCol="0">
            <a:spAutoFit/>
          </a:bodyPr>
          <a:lstStyle/>
          <a:p>
            <a:r>
              <a:rPr lang="bg-BG" sz="4400" b="1" dirty="0" smtClean="0"/>
              <a:t>Възраждане на </a:t>
            </a:r>
            <a:r>
              <a:rPr lang="bg-BG" sz="4400" b="1" dirty="0" err="1" smtClean="0"/>
              <a:t>Хилбертовия</a:t>
            </a:r>
            <a:r>
              <a:rPr lang="bg-BG" sz="4400" b="1" dirty="0" smtClean="0"/>
              <a:t> “формализъм” в обосноваването на математиката</a:t>
            </a:r>
            <a:endParaRPr lang="en-US" sz="4400" b="1" dirty="0"/>
          </a:p>
        </p:txBody>
      </p:sp>
      <p:sp>
        <p:nvSpPr>
          <p:cNvPr id="6" name="TextBox 5"/>
          <p:cNvSpPr txBox="1"/>
          <p:nvPr/>
        </p:nvSpPr>
        <p:spPr>
          <a:xfrm>
            <a:off x="4071934" y="5034519"/>
            <a:ext cx="5072066" cy="1323439"/>
          </a:xfrm>
          <a:prstGeom prst="rect">
            <a:avLst/>
          </a:prstGeom>
          <a:noFill/>
        </p:spPr>
        <p:txBody>
          <a:bodyPr wrap="square" rtlCol="0">
            <a:spAutoFit/>
          </a:bodyPr>
          <a:lstStyle/>
          <a:p>
            <a:r>
              <a:rPr lang="bg-BG" sz="4000" b="1" dirty="0" smtClean="0">
                <a:solidFill>
                  <a:srgbClr val="002060"/>
                </a:solidFill>
              </a:rPr>
              <a:t>Подкрепа за “</a:t>
            </a:r>
            <a:r>
              <a:rPr lang="bg-BG" sz="4000" b="1" dirty="0" err="1" smtClean="0">
                <a:solidFill>
                  <a:srgbClr val="002060"/>
                </a:solidFill>
              </a:rPr>
              <a:t>инференциализма</a:t>
            </a:r>
            <a:r>
              <a:rPr lang="bg-BG" sz="4000" b="1" dirty="0" smtClean="0">
                <a:solidFill>
                  <a:srgbClr val="002060"/>
                </a:solidFill>
              </a:rPr>
              <a:t>” </a:t>
            </a:r>
            <a:endParaRPr lang="en-US" sz="4000" b="1" dirty="0">
              <a:solidFill>
                <a:srgbClr val="002060"/>
              </a:solidFill>
            </a:endParaRPr>
          </a:p>
        </p:txBody>
      </p:sp>
    </p:spTree>
  </p:cSld>
  <p:clrMapOvr>
    <a:masterClrMapping/>
  </p:clrMapOvr>
  <p:transition advTm="20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solidFill>
                  <a:srgbClr val="C00000"/>
                </a:solidFill>
              </a:rPr>
              <a:t>Още…</a:t>
            </a:r>
            <a:endParaRPr lang="en-US" b="1" dirty="0">
              <a:solidFill>
                <a:srgbClr val="C00000"/>
              </a:solidFill>
            </a:endParaRPr>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r>
              <a:rPr lang="en-US" sz="5100" b="1" dirty="0" smtClean="0"/>
              <a:t>Professor Willard's most recent research into Proof Theory and Mathematical Logic has yielded six major journal papers, including four published in the last two years that are providing a new interpretation into the meaning of </a:t>
            </a:r>
            <a:r>
              <a:rPr lang="en-US" sz="5100" b="1" dirty="0" err="1" smtClean="0"/>
              <a:t>Godel's</a:t>
            </a:r>
            <a:r>
              <a:rPr lang="en-US" sz="5100" b="1" dirty="0" smtClean="0"/>
              <a:t> Second Incompleteness Theorem. </a:t>
            </a:r>
          </a:p>
          <a:p>
            <a:endParaRPr lang="en-US" dirty="0"/>
          </a:p>
        </p:txBody>
      </p:sp>
    </p:spTree>
  </p:cSld>
  <p:clrMapOvr>
    <a:masterClrMapping/>
  </p:clrMapOvr>
  <p:transition advTm="3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sz="4000" b="1" i="1" dirty="0" smtClean="0"/>
              <a:t>On the Available Partial Respects in which an </a:t>
            </a:r>
            <a:r>
              <a:rPr lang="en-US" sz="4000" b="1" i="1" dirty="0" err="1" smtClean="0"/>
              <a:t>Axiomization</a:t>
            </a:r>
            <a:r>
              <a:rPr lang="en-US" sz="4000" b="1" i="1" dirty="0" smtClean="0"/>
              <a:t> for Real Valued Arithmetic Can Verify its Own Formal Consistency and Related Topics</a:t>
            </a:r>
            <a:r>
              <a:rPr lang="en-US" sz="4000" dirty="0" smtClean="0"/>
              <a:t>", Journal of Symbolic Logic 71 (2006) pp. 1189-1199.</a:t>
            </a:r>
            <a:endParaRPr lang="en-US" sz="4000" dirty="0"/>
          </a:p>
        </p:txBody>
      </p:sp>
    </p:spTree>
  </p:cSld>
  <p:clrMapOvr>
    <a:masterClrMapping/>
  </p:clrMapOvr>
  <p:transition advTm="20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a:t>
            </a:r>
            <a:r>
              <a:rPr lang="en-US" sz="4000" b="1" i="1" dirty="0" smtClean="0"/>
              <a:t>An Exploration of the Partial Respects in which an Axiom System Recognizing Solely Addition as a Total Function Can Verify Its Own Consistency</a:t>
            </a:r>
            <a:r>
              <a:rPr lang="en-US" sz="4000" dirty="0" smtClean="0"/>
              <a:t>", Journal of Symbolic Logic 70 (2005) pp. 1171-1209.</a:t>
            </a:r>
            <a:endParaRPr lang="en-US" sz="4000" dirty="0"/>
          </a:p>
        </p:txBody>
      </p:sp>
    </p:spTree>
  </p:cSld>
  <p:clrMapOvr>
    <a:masterClrMapping/>
  </p:clrMapOvr>
  <p:transition advTm="20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000" dirty="0" smtClean="0"/>
              <a:t>"</a:t>
            </a:r>
            <a:r>
              <a:rPr lang="en-US" sz="4000" b="1" i="1" dirty="0" smtClean="0"/>
              <a:t>How to Extend the Semantic Tableaux and Cut-Free Versions of the Second Incompleteness Theorem to Robinson's Arithmetic Q</a:t>
            </a:r>
            <a:r>
              <a:rPr lang="en-US" sz="4000" dirty="0" smtClean="0"/>
              <a:t>", Journal of Symbolic Logic 67 (2002) pp. 465-496.</a:t>
            </a:r>
            <a:endParaRPr lang="en-US" sz="4000" dirty="0"/>
          </a:p>
        </p:txBody>
      </p:sp>
    </p:spTree>
  </p:cSld>
  <p:clrMapOvr>
    <a:masterClrMapping/>
  </p:clrMapOvr>
  <p:transition advTm="20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a:t>
            </a:r>
            <a:r>
              <a:rPr lang="en-US" sz="4000" b="1" i="1" dirty="0" smtClean="0"/>
              <a:t>Self Verifying Axiom Systems, the Incompleteness Theorem and the Tangibility Reflection </a:t>
            </a:r>
            <a:r>
              <a:rPr lang="en-US" sz="4000" b="1" i="1" dirty="0" err="1" smtClean="0"/>
              <a:t>Princible</a:t>
            </a:r>
            <a:r>
              <a:rPr lang="en-US" sz="4000" dirty="0" smtClean="0"/>
              <a:t>" , Journal of Symbolic Logic 66 (2001) pp. 536-596.</a:t>
            </a:r>
            <a:endParaRPr lang="en-US" sz="4000" dirty="0"/>
          </a:p>
        </p:txBody>
      </p:sp>
    </p:spTree>
  </p:cSld>
  <p:clrMapOvr>
    <a:masterClrMapping/>
  </p:clrMapOvr>
  <p:transition advTm="20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a:t>
            </a:r>
            <a:r>
              <a:rPr lang="en-US" sz="4000" b="1" i="1" dirty="0" smtClean="0"/>
              <a:t>A Generalization of the Second Incompleteness Theorem and Some Exceptions to It</a:t>
            </a:r>
            <a:r>
              <a:rPr lang="en-US" sz="4000" dirty="0" smtClean="0"/>
              <a:t>" , invited paper in Annals of Pure and Applied Logic 141 (2006) pp. 473-496.</a:t>
            </a:r>
            <a:endParaRPr lang="en-US" sz="4000" dirty="0"/>
          </a:p>
        </p:txBody>
      </p:sp>
    </p:spTree>
  </p:cSld>
  <p:clrMapOvr>
    <a:masterClrMapping/>
  </p:clrMapOvr>
  <p:transition advTm="20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000" b="1" dirty="0" smtClean="0"/>
              <a:t>"</a:t>
            </a:r>
            <a:r>
              <a:rPr lang="en-US" sz="4000" b="1" i="1" dirty="0" smtClean="0"/>
              <a:t>The Foundational Implications of Self-Justifying Logics}</a:t>
            </a:r>
            <a:r>
              <a:rPr lang="en-US" sz="4000" b="1" dirty="0" smtClean="0"/>
              <a:t>" , submitted to the Logical Foundations of Computer Science (2009) Conference.</a:t>
            </a:r>
            <a:endParaRPr lang="en-US" sz="4000" b="1" dirty="0"/>
          </a:p>
        </p:txBody>
      </p:sp>
    </p:spTree>
  </p:cSld>
  <p:clrMapOvr>
    <a:masterClrMapping/>
  </p:clrMapOvr>
  <p:transition advTm="20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57232"/>
            <a:ext cx="8229600" cy="4525963"/>
          </a:xfrm>
        </p:spPr>
        <p:txBody>
          <a:bodyPr>
            <a:noAutofit/>
          </a:bodyPr>
          <a:lstStyle/>
          <a:p>
            <a:r>
              <a:rPr lang="en-US" sz="4000" dirty="0" smtClean="0"/>
              <a:t>"</a:t>
            </a:r>
            <a:r>
              <a:rPr lang="en-US" sz="4000" b="1" i="1" dirty="0" smtClean="0"/>
              <a:t>The Axiom System I$\Sigma_0$ Manages to Simultaneously Obey and Evade the </a:t>
            </a:r>
            <a:r>
              <a:rPr lang="en-US" sz="4000" b="1" i="1" dirty="0" err="1" smtClean="0"/>
              <a:t>Herbrandized</a:t>
            </a:r>
            <a:r>
              <a:rPr lang="en-US" sz="4000" b="1" i="1" dirty="0" smtClean="0"/>
              <a:t> Version of the Second Incompleteness Theorem</a:t>
            </a:r>
            <a:r>
              <a:rPr lang="en-US" sz="4000" dirty="0" smtClean="0"/>
              <a:t>", in the Proceedings of </a:t>
            </a:r>
            <a:r>
              <a:rPr lang="en-US" sz="4000" dirty="0" err="1" smtClean="0"/>
              <a:t>Wollics</a:t>
            </a:r>
            <a:r>
              <a:rPr lang="en-US" sz="4000" dirty="0" smtClean="0"/>
              <a:t> 2006, which are disseminated in Elsevier's Electronic Notes in Theoretical Computer Science 165 (2006) pp.213-226.</a:t>
            </a:r>
            <a:endParaRPr lang="en-US" sz="4000" dirty="0"/>
          </a:p>
        </p:txBody>
      </p:sp>
    </p:spTree>
  </p:cSld>
  <p:clrMapOvr>
    <a:masterClrMapping/>
  </p:clrMapOvr>
  <p:transition advTm="2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797040"/>
          </a:xfrm>
        </p:spPr>
        <p:txBody>
          <a:bodyPr>
            <a:normAutofit/>
          </a:bodyPr>
          <a:lstStyle/>
          <a:p>
            <a:r>
              <a:rPr lang="bg-BG" b="1" dirty="0" smtClean="0"/>
              <a:t>Само-потвърждаващите се теории на Дан </a:t>
            </a:r>
            <a:r>
              <a:rPr lang="bg-BG" b="1" dirty="0" err="1" smtClean="0"/>
              <a:t>Уилърд</a:t>
            </a:r>
            <a:r>
              <a:rPr lang="bg-BG" b="1" dirty="0" smtClean="0"/>
              <a:t>, или …</a:t>
            </a:r>
            <a:endParaRPr lang="en-US" dirty="0"/>
          </a:p>
        </p:txBody>
      </p:sp>
      <p:sp>
        <p:nvSpPr>
          <p:cNvPr id="3" name="Content Placeholder 2"/>
          <p:cNvSpPr>
            <a:spLocks noGrp="1"/>
          </p:cNvSpPr>
          <p:nvPr>
            <p:ph idx="1"/>
          </p:nvPr>
        </p:nvSpPr>
        <p:spPr>
          <a:xfrm>
            <a:off x="0" y="2857520"/>
            <a:ext cx="9144000" cy="4500570"/>
          </a:xfrm>
        </p:spPr>
        <p:txBody>
          <a:bodyPr>
            <a:normAutofit/>
          </a:bodyPr>
          <a:lstStyle/>
          <a:p>
            <a:r>
              <a:rPr lang="bg-BG" sz="4400" dirty="0" smtClean="0"/>
              <a:t>Как могат да се </a:t>
            </a:r>
            <a:r>
              <a:rPr lang="bg-BG" sz="4400" dirty="0" err="1" smtClean="0"/>
              <a:t>заобиколят</a:t>
            </a:r>
            <a:r>
              <a:rPr lang="bg-BG" sz="4400" dirty="0" smtClean="0"/>
              <a:t> двете теореми на </a:t>
            </a:r>
            <a:r>
              <a:rPr lang="bg-BG" sz="4400" dirty="0" err="1" smtClean="0"/>
              <a:t>Гьодел</a:t>
            </a:r>
            <a:r>
              <a:rPr lang="bg-BG" sz="4400" dirty="0" smtClean="0"/>
              <a:t> за непълнотата на аритметични системи</a:t>
            </a:r>
            <a:r>
              <a:rPr lang="en-US" sz="4400" dirty="0" smtClean="0"/>
              <a:t>?</a:t>
            </a:r>
            <a:endParaRPr lang="en-US" sz="4400" dirty="0"/>
          </a:p>
        </p:txBody>
      </p:sp>
    </p:spTree>
  </p:cSld>
  <p:clrMapOvr>
    <a:masterClrMapping/>
  </p:clrMapOvr>
  <p:transition advTm="2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4000" dirty="0" smtClean="0"/>
              <a:t>"</a:t>
            </a:r>
            <a:r>
              <a:rPr lang="en-US" sz="4000" b="1" i="1" dirty="0" smtClean="0"/>
              <a:t>On the Partial Respects in Which an </a:t>
            </a:r>
            <a:r>
              <a:rPr lang="en-US" sz="4000" b="1" i="1" dirty="0" err="1" smtClean="0"/>
              <a:t>Axiomization</a:t>
            </a:r>
            <a:r>
              <a:rPr lang="en-US" sz="4000" b="1" i="1" dirty="0" smtClean="0"/>
              <a:t> for Real Valued Arithmetic Can Verify its Tableaux Consistency</a:t>
            </a:r>
            <a:r>
              <a:rPr lang="en-US" sz="4000" dirty="0" smtClean="0"/>
              <a:t>", Automated Reasoning with Analytic Tableaux and Related Methods (2005 Proceedings), Springer-</a:t>
            </a:r>
            <a:r>
              <a:rPr lang="en-US" sz="4000" dirty="0" err="1" smtClean="0"/>
              <a:t>Verlag</a:t>
            </a:r>
            <a:r>
              <a:rPr lang="en-US" sz="4000" dirty="0" smtClean="0"/>
              <a:t> LNCS 3702, pp. 292-306.</a:t>
            </a:r>
            <a:endParaRPr lang="en-US" sz="4000" dirty="0"/>
          </a:p>
        </p:txBody>
      </p:sp>
    </p:spTree>
  </p:cSld>
  <p:clrMapOvr>
    <a:masterClrMapping/>
  </p:clrMapOvr>
  <p:transition advTm="20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a:t>
            </a:r>
            <a:r>
              <a:rPr lang="en-US" sz="4000" b="1" i="1" dirty="0" smtClean="0"/>
              <a:t>Some New Exceptions for the Semantic Tableaux Version of the Second Incompleteness Theorem</a:t>
            </a:r>
            <a:r>
              <a:rPr lang="en-US" sz="4000" dirty="0" smtClean="0"/>
              <a:t>", Automated Reasoning with Analytic Tableaux and Related Methods (2002 Proceedings), Springer-</a:t>
            </a:r>
            <a:r>
              <a:rPr lang="en-US" sz="4000" dirty="0" err="1" smtClean="0"/>
              <a:t>Verlag</a:t>
            </a:r>
            <a:r>
              <a:rPr lang="en-US" sz="4000" dirty="0" smtClean="0"/>
              <a:t> LNCS 2381, pp. 281-297.</a:t>
            </a:r>
            <a:endParaRPr lang="en-US" sz="4000" dirty="0"/>
          </a:p>
        </p:txBody>
      </p:sp>
    </p:spTree>
  </p:cSld>
  <p:clrMapOvr>
    <a:masterClrMapping/>
  </p:clrMapOvr>
  <p:transition advTm="20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00108"/>
            <a:ext cx="8258204" cy="5286412"/>
          </a:xfrm>
        </p:spPr>
        <p:txBody>
          <a:bodyPr>
            <a:noAutofit/>
          </a:bodyPr>
          <a:lstStyle/>
          <a:p>
            <a:r>
              <a:rPr lang="en-US" sz="4000" dirty="0" smtClean="0"/>
              <a:t>"</a:t>
            </a:r>
            <a:r>
              <a:rPr lang="en-US" sz="4000" b="1" i="1" dirty="0" smtClean="0"/>
              <a:t>The Semantic Tableaux Version of the Second Incompleteness Theorem Extends Almost to Robinson's Arithmetic Q </a:t>
            </a:r>
            <a:r>
              <a:rPr lang="en-US" sz="4000" dirty="0" smtClean="0"/>
              <a:t>", Automated Reasoning with Analytic Tableaux and Related Methods (2000 Proceedings), Springer-</a:t>
            </a:r>
            <a:r>
              <a:rPr lang="en-US" sz="4000" dirty="0" err="1" smtClean="0"/>
              <a:t>Verlag</a:t>
            </a:r>
            <a:r>
              <a:rPr lang="en-US" sz="4000" dirty="0" smtClean="0"/>
              <a:t> LNCS 1847, pp. 415-430.</a:t>
            </a:r>
            <a:endParaRPr lang="en-US" sz="4000" dirty="0"/>
          </a:p>
        </p:txBody>
      </p:sp>
    </p:spTree>
  </p:cSld>
  <p:clrMapOvr>
    <a:masterClrMapping/>
  </p:clrMapOvr>
  <p:transition advTm="20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57298"/>
            <a:ext cx="8229600" cy="4525963"/>
          </a:xfrm>
        </p:spPr>
        <p:txBody>
          <a:bodyPr/>
          <a:lstStyle/>
          <a:p>
            <a:r>
              <a:rPr lang="en-US" sz="4000" dirty="0" smtClean="0"/>
              <a:t>"</a:t>
            </a:r>
            <a:r>
              <a:rPr lang="en-US" sz="4000" b="1" i="1" dirty="0" smtClean="0"/>
              <a:t>A Version of the Second Incompleteness Theorem For Axiom Systems that Recognize Addition But Not Multiplication as a Total Function</a:t>
            </a:r>
            <a:r>
              <a:rPr lang="en-US" sz="4000" dirty="0" smtClean="0"/>
              <a:t>", in First Order Logic Revisited, Logos </a:t>
            </a:r>
            <a:r>
              <a:rPr lang="en-US" sz="4000" dirty="0" err="1" smtClean="0"/>
              <a:t>Verlag</a:t>
            </a:r>
            <a:r>
              <a:rPr lang="en-US" sz="4000" dirty="0" smtClean="0"/>
              <a:t> (Berlin) 2004, pp. 337-368</a:t>
            </a:r>
            <a:endParaRPr lang="en-US" sz="4000" dirty="0"/>
          </a:p>
        </p:txBody>
      </p:sp>
    </p:spTree>
  </p:cSld>
  <p:clrMapOvr>
    <a:masterClrMapping/>
  </p:clrMapOvr>
  <p:transition advTm="20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a:t>
            </a:r>
            <a:r>
              <a:rPr lang="en-US" sz="4000" b="1" i="1" dirty="0" smtClean="0"/>
              <a:t>On the Results of a 14-Year Effort to Generalize </a:t>
            </a:r>
            <a:r>
              <a:rPr lang="en-US" sz="4000" b="1" i="1" dirty="0" err="1" smtClean="0"/>
              <a:t>Goedel's</a:t>
            </a:r>
            <a:r>
              <a:rPr lang="en-US" sz="4000" b="1" i="1" dirty="0" smtClean="0"/>
              <a:t> Second Incompleteness Theorem and Explore Its Partial Exceptions''</a:t>
            </a:r>
            <a:r>
              <a:rPr lang="en-US" sz="4000" dirty="0" smtClean="0"/>
              <a:t>", </a:t>
            </a:r>
            <a:r>
              <a:rPr lang="en-US" sz="4000" dirty="0" err="1" smtClean="0"/>
              <a:t>Collegium</a:t>
            </a:r>
            <a:r>
              <a:rPr lang="en-US" sz="4000" dirty="0" smtClean="0"/>
              <a:t> </a:t>
            </a:r>
            <a:r>
              <a:rPr lang="en-US" sz="4000" dirty="0" err="1" smtClean="0"/>
              <a:t>Logicum</a:t>
            </a:r>
            <a:r>
              <a:rPr lang="en-US" sz="4000" dirty="0" smtClean="0"/>
              <a:t> IX (2007) pp. 81-86</a:t>
            </a:r>
            <a:endParaRPr lang="en-US" sz="4000" dirty="0"/>
          </a:p>
        </p:txBody>
      </p:sp>
    </p:spTree>
  </p:cSld>
  <p:clrMapOvr>
    <a:masterClrMapping/>
  </p:clrMapOvr>
  <p:transition advTm="20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 </a:t>
            </a:r>
            <a:r>
              <a:rPr lang="bg-BG" b="1" dirty="0" smtClean="0">
                <a:solidFill>
                  <a:srgbClr val="C00000"/>
                </a:solidFill>
              </a:rPr>
              <a:t>Още …</a:t>
            </a:r>
            <a:endParaRPr lang="en-US" b="1" dirty="0">
              <a:solidFill>
                <a:srgbClr val="C00000"/>
              </a:solidFill>
            </a:endParaRPr>
          </a:p>
        </p:txBody>
      </p:sp>
      <p:sp>
        <p:nvSpPr>
          <p:cNvPr id="3" name="Content Placeholder 2"/>
          <p:cNvSpPr>
            <a:spLocks noGrp="1"/>
          </p:cNvSpPr>
          <p:nvPr>
            <p:ph idx="1"/>
          </p:nvPr>
        </p:nvSpPr>
        <p:spPr>
          <a:xfrm>
            <a:off x="214314" y="1643074"/>
            <a:ext cx="8786842" cy="5000636"/>
          </a:xfrm>
        </p:spPr>
        <p:txBody>
          <a:bodyPr>
            <a:normAutofit/>
          </a:bodyPr>
          <a:lstStyle/>
          <a:p>
            <a:r>
              <a:rPr lang="en-US" sz="4400" b="1" dirty="0" smtClean="0"/>
              <a:t>Professor Willard has received $585,000 in grants from the National Science Foundation, an unusually large amount for a theoretical mathematician and a further indicator of his productivity and importance in the field</a:t>
            </a:r>
          </a:p>
          <a:p>
            <a:endParaRPr lang="en-US" sz="4000" b="1" dirty="0"/>
          </a:p>
        </p:txBody>
      </p:sp>
    </p:spTree>
  </p:cSld>
  <p:clrMapOvr>
    <a:masterClrMapping/>
  </p:clrMapOvr>
  <p:transition advTm="30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solidFill>
                  <a:srgbClr val="C00000"/>
                </a:solidFill>
              </a:rPr>
              <a:t>А кой е </a:t>
            </a:r>
            <a:r>
              <a:rPr lang="bg-BG" b="1" dirty="0" err="1" smtClean="0">
                <a:solidFill>
                  <a:srgbClr val="C00000"/>
                </a:solidFill>
              </a:rPr>
              <a:t>Курт</a:t>
            </a:r>
            <a:r>
              <a:rPr lang="bg-BG" b="1" dirty="0" smtClean="0">
                <a:solidFill>
                  <a:srgbClr val="C00000"/>
                </a:solidFill>
              </a:rPr>
              <a:t> </a:t>
            </a:r>
            <a:r>
              <a:rPr lang="bg-BG" b="1" dirty="0" err="1" smtClean="0">
                <a:solidFill>
                  <a:srgbClr val="C00000"/>
                </a:solidFill>
              </a:rPr>
              <a:t>Гьодел</a:t>
            </a:r>
            <a:r>
              <a:rPr lang="bg-BG" b="1" dirty="0" smtClean="0">
                <a:solidFill>
                  <a:srgbClr val="C00000"/>
                </a:solidFill>
              </a:rPr>
              <a:t>?</a:t>
            </a:r>
            <a:endParaRPr lang="en-US" b="1" dirty="0">
              <a:solidFill>
                <a:srgbClr val="C00000"/>
              </a:solidFill>
            </a:endParaRPr>
          </a:p>
        </p:txBody>
      </p:sp>
      <p:pic>
        <p:nvPicPr>
          <p:cNvPr id="4" name="Content Placeholder 3" descr="kg1.jpeg"/>
          <p:cNvPicPr>
            <a:picLocks noGrp="1" noChangeAspect="1"/>
          </p:cNvPicPr>
          <p:nvPr>
            <p:ph idx="1"/>
          </p:nvPr>
        </p:nvPicPr>
        <p:blipFill>
          <a:blip r:embed="rId2"/>
          <a:stretch>
            <a:fillRect/>
          </a:stretch>
        </p:blipFill>
        <p:spPr>
          <a:xfrm>
            <a:off x="428596" y="1857364"/>
            <a:ext cx="3866428" cy="4694948"/>
          </a:xfrm>
        </p:spPr>
      </p:pic>
      <p:sp>
        <p:nvSpPr>
          <p:cNvPr id="5" name="TextBox 4"/>
          <p:cNvSpPr txBox="1"/>
          <p:nvPr/>
        </p:nvSpPr>
        <p:spPr>
          <a:xfrm>
            <a:off x="4500562" y="1428736"/>
            <a:ext cx="4643438" cy="1323439"/>
          </a:xfrm>
          <a:prstGeom prst="rect">
            <a:avLst/>
          </a:prstGeom>
          <a:noFill/>
        </p:spPr>
        <p:txBody>
          <a:bodyPr wrap="square" rtlCol="0">
            <a:spAutoFit/>
          </a:bodyPr>
          <a:lstStyle/>
          <a:p>
            <a:r>
              <a:rPr lang="bg-BG" sz="4000" dirty="0" smtClean="0"/>
              <a:t>Въпросът изглежда “смешен”?</a:t>
            </a:r>
            <a:endParaRPr lang="en-US" sz="4000" dirty="0"/>
          </a:p>
        </p:txBody>
      </p:sp>
      <p:sp>
        <p:nvSpPr>
          <p:cNvPr id="6" name="TextBox 5"/>
          <p:cNvSpPr txBox="1"/>
          <p:nvPr/>
        </p:nvSpPr>
        <p:spPr>
          <a:xfrm>
            <a:off x="4643438" y="3071810"/>
            <a:ext cx="3891643" cy="1323439"/>
          </a:xfrm>
          <a:prstGeom prst="rect">
            <a:avLst/>
          </a:prstGeom>
          <a:noFill/>
        </p:spPr>
        <p:txBody>
          <a:bodyPr wrap="none" rtlCol="0">
            <a:spAutoFit/>
          </a:bodyPr>
          <a:lstStyle/>
          <a:p>
            <a:r>
              <a:rPr lang="bg-BG" sz="4000" dirty="0" smtClean="0"/>
              <a:t>Та кой не е чувал</a:t>
            </a:r>
          </a:p>
          <a:p>
            <a:r>
              <a:rPr lang="bg-BG" sz="4000" dirty="0" smtClean="0"/>
              <a:t> за </a:t>
            </a:r>
            <a:r>
              <a:rPr lang="bg-BG" sz="4000" dirty="0" err="1" smtClean="0"/>
              <a:t>Курт</a:t>
            </a:r>
            <a:r>
              <a:rPr lang="bg-BG" sz="4000" dirty="0" smtClean="0"/>
              <a:t> </a:t>
            </a:r>
            <a:r>
              <a:rPr lang="bg-BG" sz="4000" dirty="0" err="1" smtClean="0"/>
              <a:t>Гьодел</a:t>
            </a:r>
            <a:r>
              <a:rPr lang="bg-BG" sz="4000" dirty="0" smtClean="0"/>
              <a:t>?!</a:t>
            </a:r>
            <a:endParaRPr lang="en-US" sz="4000" dirty="0"/>
          </a:p>
        </p:txBody>
      </p:sp>
      <p:sp>
        <p:nvSpPr>
          <p:cNvPr id="7" name="TextBox 6"/>
          <p:cNvSpPr txBox="1"/>
          <p:nvPr/>
        </p:nvSpPr>
        <p:spPr>
          <a:xfrm>
            <a:off x="4500562" y="4982846"/>
            <a:ext cx="4643438" cy="1446550"/>
          </a:xfrm>
          <a:prstGeom prst="rect">
            <a:avLst/>
          </a:prstGeom>
          <a:noFill/>
        </p:spPr>
        <p:txBody>
          <a:bodyPr wrap="square" rtlCol="0">
            <a:spAutoFit/>
          </a:bodyPr>
          <a:lstStyle/>
          <a:p>
            <a:r>
              <a:rPr lang="bg-BG" sz="4400" b="1" dirty="0" smtClean="0">
                <a:solidFill>
                  <a:srgbClr val="C00000"/>
                </a:solidFill>
              </a:rPr>
              <a:t>“Певци песни за него пеят!” </a:t>
            </a:r>
            <a:endParaRPr lang="en-US" sz="4400" b="1" dirty="0">
              <a:solidFill>
                <a:srgbClr val="C00000"/>
              </a:solidFill>
            </a:endParaRPr>
          </a:p>
        </p:txBody>
      </p:sp>
    </p:spTree>
  </p:cSld>
  <p:clrMapOvr>
    <a:masterClrMapping/>
  </p:clrMapOvr>
  <p:transition advTm="30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bg-BG" sz="5400" b="1" dirty="0" smtClean="0">
                <a:solidFill>
                  <a:srgbClr val="C00000"/>
                </a:solidFill>
              </a:rPr>
              <a:t>Непознатият </a:t>
            </a:r>
            <a:r>
              <a:rPr lang="bg-BG" sz="5400" b="1" dirty="0" err="1" smtClean="0">
                <a:solidFill>
                  <a:srgbClr val="C00000"/>
                </a:solidFill>
              </a:rPr>
              <a:t>Гьодел</a:t>
            </a:r>
            <a:r>
              <a:rPr lang="bg-BG" sz="5400" b="1" dirty="0" smtClean="0">
                <a:solidFill>
                  <a:srgbClr val="C00000"/>
                </a:solidFill>
              </a:rPr>
              <a:t>!?</a:t>
            </a:r>
            <a:endParaRPr lang="en-US" sz="5400" b="1" dirty="0">
              <a:solidFill>
                <a:srgbClr val="C00000"/>
              </a:solidFill>
            </a:endParaRPr>
          </a:p>
        </p:txBody>
      </p:sp>
      <p:pic>
        <p:nvPicPr>
          <p:cNvPr id="4" name="Content Placeholder 3" descr="kg9.jpeg"/>
          <p:cNvPicPr>
            <a:picLocks noGrp="1" noChangeAspect="1"/>
          </p:cNvPicPr>
          <p:nvPr>
            <p:ph idx="1"/>
          </p:nvPr>
        </p:nvPicPr>
        <p:blipFill>
          <a:blip r:embed="rId2"/>
          <a:stretch>
            <a:fillRect/>
          </a:stretch>
        </p:blipFill>
        <p:spPr>
          <a:xfrm>
            <a:off x="303287" y="4569544"/>
            <a:ext cx="1768383" cy="1859851"/>
          </a:xfrm>
        </p:spPr>
      </p:pic>
      <p:pic>
        <p:nvPicPr>
          <p:cNvPr id="5" name="Picture 4" descr="kg2.jpeg"/>
          <p:cNvPicPr>
            <a:picLocks noChangeAspect="1"/>
          </p:cNvPicPr>
          <p:nvPr/>
        </p:nvPicPr>
        <p:blipFill>
          <a:blip r:embed="rId3"/>
          <a:stretch>
            <a:fillRect/>
          </a:stretch>
        </p:blipFill>
        <p:spPr>
          <a:xfrm>
            <a:off x="2521724" y="4552244"/>
            <a:ext cx="1764524" cy="1877152"/>
          </a:xfrm>
          <a:prstGeom prst="rect">
            <a:avLst/>
          </a:prstGeom>
        </p:spPr>
      </p:pic>
      <p:pic>
        <p:nvPicPr>
          <p:cNvPr id="6" name="Picture 5" descr="kg+a1.jpeg"/>
          <p:cNvPicPr>
            <a:picLocks noChangeAspect="1"/>
          </p:cNvPicPr>
          <p:nvPr/>
        </p:nvPicPr>
        <p:blipFill>
          <a:blip r:embed="rId4"/>
          <a:stretch>
            <a:fillRect/>
          </a:stretch>
        </p:blipFill>
        <p:spPr>
          <a:xfrm>
            <a:off x="285720" y="1643050"/>
            <a:ext cx="3929090" cy="2788387"/>
          </a:xfrm>
          <a:prstGeom prst="rect">
            <a:avLst/>
          </a:prstGeom>
        </p:spPr>
      </p:pic>
      <p:sp>
        <p:nvSpPr>
          <p:cNvPr id="7" name="TextBox 6"/>
          <p:cNvSpPr txBox="1"/>
          <p:nvPr/>
        </p:nvSpPr>
        <p:spPr>
          <a:xfrm>
            <a:off x="4286248" y="2071678"/>
            <a:ext cx="4623382" cy="4154984"/>
          </a:xfrm>
          <a:prstGeom prst="rect">
            <a:avLst/>
          </a:prstGeom>
          <a:noFill/>
        </p:spPr>
        <p:txBody>
          <a:bodyPr wrap="none" rtlCol="0">
            <a:spAutoFit/>
          </a:bodyPr>
          <a:lstStyle/>
          <a:p>
            <a:r>
              <a:rPr lang="bg-BG" sz="4400" dirty="0" smtClean="0"/>
              <a:t>Но аз искам  </a:t>
            </a:r>
          </a:p>
          <a:p>
            <a:r>
              <a:rPr lang="bg-BG" sz="4400" dirty="0" smtClean="0"/>
              <a:t>да говоря за един</a:t>
            </a:r>
          </a:p>
          <a:p>
            <a:r>
              <a:rPr lang="bg-BG" sz="4400" dirty="0" smtClean="0"/>
              <a:t>почти непознат</a:t>
            </a:r>
          </a:p>
          <a:p>
            <a:r>
              <a:rPr lang="bg-BG" sz="4400" dirty="0" smtClean="0"/>
              <a:t> </a:t>
            </a:r>
            <a:r>
              <a:rPr lang="bg-BG" sz="4400" dirty="0" err="1" smtClean="0"/>
              <a:t>Гьодел</a:t>
            </a:r>
            <a:r>
              <a:rPr lang="bg-BG" sz="4400" dirty="0" smtClean="0"/>
              <a:t>:</a:t>
            </a:r>
          </a:p>
          <a:p>
            <a:r>
              <a:rPr lang="bg-BG" sz="4400" dirty="0" smtClean="0"/>
              <a:t> “</a:t>
            </a:r>
            <a:r>
              <a:rPr lang="bg-BG" sz="4400" dirty="0" err="1" smtClean="0"/>
              <a:t>Принстънеца</a:t>
            </a:r>
            <a:r>
              <a:rPr lang="bg-BG" sz="4400" dirty="0" smtClean="0"/>
              <a:t>” и </a:t>
            </a:r>
          </a:p>
          <a:p>
            <a:r>
              <a:rPr lang="bg-BG" sz="4400" dirty="0" smtClean="0"/>
              <a:t>“</a:t>
            </a:r>
            <a:r>
              <a:rPr lang="bg-BG" sz="4400" dirty="0" err="1" smtClean="0"/>
              <a:t>Айнщайнианеца</a:t>
            </a:r>
            <a:r>
              <a:rPr lang="bg-BG" sz="4400" dirty="0" smtClean="0"/>
              <a:t>”</a:t>
            </a:r>
            <a:endParaRPr lang="en-US" sz="4400" dirty="0"/>
          </a:p>
        </p:txBody>
      </p:sp>
    </p:spTree>
  </p:cSld>
  <p:clrMapOvr>
    <a:masterClrMapping/>
  </p:clrMapOvr>
  <p:transition advTm="2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5400" b="1" dirty="0" smtClean="0">
                <a:solidFill>
                  <a:srgbClr val="C00000"/>
                </a:solidFill>
              </a:rPr>
              <a:t>Непознатият </a:t>
            </a:r>
            <a:r>
              <a:rPr lang="bg-BG" sz="5400" b="1" dirty="0" err="1" smtClean="0">
                <a:solidFill>
                  <a:srgbClr val="C00000"/>
                </a:solidFill>
              </a:rPr>
              <a:t>Гьодел</a:t>
            </a:r>
            <a:r>
              <a:rPr lang="bg-BG" sz="5400" b="1" dirty="0" smtClean="0">
                <a:solidFill>
                  <a:srgbClr val="C00000"/>
                </a:solidFill>
              </a:rPr>
              <a:t>!?</a:t>
            </a:r>
            <a:endParaRPr lang="en-US" sz="5400" b="1" dirty="0">
              <a:solidFill>
                <a:srgbClr val="C00000"/>
              </a:solidFill>
            </a:endParaRPr>
          </a:p>
        </p:txBody>
      </p:sp>
      <p:pic>
        <p:nvPicPr>
          <p:cNvPr id="4" name="Content Placeholder 3" descr="kg+a6.jpeg"/>
          <p:cNvPicPr>
            <a:picLocks noGrp="1" noChangeAspect="1"/>
          </p:cNvPicPr>
          <p:nvPr>
            <p:ph idx="1"/>
          </p:nvPr>
        </p:nvPicPr>
        <p:blipFill>
          <a:blip r:embed="rId2"/>
          <a:stretch>
            <a:fillRect/>
          </a:stretch>
        </p:blipFill>
        <p:spPr>
          <a:xfrm>
            <a:off x="500034" y="4226916"/>
            <a:ext cx="2071702" cy="1988166"/>
          </a:xfrm>
        </p:spPr>
      </p:pic>
      <p:sp>
        <p:nvSpPr>
          <p:cNvPr id="5" name="TextBox 4"/>
          <p:cNvSpPr txBox="1"/>
          <p:nvPr/>
        </p:nvSpPr>
        <p:spPr>
          <a:xfrm>
            <a:off x="-32" y="1643050"/>
            <a:ext cx="9032986" cy="1938992"/>
          </a:xfrm>
          <a:prstGeom prst="rect">
            <a:avLst/>
          </a:prstGeom>
          <a:noFill/>
        </p:spPr>
        <p:txBody>
          <a:bodyPr wrap="none" rtlCol="0">
            <a:spAutoFit/>
          </a:bodyPr>
          <a:lstStyle/>
          <a:p>
            <a:r>
              <a:rPr lang="bg-BG" sz="4000" dirty="0" smtClean="0"/>
              <a:t>Не по-малко основателно е да се говори</a:t>
            </a:r>
          </a:p>
          <a:p>
            <a:r>
              <a:rPr lang="bg-BG" sz="4000" dirty="0" smtClean="0"/>
              <a:t>обаче за “</a:t>
            </a:r>
            <a:r>
              <a:rPr lang="bg-BG" sz="4000" dirty="0" err="1" smtClean="0"/>
              <a:t>гьоделианеца</a:t>
            </a:r>
            <a:r>
              <a:rPr lang="bg-BG" sz="4000" dirty="0" smtClean="0"/>
              <a:t>” Айнщайн, </a:t>
            </a:r>
            <a:r>
              <a:rPr lang="bg-BG" sz="4000" dirty="0" err="1" smtClean="0"/>
              <a:t>въп</a:t>
            </a:r>
            <a:r>
              <a:rPr lang="bg-BG" sz="4000" dirty="0" smtClean="0"/>
              <a:t>-</a:t>
            </a:r>
          </a:p>
          <a:p>
            <a:r>
              <a:rPr lang="bg-BG" sz="4000" dirty="0" smtClean="0"/>
              <a:t>реки внушението на  подобни снимки….</a:t>
            </a:r>
            <a:endParaRPr lang="en-US" sz="4000" dirty="0"/>
          </a:p>
        </p:txBody>
      </p:sp>
      <p:sp>
        <p:nvSpPr>
          <p:cNvPr id="6" name="TextBox 5"/>
          <p:cNvSpPr txBox="1"/>
          <p:nvPr/>
        </p:nvSpPr>
        <p:spPr>
          <a:xfrm>
            <a:off x="2857488" y="4214818"/>
            <a:ext cx="6286512" cy="2308324"/>
          </a:xfrm>
          <a:prstGeom prst="rect">
            <a:avLst/>
          </a:prstGeom>
          <a:noFill/>
        </p:spPr>
        <p:txBody>
          <a:bodyPr wrap="square" rtlCol="0">
            <a:spAutoFit/>
          </a:bodyPr>
          <a:lstStyle/>
          <a:p>
            <a:r>
              <a:rPr lang="bg-BG" sz="4800" b="1" dirty="0" smtClean="0"/>
              <a:t>Но може би най-точно е да се каже:</a:t>
            </a:r>
          </a:p>
          <a:p>
            <a:r>
              <a:rPr lang="bg-BG" sz="4800" b="1" dirty="0" smtClean="0">
                <a:solidFill>
                  <a:srgbClr val="C00000"/>
                </a:solidFill>
              </a:rPr>
              <a:t>Духът на </a:t>
            </a:r>
            <a:r>
              <a:rPr lang="bg-BG" sz="4800" b="1" dirty="0" err="1" smtClean="0">
                <a:solidFill>
                  <a:srgbClr val="C00000"/>
                </a:solidFill>
              </a:rPr>
              <a:t>Принстън</a:t>
            </a:r>
            <a:r>
              <a:rPr lang="bg-BG" sz="4800" b="1" dirty="0" smtClean="0">
                <a:solidFill>
                  <a:srgbClr val="C00000"/>
                </a:solidFill>
              </a:rPr>
              <a:t>!</a:t>
            </a:r>
            <a:endParaRPr lang="en-US" sz="4800" b="1" dirty="0">
              <a:solidFill>
                <a:srgbClr val="C00000"/>
              </a:solidFill>
            </a:endParaRPr>
          </a:p>
        </p:txBody>
      </p:sp>
    </p:spTree>
  </p:cSld>
  <p:clrMapOvr>
    <a:masterClrMapping/>
  </p:clrMapOvr>
  <p:transition advTm="30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6000" b="1" dirty="0" smtClean="0">
                <a:solidFill>
                  <a:srgbClr val="C00000"/>
                </a:solidFill>
              </a:rPr>
              <a:t>Духът на </a:t>
            </a:r>
            <a:r>
              <a:rPr lang="bg-BG" sz="6000" b="1" dirty="0" err="1" smtClean="0">
                <a:solidFill>
                  <a:srgbClr val="C00000"/>
                </a:solidFill>
              </a:rPr>
              <a:t>Принстън</a:t>
            </a:r>
            <a:r>
              <a:rPr lang="bg-BG" sz="6000" b="1" dirty="0" smtClean="0">
                <a:solidFill>
                  <a:srgbClr val="C00000"/>
                </a:solidFill>
              </a:rPr>
              <a:t>?!?...</a:t>
            </a:r>
            <a:endParaRPr lang="en-US" sz="6000" b="1" dirty="0">
              <a:solidFill>
                <a:srgbClr val="C00000"/>
              </a:solidFill>
            </a:endParaRPr>
          </a:p>
        </p:txBody>
      </p:sp>
      <p:sp>
        <p:nvSpPr>
          <p:cNvPr id="3" name="Content Placeholder 2"/>
          <p:cNvSpPr>
            <a:spLocks noGrp="1"/>
          </p:cNvSpPr>
          <p:nvPr>
            <p:ph idx="1"/>
          </p:nvPr>
        </p:nvSpPr>
        <p:spPr>
          <a:xfrm>
            <a:off x="457200" y="1600201"/>
            <a:ext cx="8229600" cy="1543048"/>
          </a:xfrm>
        </p:spPr>
        <p:txBody>
          <a:bodyPr/>
          <a:lstStyle/>
          <a:p>
            <a:r>
              <a:rPr lang="bg-BG" sz="4000" dirty="0" smtClean="0"/>
              <a:t>Ключът е терминът  “непълнота”, използван и от двамата …</a:t>
            </a:r>
            <a:endParaRPr lang="en-US" sz="4000" dirty="0"/>
          </a:p>
        </p:txBody>
      </p:sp>
      <p:pic>
        <p:nvPicPr>
          <p:cNvPr id="4" name="Picture 3" descr="kg+a4.jpeg"/>
          <p:cNvPicPr>
            <a:picLocks noChangeAspect="1"/>
          </p:cNvPicPr>
          <p:nvPr/>
        </p:nvPicPr>
        <p:blipFill>
          <a:blip r:embed="rId2"/>
          <a:stretch>
            <a:fillRect/>
          </a:stretch>
        </p:blipFill>
        <p:spPr>
          <a:xfrm>
            <a:off x="214282" y="3434232"/>
            <a:ext cx="2728927" cy="2995164"/>
          </a:xfrm>
          <a:prstGeom prst="rect">
            <a:avLst/>
          </a:prstGeom>
        </p:spPr>
      </p:pic>
      <p:sp>
        <p:nvSpPr>
          <p:cNvPr id="5" name="TextBox 4"/>
          <p:cNvSpPr txBox="1"/>
          <p:nvPr/>
        </p:nvSpPr>
        <p:spPr>
          <a:xfrm>
            <a:off x="3071802" y="3071810"/>
            <a:ext cx="5960478" cy="1446550"/>
          </a:xfrm>
          <a:prstGeom prst="rect">
            <a:avLst/>
          </a:prstGeom>
          <a:noFill/>
        </p:spPr>
        <p:txBody>
          <a:bodyPr wrap="none" rtlCol="0">
            <a:spAutoFit/>
          </a:bodyPr>
          <a:lstStyle/>
          <a:p>
            <a:r>
              <a:rPr lang="bg-BG" sz="4400" i="1" dirty="0" smtClean="0">
                <a:solidFill>
                  <a:srgbClr val="C00000"/>
                </a:solidFill>
              </a:rPr>
              <a:t>Айнщайн:</a:t>
            </a:r>
            <a:r>
              <a:rPr lang="bg-BG" sz="4400" dirty="0" smtClean="0"/>
              <a:t> непълнота</a:t>
            </a:r>
          </a:p>
          <a:p>
            <a:r>
              <a:rPr lang="bg-BG" sz="4400" dirty="0" smtClean="0"/>
              <a:t>на квантовата механика</a:t>
            </a:r>
            <a:endParaRPr lang="en-US" sz="4400" dirty="0"/>
          </a:p>
        </p:txBody>
      </p:sp>
      <p:sp>
        <p:nvSpPr>
          <p:cNvPr id="6" name="TextBox 5"/>
          <p:cNvSpPr txBox="1"/>
          <p:nvPr/>
        </p:nvSpPr>
        <p:spPr>
          <a:xfrm>
            <a:off x="3000364" y="5000636"/>
            <a:ext cx="6143636" cy="1446550"/>
          </a:xfrm>
          <a:prstGeom prst="rect">
            <a:avLst/>
          </a:prstGeom>
          <a:noFill/>
        </p:spPr>
        <p:txBody>
          <a:bodyPr wrap="square" rtlCol="0">
            <a:spAutoFit/>
          </a:bodyPr>
          <a:lstStyle/>
          <a:p>
            <a:r>
              <a:rPr lang="bg-BG" sz="4400" i="1" dirty="0" err="1" smtClean="0">
                <a:solidFill>
                  <a:srgbClr val="C00000"/>
                </a:solidFill>
              </a:rPr>
              <a:t>Гьодел</a:t>
            </a:r>
            <a:r>
              <a:rPr lang="en-US" sz="4400" i="1" dirty="0" smtClean="0">
                <a:solidFill>
                  <a:srgbClr val="C00000"/>
                </a:solidFill>
              </a:rPr>
              <a:t>: </a:t>
            </a:r>
            <a:r>
              <a:rPr lang="bg-BG" sz="4400" dirty="0" smtClean="0"/>
              <a:t>непълнота</a:t>
            </a:r>
          </a:p>
          <a:p>
            <a:r>
              <a:rPr lang="bg-BG" sz="4400" dirty="0" smtClean="0"/>
              <a:t>на аритметични системи</a:t>
            </a:r>
            <a:endParaRPr lang="en-US" sz="4400" dirty="0"/>
          </a:p>
        </p:txBody>
      </p:sp>
    </p:spTree>
  </p:cSld>
  <p:clrMapOvr>
    <a:masterClrMapping/>
  </p:clrMapOvr>
  <p:transition advTm="20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Autofit/>
          </a:bodyPr>
          <a:lstStyle/>
          <a:p>
            <a:r>
              <a:rPr lang="bg-BG" b="1" dirty="0" smtClean="0">
                <a:solidFill>
                  <a:schemeClr val="tx2">
                    <a:lumMod val="75000"/>
                  </a:schemeClr>
                </a:solidFill>
              </a:rPr>
              <a:t>Интуитивна същност на начина</a:t>
            </a:r>
            <a:br>
              <a:rPr lang="bg-BG" b="1" dirty="0" smtClean="0">
                <a:solidFill>
                  <a:schemeClr val="tx2">
                    <a:lumMod val="75000"/>
                  </a:schemeClr>
                </a:solidFill>
              </a:rPr>
            </a:br>
            <a:r>
              <a:rPr lang="bg-BG" b="1" dirty="0" smtClean="0">
                <a:solidFill>
                  <a:schemeClr val="tx2">
                    <a:lumMod val="75000"/>
                  </a:schemeClr>
                </a:solidFill>
              </a:rPr>
              <a:t>на заобикаляне…</a:t>
            </a:r>
            <a:endParaRPr lang="en-US" b="1" dirty="0">
              <a:solidFill>
                <a:schemeClr val="tx2">
                  <a:lumMod val="75000"/>
                </a:schemeClr>
              </a:solidFill>
            </a:endParaRPr>
          </a:p>
        </p:txBody>
      </p:sp>
      <p:sp>
        <p:nvSpPr>
          <p:cNvPr id="3" name="Content Placeholder 2"/>
          <p:cNvSpPr>
            <a:spLocks noGrp="1"/>
          </p:cNvSpPr>
          <p:nvPr>
            <p:ph idx="1"/>
          </p:nvPr>
        </p:nvSpPr>
        <p:spPr>
          <a:xfrm>
            <a:off x="0" y="1500198"/>
            <a:ext cx="9144000" cy="5286388"/>
          </a:xfrm>
        </p:spPr>
        <p:txBody>
          <a:bodyPr>
            <a:noAutofit/>
          </a:bodyPr>
          <a:lstStyle/>
          <a:p>
            <a:r>
              <a:rPr lang="bg-BG" sz="4000" b="1" dirty="0" smtClean="0"/>
              <a:t>Аритметичните системи са безкрайни</a:t>
            </a:r>
          </a:p>
          <a:p>
            <a:r>
              <a:rPr lang="bg-BG" sz="4000" b="1" dirty="0" smtClean="0"/>
              <a:t>Ако вървим от крайното към безкрайното, неизбежна е появата на типа твърдения по първата теорема на </a:t>
            </a:r>
            <a:r>
              <a:rPr lang="bg-BG" sz="4000" b="1" dirty="0" err="1" smtClean="0"/>
              <a:t>Гьодел</a:t>
            </a:r>
            <a:r>
              <a:rPr lang="bg-BG" sz="4000" b="1" dirty="0" smtClean="0"/>
              <a:t> за непълнотата</a:t>
            </a:r>
          </a:p>
          <a:p>
            <a:r>
              <a:rPr lang="bg-BG" sz="4000" b="1" dirty="0" smtClean="0">
                <a:solidFill>
                  <a:srgbClr val="C00000"/>
                </a:solidFill>
              </a:rPr>
              <a:t>Ако обаче вървим, обратно – от безкрайното към крайното, такъв тип твърдения не се появяват</a:t>
            </a:r>
          </a:p>
        </p:txBody>
      </p:sp>
    </p:spTree>
  </p:cSld>
  <p:clrMapOvr>
    <a:masterClrMapping/>
  </p:clrMapOvr>
  <p:transition advTm="30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5400" b="1" dirty="0" smtClean="0">
                <a:solidFill>
                  <a:srgbClr val="C00000"/>
                </a:solidFill>
              </a:rPr>
              <a:t>Духът на </a:t>
            </a:r>
            <a:r>
              <a:rPr lang="bg-BG" sz="5400" b="1" dirty="0" err="1" smtClean="0">
                <a:solidFill>
                  <a:srgbClr val="C00000"/>
                </a:solidFill>
              </a:rPr>
              <a:t>Принстън</a:t>
            </a:r>
            <a:r>
              <a:rPr lang="bg-BG" sz="5400" b="1" dirty="0" smtClean="0">
                <a:solidFill>
                  <a:srgbClr val="C00000"/>
                </a:solidFill>
              </a:rPr>
              <a:t>?!?...</a:t>
            </a:r>
            <a:endParaRPr lang="en-US" sz="5400" dirty="0"/>
          </a:p>
        </p:txBody>
      </p:sp>
      <p:pic>
        <p:nvPicPr>
          <p:cNvPr id="4" name="Content Placeholder 3" descr="apr7.jpeg"/>
          <p:cNvPicPr>
            <a:picLocks noGrp="1" noChangeAspect="1"/>
          </p:cNvPicPr>
          <p:nvPr>
            <p:ph idx="1"/>
          </p:nvPr>
        </p:nvPicPr>
        <p:blipFill>
          <a:blip r:embed="rId2"/>
          <a:stretch>
            <a:fillRect/>
          </a:stretch>
        </p:blipFill>
        <p:spPr>
          <a:xfrm>
            <a:off x="500034" y="4429132"/>
            <a:ext cx="2143140" cy="2143140"/>
          </a:xfrm>
        </p:spPr>
      </p:pic>
      <p:sp>
        <p:nvSpPr>
          <p:cNvPr id="5" name="TextBox 4"/>
          <p:cNvSpPr txBox="1"/>
          <p:nvPr/>
        </p:nvSpPr>
        <p:spPr>
          <a:xfrm>
            <a:off x="285022" y="1571612"/>
            <a:ext cx="6901248" cy="1569660"/>
          </a:xfrm>
          <a:prstGeom prst="rect">
            <a:avLst/>
          </a:prstGeom>
          <a:noFill/>
        </p:spPr>
        <p:txBody>
          <a:bodyPr wrap="none" rtlCol="0">
            <a:spAutoFit/>
          </a:bodyPr>
          <a:lstStyle/>
          <a:p>
            <a:r>
              <a:rPr lang="bg-BG" sz="4800" b="1" dirty="0" smtClean="0">
                <a:solidFill>
                  <a:srgbClr val="002060"/>
                </a:solidFill>
              </a:rPr>
              <a:t>Непълнотата несъмнено </a:t>
            </a:r>
          </a:p>
          <a:p>
            <a:r>
              <a:rPr lang="bg-BG" sz="4800" b="1" dirty="0" smtClean="0">
                <a:solidFill>
                  <a:srgbClr val="002060"/>
                </a:solidFill>
              </a:rPr>
              <a:t>е проблем … !</a:t>
            </a:r>
            <a:endParaRPr lang="en-US" sz="4800" b="1" dirty="0">
              <a:solidFill>
                <a:srgbClr val="002060"/>
              </a:solidFill>
            </a:endParaRPr>
          </a:p>
        </p:txBody>
      </p:sp>
      <p:sp>
        <p:nvSpPr>
          <p:cNvPr id="6" name="TextBox 5"/>
          <p:cNvSpPr txBox="1"/>
          <p:nvPr/>
        </p:nvSpPr>
        <p:spPr>
          <a:xfrm>
            <a:off x="1785918" y="3286124"/>
            <a:ext cx="7255641" cy="1446550"/>
          </a:xfrm>
          <a:prstGeom prst="rect">
            <a:avLst/>
          </a:prstGeom>
          <a:solidFill>
            <a:schemeClr val="tx2">
              <a:lumMod val="60000"/>
              <a:lumOff val="40000"/>
            </a:schemeClr>
          </a:solidFill>
          <a:effectLst>
            <a:innerShdw blurRad="63500" dist="50800" dir="13500000">
              <a:prstClr val="black">
                <a:alpha val="50000"/>
              </a:prstClr>
            </a:innerShdw>
          </a:effectLst>
        </p:spPr>
        <p:txBody>
          <a:bodyPr wrap="none" rtlCol="0">
            <a:spAutoFit/>
          </a:bodyPr>
          <a:lstStyle/>
          <a:p>
            <a:r>
              <a:rPr lang="bg-BG" sz="4400" dirty="0" smtClean="0">
                <a:solidFill>
                  <a:schemeClr val="bg1">
                    <a:lumMod val="95000"/>
                  </a:schemeClr>
                </a:solidFill>
              </a:rPr>
              <a:t>Но проблемът с непълнотата,</a:t>
            </a:r>
          </a:p>
          <a:p>
            <a:r>
              <a:rPr lang="bg-BG" sz="4400" dirty="0" smtClean="0">
                <a:solidFill>
                  <a:schemeClr val="bg1">
                    <a:lumMod val="95000"/>
                  </a:schemeClr>
                </a:solidFill>
              </a:rPr>
              <a:t> </a:t>
            </a:r>
            <a:r>
              <a:rPr lang="bg-BG" sz="4400" spc="-300" dirty="0" smtClean="0">
                <a:solidFill>
                  <a:schemeClr val="bg1">
                    <a:lumMod val="95000"/>
                  </a:schemeClr>
                </a:solidFill>
                <a:effectLst>
                  <a:outerShdw blurRad="50800" dist="38100" dir="2700000" algn="tl" rotWithShape="0">
                    <a:prstClr val="black">
                      <a:alpha val="40000"/>
                    </a:prstClr>
                  </a:outerShdw>
                </a:effectLst>
              </a:rPr>
              <a:t>възниква…</a:t>
            </a:r>
            <a:endParaRPr lang="en-US" sz="4400" spc="-300" dirty="0">
              <a:solidFill>
                <a:schemeClr val="bg1">
                  <a:lumMod val="95000"/>
                </a:schemeClr>
              </a:solidFill>
              <a:effectLst>
                <a:outerShdw blurRad="50800" dist="38100" dir="2700000" algn="tl" rotWithShape="0">
                  <a:prstClr val="black">
                    <a:alpha val="40000"/>
                  </a:prstClr>
                </a:outerShdw>
              </a:effectLst>
            </a:endParaRPr>
          </a:p>
        </p:txBody>
      </p:sp>
      <p:sp>
        <p:nvSpPr>
          <p:cNvPr id="7" name="TextBox 6"/>
          <p:cNvSpPr txBox="1"/>
          <p:nvPr/>
        </p:nvSpPr>
        <p:spPr>
          <a:xfrm>
            <a:off x="2786082" y="4704718"/>
            <a:ext cx="6500826" cy="1938992"/>
          </a:xfrm>
          <a:prstGeom prst="rect">
            <a:avLst/>
          </a:prstGeom>
          <a:noFill/>
        </p:spPr>
        <p:txBody>
          <a:bodyPr wrap="square" rtlCol="0">
            <a:spAutoFit/>
          </a:bodyPr>
          <a:lstStyle/>
          <a:p>
            <a:r>
              <a:rPr lang="bg-BG" sz="4000" b="1" dirty="0" smtClean="0">
                <a:solidFill>
                  <a:srgbClr val="C00000"/>
                </a:solidFill>
              </a:rPr>
              <a:t>само ако се привилегирова крайното като изходната точка към безкрайното</a:t>
            </a:r>
            <a:endParaRPr lang="en-US" sz="4000" b="1" dirty="0">
              <a:solidFill>
                <a:srgbClr val="C00000"/>
              </a:solidFill>
            </a:endParaRPr>
          </a:p>
        </p:txBody>
      </p:sp>
    </p:spTree>
  </p:cSld>
  <p:clrMapOvr>
    <a:masterClrMapping/>
  </p:clrMapOvr>
  <p:transition advTm="20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g-BG" sz="7200" b="1" dirty="0" smtClean="0">
                <a:solidFill>
                  <a:srgbClr val="C00000"/>
                </a:solidFill>
              </a:rPr>
              <a:t>Духът на </a:t>
            </a:r>
            <a:r>
              <a:rPr lang="bg-BG" sz="7200" b="1" dirty="0" err="1" smtClean="0">
                <a:solidFill>
                  <a:srgbClr val="C00000"/>
                </a:solidFill>
              </a:rPr>
              <a:t>Принстън</a:t>
            </a:r>
            <a:r>
              <a:rPr lang="bg-BG" sz="7200" b="1" dirty="0" smtClean="0">
                <a:solidFill>
                  <a:srgbClr val="C00000"/>
                </a:solidFill>
              </a:rPr>
              <a:t>:</a:t>
            </a:r>
            <a:endParaRPr lang="en-US" sz="7200" b="1" dirty="0">
              <a:solidFill>
                <a:srgbClr val="C00000"/>
              </a:solidFill>
            </a:endParaRPr>
          </a:p>
        </p:txBody>
      </p:sp>
      <p:sp>
        <p:nvSpPr>
          <p:cNvPr id="3" name="Content Placeholder 2"/>
          <p:cNvSpPr>
            <a:spLocks noGrp="1"/>
          </p:cNvSpPr>
          <p:nvPr>
            <p:ph idx="1"/>
          </p:nvPr>
        </p:nvSpPr>
        <p:spPr>
          <a:xfrm>
            <a:off x="457200" y="1903433"/>
            <a:ext cx="8229600" cy="4525963"/>
          </a:xfrm>
        </p:spPr>
        <p:txBody>
          <a:bodyPr>
            <a:noAutofit/>
          </a:bodyPr>
          <a:lstStyle/>
          <a:p>
            <a:pPr>
              <a:buNone/>
            </a:pPr>
            <a:r>
              <a:rPr lang="bg-BG" sz="6000" b="1" dirty="0" smtClean="0"/>
              <a:t>Привилегироване</a:t>
            </a:r>
          </a:p>
          <a:p>
            <a:pPr>
              <a:buNone/>
            </a:pPr>
            <a:r>
              <a:rPr lang="bg-BG" sz="6000" b="1" dirty="0" smtClean="0"/>
              <a:t>На крайното</a:t>
            </a:r>
          </a:p>
          <a:p>
            <a:pPr>
              <a:buNone/>
            </a:pPr>
            <a:r>
              <a:rPr lang="bg-BG" sz="6000" b="1" dirty="0" smtClean="0"/>
              <a:t>Като изходна точка –</a:t>
            </a:r>
          </a:p>
          <a:p>
            <a:pPr>
              <a:buNone/>
            </a:pPr>
            <a:r>
              <a:rPr lang="bg-BG" sz="6000" b="1" dirty="0" smtClean="0"/>
              <a:t>Отправна система</a:t>
            </a:r>
            <a:endParaRPr lang="en-US" sz="6000" b="1" dirty="0"/>
          </a:p>
        </p:txBody>
      </p:sp>
    </p:spTree>
  </p:cSld>
  <p:clrMapOvr>
    <a:masterClrMapping/>
  </p:clrMapOvr>
  <p:transition advTm="1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00174"/>
          </a:xfrm>
        </p:spPr>
        <p:txBody>
          <a:bodyPr>
            <a:normAutofit fontScale="90000"/>
          </a:bodyPr>
          <a:lstStyle/>
          <a:p>
            <a:r>
              <a:rPr lang="bg-BG" sz="7200" b="1" dirty="0" smtClean="0">
                <a:solidFill>
                  <a:srgbClr val="C00000"/>
                </a:solidFill>
              </a:rPr>
              <a:t>Крайно и безкрайно… ?</a:t>
            </a:r>
            <a:endParaRPr lang="en-US" sz="7200" b="1" dirty="0">
              <a:solidFill>
                <a:srgbClr val="C00000"/>
              </a:solidFill>
            </a:endParaRPr>
          </a:p>
        </p:txBody>
      </p:sp>
      <p:sp>
        <p:nvSpPr>
          <p:cNvPr id="3" name="Content Placeholder 2"/>
          <p:cNvSpPr>
            <a:spLocks noGrp="1"/>
          </p:cNvSpPr>
          <p:nvPr>
            <p:ph idx="1"/>
          </p:nvPr>
        </p:nvSpPr>
        <p:spPr>
          <a:xfrm>
            <a:off x="0" y="1600200"/>
            <a:ext cx="9144000" cy="5257800"/>
          </a:xfrm>
        </p:spPr>
        <p:txBody>
          <a:bodyPr vert="horz" lIns="91440" tIns="45720" rIns="91440" bIns="45720" rtlCol="0">
            <a:normAutofit/>
          </a:bodyPr>
          <a:lstStyle/>
          <a:p>
            <a:pPr algn="ctr">
              <a:buNone/>
            </a:pPr>
            <a:r>
              <a:rPr lang="bg-BG" sz="7200" b="1" dirty="0" smtClean="0"/>
              <a:t>Безкрайно</a:t>
            </a:r>
          </a:p>
          <a:p>
            <a:pPr algn="ctr">
              <a:buNone/>
            </a:pPr>
            <a:endParaRPr lang="bg-BG" sz="7200" b="1" dirty="0" smtClean="0"/>
          </a:p>
          <a:p>
            <a:pPr algn="ctr">
              <a:buNone/>
            </a:pPr>
            <a:endParaRPr lang="bg-BG" sz="7200" b="1" dirty="0" smtClean="0"/>
          </a:p>
          <a:p>
            <a:pPr algn="ctr">
              <a:buNone/>
            </a:pPr>
            <a:r>
              <a:rPr lang="bg-BG" sz="7200" b="1" dirty="0" smtClean="0"/>
              <a:t>Крайно</a:t>
            </a:r>
            <a:endParaRPr lang="en-US" sz="7200" b="1" dirty="0" smtClean="0"/>
          </a:p>
        </p:txBody>
      </p:sp>
      <p:sp>
        <p:nvSpPr>
          <p:cNvPr id="6" name="Up Arrow 5"/>
          <p:cNvSpPr/>
          <p:nvPr/>
        </p:nvSpPr>
        <p:spPr>
          <a:xfrm>
            <a:off x="3357554" y="2857496"/>
            <a:ext cx="571504" cy="2643206"/>
          </a:xfrm>
          <a:prstGeom prst="upArrow">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143504" y="2857496"/>
            <a:ext cx="571504" cy="2714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21830" y="3720116"/>
            <a:ext cx="535724" cy="923330"/>
          </a:xfrm>
          <a:prstGeom prst="rect">
            <a:avLst/>
          </a:prstGeom>
          <a:noFill/>
        </p:spPr>
        <p:txBody>
          <a:bodyPr wrap="none" lIns="91440" tIns="45720" rIns="91440" bIns="45720">
            <a:spAutoFit/>
          </a:bodyPr>
          <a:lstStyle/>
          <a:p>
            <a:pPr algn="ctr"/>
            <a:r>
              <a:rPr lang="bg-BG"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1</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11" name="Rectangle 10"/>
          <p:cNvSpPr/>
          <p:nvPr/>
        </p:nvSpPr>
        <p:spPr>
          <a:xfrm>
            <a:off x="5715008" y="3720116"/>
            <a:ext cx="714380" cy="923330"/>
          </a:xfrm>
          <a:prstGeom prst="rect">
            <a:avLst/>
          </a:prstGeom>
          <a:noFill/>
        </p:spPr>
        <p:txBody>
          <a:bodyPr wrap="square" lIns="91440" tIns="45720" rIns="91440" bIns="45720">
            <a:spAutoFit/>
          </a:bodyPr>
          <a:lstStyle/>
          <a:p>
            <a:pPr algn="ctr"/>
            <a:r>
              <a:rPr lang="bg-BG"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2</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ransition advTm="1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71612"/>
          </a:xfrm>
        </p:spPr>
        <p:txBody>
          <a:bodyPr>
            <a:normAutofit/>
          </a:bodyPr>
          <a:lstStyle/>
          <a:p>
            <a:r>
              <a:rPr lang="bg-BG" sz="5400" b="1" dirty="0" smtClean="0">
                <a:solidFill>
                  <a:srgbClr val="C00000"/>
                </a:solidFill>
              </a:rPr>
              <a:t>Подходът на Дан </a:t>
            </a:r>
            <a:r>
              <a:rPr lang="bg-BG" sz="5400" b="1" dirty="0" err="1" smtClean="0">
                <a:solidFill>
                  <a:srgbClr val="C00000"/>
                </a:solidFill>
              </a:rPr>
              <a:t>Уилърд</a:t>
            </a:r>
            <a:r>
              <a:rPr lang="bg-BG" sz="5400" b="1" dirty="0" smtClean="0">
                <a:solidFill>
                  <a:srgbClr val="C00000"/>
                </a:solidFill>
              </a:rPr>
              <a:t> …</a:t>
            </a:r>
            <a:endParaRPr lang="en-US" sz="5400" b="1" dirty="0">
              <a:solidFill>
                <a:srgbClr val="C00000"/>
              </a:solidFill>
            </a:endParaRPr>
          </a:p>
        </p:txBody>
      </p:sp>
      <p:sp>
        <p:nvSpPr>
          <p:cNvPr id="3" name="Content Placeholder 2"/>
          <p:cNvSpPr>
            <a:spLocks noGrp="1"/>
          </p:cNvSpPr>
          <p:nvPr>
            <p:ph idx="1"/>
          </p:nvPr>
        </p:nvSpPr>
        <p:spPr>
          <a:xfrm>
            <a:off x="642910" y="1928802"/>
            <a:ext cx="7858180" cy="4197361"/>
          </a:xfrm>
          <a:ln>
            <a:noFill/>
          </a:ln>
        </p:spPr>
        <p:txBody>
          <a:bodyPr>
            <a:normAutofit lnSpcReduction="10000"/>
          </a:bodyPr>
          <a:lstStyle/>
          <a:p>
            <a:pPr>
              <a:buNone/>
            </a:pPr>
            <a:r>
              <a:rPr lang="bg-BG" sz="4400" b="1" dirty="0" smtClean="0"/>
              <a:t>… показва, че непълнотата е свойство, което се отнася до прехода</a:t>
            </a:r>
            <a:r>
              <a:rPr lang="en-US" sz="4400" b="1" dirty="0" smtClean="0"/>
              <a:t>:</a:t>
            </a:r>
            <a:r>
              <a:rPr lang="bg-BG" sz="4400" b="1" dirty="0" smtClean="0"/>
              <a:t> </a:t>
            </a:r>
          </a:p>
          <a:p>
            <a:pPr marL="742950" indent="-742950">
              <a:buNone/>
            </a:pPr>
            <a:r>
              <a:rPr lang="bg-BG" sz="4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1 </a:t>
            </a:r>
            <a:r>
              <a:rPr lang="en-US"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a:t>
            </a:r>
            <a:r>
              <a:rPr lang="bg-BG"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от крайно към безкрайно</a:t>
            </a:r>
            <a:r>
              <a:rPr lang="en-US"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a:t>
            </a:r>
            <a:endParaRPr lang="en-US" sz="4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a:p>
            <a:pPr marL="742950" indent="-742950">
              <a:buNone/>
            </a:pPr>
            <a:r>
              <a:rPr lang="en-US" sz="4400" b="1" dirty="0" smtClean="0">
                <a:ln w="24500" cmpd="dbl">
                  <a:solidFill>
                    <a:schemeClr val="accent2">
                      <a:shade val="85000"/>
                      <a:satMod val="155000"/>
                    </a:schemeClr>
                  </a:solidFill>
                  <a:prstDash val="solid"/>
                  <a:miter lim="800000"/>
                </a:ln>
                <a:solidFill>
                  <a:srgbClr val="7030A0"/>
                </a:solidFill>
                <a:effectLst>
                  <a:outerShdw blurRad="38100" dist="38100" dir="7020000" algn="tl">
                    <a:srgbClr val="000000">
                      <a:alpha val="35000"/>
                    </a:srgbClr>
                  </a:outerShdw>
                </a:effectLst>
              </a:rPr>
              <a:t> </a:t>
            </a:r>
            <a:r>
              <a:rPr lang="bg-BG" sz="4400" b="1" dirty="0" smtClean="0">
                <a:ln w="24500" cmpd="dbl">
                  <a:solidFill>
                    <a:schemeClr val="accent2">
                      <a:shade val="85000"/>
                      <a:satMod val="155000"/>
                    </a:schemeClr>
                  </a:solidFill>
                  <a:prstDash val="solid"/>
                  <a:miter lim="800000"/>
                </a:ln>
                <a:solidFill>
                  <a:schemeClr val="tx1">
                    <a:lumMod val="95000"/>
                    <a:lumOff val="5000"/>
                  </a:schemeClr>
                </a:solidFill>
                <a:effectLst>
                  <a:outerShdw blurRad="38100" dist="38100" dir="7020000" algn="tl">
                    <a:srgbClr val="000000">
                      <a:alpha val="35000"/>
                    </a:srgbClr>
                  </a:outerShdw>
                </a:effectLst>
              </a:rPr>
              <a:t>но не се отнася до прехода</a:t>
            </a:r>
            <a:r>
              <a:rPr lang="en-US" sz="4400" b="1" dirty="0" smtClean="0">
                <a:ln w="24500" cmpd="dbl">
                  <a:solidFill>
                    <a:schemeClr val="accent2">
                      <a:shade val="85000"/>
                      <a:satMod val="155000"/>
                    </a:schemeClr>
                  </a:solidFill>
                  <a:prstDash val="solid"/>
                  <a:miter lim="800000"/>
                </a:ln>
                <a:solidFill>
                  <a:schemeClr val="tx1">
                    <a:lumMod val="95000"/>
                    <a:lumOff val="5000"/>
                  </a:schemeClr>
                </a:solidFill>
                <a:effectLst>
                  <a:outerShdw blurRad="38100" dist="38100" dir="7020000" algn="tl">
                    <a:srgbClr val="000000">
                      <a:alpha val="35000"/>
                    </a:srgbClr>
                  </a:outerShdw>
                </a:effectLst>
              </a:rPr>
              <a:t>:</a:t>
            </a:r>
            <a:r>
              <a:rPr lang="bg-BG" sz="4400" b="1" dirty="0" smtClean="0">
                <a:ln w="24500" cmpd="dbl">
                  <a:solidFill>
                    <a:schemeClr val="accent2">
                      <a:shade val="85000"/>
                      <a:satMod val="155000"/>
                    </a:schemeClr>
                  </a:solidFill>
                  <a:prstDash val="solid"/>
                  <a:miter lim="800000"/>
                </a:ln>
                <a:solidFill>
                  <a:srgbClr val="7030A0"/>
                </a:solidFill>
                <a:effectLst>
                  <a:outerShdw blurRad="38100" dist="38100" dir="7020000" algn="tl">
                    <a:srgbClr val="000000">
                      <a:alpha val="35000"/>
                    </a:srgbClr>
                  </a:outerShdw>
                </a:effectLst>
              </a:rPr>
              <a:t> </a:t>
            </a:r>
          </a:p>
          <a:p>
            <a:pPr marL="742950" indent="-742950">
              <a:buNone/>
            </a:pPr>
            <a:r>
              <a:rPr lang="bg-BG" sz="4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   2 </a:t>
            </a:r>
            <a:r>
              <a:rPr lang="en-US"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a:t>
            </a:r>
            <a:r>
              <a:rPr lang="bg-BG"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от безкрайно към</a:t>
            </a:r>
            <a:r>
              <a:rPr lang="en-US"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 </a:t>
            </a:r>
            <a:r>
              <a:rPr lang="bg-BG"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крайно</a:t>
            </a:r>
            <a:r>
              <a:rPr lang="en-US" sz="4400" b="1" dirty="0" smtClean="0">
                <a:ln w="24500" cmpd="dbl">
                  <a:solidFill>
                    <a:schemeClr val="accent2">
                      <a:shade val="85000"/>
                      <a:satMod val="155000"/>
                    </a:schemeClr>
                  </a:solidFill>
                  <a:prstDash val="solid"/>
                  <a:miter lim="800000"/>
                </a:ln>
                <a:solidFill>
                  <a:schemeClr val="tx2">
                    <a:lumMod val="75000"/>
                  </a:schemeClr>
                </a:solidFill>
                <a:effectLst>
                  <a:outerShdw blurRad="38100" dist="38100" dir="7020000" algn="tl">
                    <a:srgbClr val="000000">
                      <a:alpha val="35000"/>
                    </a:srgbClr>
                  </a:outerShdw>
                </a:effectLst>
              </a:rPr>
              <a:t>)</a:t>
            </a:r>
          </a:p>
          <a:p>
            <a:pPr>
              <a:buNone/>
            </a:pPr>
            <a:endParaRPr lang="en-US" sz="4400" b="1" dirty="0" smtClean="0">
              <a:ln w="24500" cmpd="dbl">
                <a:solidFill>
                  <a:schemeClr val="accent2">
                    <a:shade val="85000"/>
                    <a:satMod val="155000"/>
                  </a:schemeClr>
                </a:solidFill>
                <a:prstDash val="solid"/>
                <a:miter lim="800000"/>
              </a:ln>
              <a:solidFill>
                <a:srgbClr val="7030A0"/>
              </a:solidFill>
              <a:effectLst>
                <a:outerShdw blurRad="38100" dist="38100" dir="7020000" algn="tl">
                  <a:srgbClr val="000000">
                    <a:alpha val="35000"/>
                  </a:srgbClr>
                </a:outerShdw>
              </a:effectLst>
            </a:endParaRPr>
          </a:p>
          <a:p>
            <a:pPr>
              <a:buNone/>
            </a:pPr>
            <a:endParaRPr lang="en-US" sz="4400" b="1" dirty="0"/>
          </a:p>
        </p:txBody>
      </p:sp>
    </p:spTree>
  </p:cSld>
  <p:clrMapOvr>
    <a:masterClrMapping/>
  </p:clrMapOvr>
  <p:transition advTm="20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2225668"/>
          </a:xfrm>
        </p:spPr>
        <p:txBody>
          <a:bodyPr>
            <a:normAutofit/>
          </a:bodyPr>
          <a:lstStyle/>
          <a:p>
            <a:r>
              <a:rPr lang="bg-BG" b="1" dirty="0" smtClean="0"/>
              <a:t>Различаването на двете посоки -</a:t>
            </a:r>
            <a:br>
              <a:rPr lang="bg-BG" b="1" dirty="0" smtClean="0"/>
            </a:br>
            <a:r>
              <a:rPr lang="bg-BG" b="1" dirty="0" smtClean="0"/>
              <a:t>“от” и “към” крайното </a:t>
            </a:r>
            <a:r>
              <a:rPr lang="en-US" b="1" dirty="0" smtClean="0"/>
              <a:t>(</a:t>
            </a:r>
            <a:r>
              <a:rPr lang="bg-BG" b="1" dirty="0" smtClean="0"/>
              <a:t>респ. безкрайното</a:t>
            </a:r>
            <a:r>
              <a:rPr lang="en-US" b="1" dirty="0" smtClean="0"/>
              <a:t>)</a:t>
            </a:r>
            <a:r>
              <a:rPr lang="bg-BG" b="1" dirty="0" smtClean="0"/>
              <a:t> -</a:t>
            </a:r>
            <a:endParaRPr lang="en-US" b="1" dirty="0"/>
          </a:p>
        </p:txBody>
      </p:sp>
      <p:sp>
        <p:nvSpPr>
          <p:cNvPr id="3" name="Content Placeholder 2"/>
          <p:cNvSpPr>
            <a:spLocks noGrp="1"/>
          </p:cNvSpPr>
          <p:nvPr>
            <p:ph idx="1"/>
          </p:nvPr>
        </p:nvSpPr>
        <p:spPr>
          <a:xfrm>
            <a:off x="0" y="2643182"/>
            <a:ext cx="9144000" cy="3929090"/>
          </a:xfrm>
        </p:spPr>
        <p:txBody>
          <a:bodyPr>
            <a:noAutofit/>
          </a:bodyPr>
          <a:lstStyle/>
          <a:p>
            <a:r>
              <a:rPr lang="bg-BG" sz="4000" dirty="0" smtClean="0"/>
              <a:t>Налага различаването и на две формулировки на аксиомата за избора, чийто смисъл по същество е:</a:t>
            </a:r>
          </a:p>
          <a:p>
            <a:pPr>
              <a:buFontTx/>
              <a:buChar char="-"/>
            </a:pPr>
            <a:r>
              <a:rPr lang="bg-BG" sz="4000" b="1" dirty="0" smtClean="0">
                <a:solidFill>
                  <a:srgbClr val="FF0000"/>
                </a:solidFill>
              </a:rPr>
              <a:t>Безкраен избор може да се осъществи</a:t>
            </a:r>
          </a:p>
          <a:p>
            <a:pPr>
              <a:buFontTx/>
              <a:buChar char="-"/>
            </a:pPr>
            <a:r>
              <a:rPr lang="bg-BG" sz="4000" dirty="0" smtClean="0"/>
              <a:t>Безкраен избор може да се повтори</a:t>
            </a:r>
            <a:endParaRPr lang="en-US" sz="4000" dirty="0"/>
          </a:p>
        </p:txBody>
      </p:sp>
    </p:spTree>
  </p:cSld>
  <p:clrMapOvr>
    <a:masterClrMapping/>
  </p:clrMapOvr>
  <p:transition advTm="30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smtClean="0">
                <a:solidFill>
                  <a:srgbClr val="C00000"/>
                </a:solidFill>
              </a:rPr>
              <a:t>Дан </a:t>
            </a:r>
            <a:r>
              <a:rPr lang="bg-BG" b="1" dirty="0" err="1" smtClean="0">
                <a:solidFill>
                  <a:srgbClr val="C00000"/>
                </a:solidFill>
              </a:rPr>
              <a:t>Уилърдовите</a:t>
            </a:r>
            <a:r>
              <a:rPr lang="bg-BG" b="1" dirty="0" smtClean="0">
                <a:solidFill>
                  <a:srgbClr val="C00000"/>
                </a:solidFill>
              </a:rPr>
              <a:t> системи са еквивалентни на:</a:t>
            </a:r>
            <a:endParaRPr lang="en-US" b="1" dirty="0">
              <a:solidFill>
                <a:srgbClr val="C00000"/>
              </a:solidFill>
            </a:endParaRPr>
          </a:p>
        </p:txBody>
      </p:sp>
      <p:sp>
        <p:nvSpPr>
          <p:cNvPr id="3" name="Content Placeholder 2"/>
          <p:cNvSpPr>
            <a:spLocks noGrp="1"/>
          </p:cNvSpPr>
          <p:nvPr>
            <p:ph idx="1"/>
          </p:nvPr>
        </p:nvSpPr>
        <p:spPr>
          <a:xfrm>
            <a:off x="457200" y="1903433"/>
            <a:ext cx="8229600" cy="4525963"/>
          </a:xfrm>
        </p:spPr>
        <p:txBody>
          <a:bodyPr>
            <a:normAutofit fontScale="92500"/>
          </a:bodyPr>
          <a:lstStyle/>
          <a:p>
            <a:r>
              <a:rPr lang="bg-BG" sz="4000" b="1" dirty="0" smtClean="0"/>
              <a:t>“Безкраен избор може да се осъществи, но не може да се повтори”</a:t>
            </a:r>
          </a:p>
          <a:p>
            <a:r>
              <a:rPr lang="bg-BG" sz="4000" b="1" dirty="0" smtClean="0"/>
              <a:t>Двете посоки – “от” и “към” крайното  </a:t>
            </a:r>
            <a:r>
              <a:rPr lang="en-US" sz="4000" b="1" dirty="0" smtClean="0"/>
              <a:t>(</a:t>
            </a:r>
            <a:r>
              <a:rPr lang="bg-BG" sz="4000" b="1" dirty="0" smtClean="0"/>
              <a:t>респ. безкрайното</a:t>
            </a:r>
            <a:r>
              <a:rPr lang="en-US" sz="4000" b="1" dirty="0" smtClean="0"/>
              <a:t>)</a:t>
            </a:r>
            <a:r>
              <a:rPr lang="bg-BG" sz="4000" b="1" dirty="0" smtClean="0"/>
              <a:t> - не само се различават, но и се постулира тяхната нееквивалентност</a:t>
            </a:r>
            <a:endParaRPr lang="en-US" sz="4000" b="1" dirty="0"/>
          </a:p>
        </p:txBody>
      </p:sp>
    </p:spTree>
  </p:cSld>
  <p:clrMapOvr>
    <a:masterClrMapping/>
  </p:clrMapOvr>
  <p:transition advTm="30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g-BG" b="1" dirty="0" smtClean="0"/>
              <a:t>Накрая няколко по-точни формулировки:</a:t>
            </a:r>
            <a:endParaRPr lang="en-US" b="1" dirty="0"/>
          </a:p>
        </p:txBody>
      </p:sp>
      <p:sp>
        <p:nvSpPr>
          <p:cNvPr id="1027" name="Rectangle 3"/>
          <p:cNvSpPr>
            <a:spLocks noGrp="1" noChangeArrowheads="1"/>
          </p:cNvSpPr>
          <p:nvPr>
            <p:ph idx="1"/>
          </p:nvPr>
        </p:nvSpPr>
        <p:spPr bwMode="auto">
          <a:xfrm>
            <a:off x="1" y="2071678"/>
            <a:ext cx="9143999"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Verdana" pitchFamily="34" charset="0"/>
              </a:rPr>
              <a:t>The first incompleteness theorem </a:t>
            </a:r>
            <a:endParaRPr kumimoji="0" lang="bg-BG" sz="4000" b="0" i="0" u="none" strike="noStrike" cap="none" normalizeH="0" baseline="0" dirty="0" smtClean="0">
              <a:ln>
                <a:noFill/>
              </a:ln>
              <a:solidFill>
                <a:srgbClr val="000000"/>
              </a:solidFill>
              <a:effectLst/>
              <a:latin typeface="Verdan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4000" dirty="0" smtClean="0">
                <a:solidFill>
                  <a:srgbClr val="000000"/>
                </a:solidFill>
                <a:latin typeface="Verdana" pitchFamily="34" charset="0"/>
              </a:rPr>
              <a:t>f</a:t>
            </a:r>
            <a:r>
              <a:rPr kumimoji="0" lang="en-US" sz="4000" b="0" i="0" u="none" strike="noStrike" cap="none" normalizeH="0" baseline="0" dirty="0" smtClean="0">
                <a:ln>
                  <a:noFill/>
                </a:ln>
                <a:solidFill>
                  <a:srgbClr val="000000"/>
                </a:solidFill>
                <a:effectLst/>
                <a:latin typeface="Verdana" pitchFamily="34" charset="0"/>
              </a:rPr>
              <a:t>irst appeared as "Theorem VI" 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err="1" smtClean="0">
                <a:ln>
                  <a:noFill/>
                </a:ln>
                <a:solidFill>
                  <a:srgbClr val="000000"/>
                </a:solidFill>
                <a:effectLst/>
                <a:latin typeface="Verdana" pitchFamily="34" charset="0"/>
              </a:rPr>
              <a:t>Goedel’s</a:t>
            </a:r>
            <a:r>
              <a:rPr kumimoji="0" lang="en-US" sz="4000" b="0" i="0" u="none" strike="noStrike" cap="none" normalizeH="0" baseline="0" dirty="0" smtClean="0">
                <a:ln>
                  <a:noFill/>
                </a:ln>
                <a:solidFill>
                  <a:srgbClr val="000000"/>
                </a:solidFill>
                <a:effectLst/>
                <a:latin typeface="Verdana" pitchFamily="34" charset="0"/>
              </a:rPr>
              <a:t> 1931 paper </a:t>
            </a:r>
            <a:r>
              <a:rPr kumimoji="0" lang="en-US" sz="4000" b="0" i="1" u="none" strike="noStrike" cap="none" normalizeH="0" baseline="0" dirty="0" smtClean="0">
                <a:ln>
                  <a:noFill/>
                </a:ln>
                <a:solidFill>
                  <a:srgbClr val="FF0000"/>
                </a:solidFill>
                <a:effectLst/>
                <a:latin typeface="Verdana" pitchFamily="34" charset="0"/>
              </a:rPr>
              <a:t>On Formally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err="1" smtClean="0">
                <a:ln>
                  <a:noFill/>
                </a:ln>
                <a:solidFill>
                  <a:srgbClr val="FF0000"/>
                </a:solidFill>
                <a:effectLst/>
                <a:latin typeface="Verdana" pitchFamily="34" charset="0"/>
              </a:rPr>
              <a:t>Undecidable</a:t>
            </a:r>
            <a:r>
              <a:rPr kumimoji="0" lang="en-US" sz="4000" b="0" i="1" u="none" strike="noStrike" cap="none" normalizeH="0" baseline="0" dirty="0" smtClean="0">
                <a:ln>
                  <a:noFill/>
                </a:ln>
                <a:solidFill>
                  <a:srgbClr val="FF0000"/>
                </a:solidFill>
                <a:effectLst/>
                <a:latin typeface="Verdana" pitchFamily="34" charset="0"/>
              </a:rPr>
              <a:t> Propositions in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1" u="none" strike="noStrike" cap="none" normalizeH="0" baseline="0" dirty="0" smtClean="0">
                <a:ln>
                  <a:noFill/>
                </a:ln>
                <a:solidFill>
                  <a:srgbClr val="FF0000"/>
                </a:solidFill>
                <a:effectLst/>
                <a:latin typeface="Verdana" pitchFamily="34" charset="0"/>
              </a:rPr>
              <a:t>Principia </a:t>
            </a:r>
            <a:r>
              <a:rPr kumimoji="0" lang="en-US" sz="4000" b="0" i="1" u="none" strike="noStrike" cap="none" normalizeH="0" baseline="0" dirty="0" err="1" smtClean="0">
                <a:ln>
                  <a:noFill/>
                </a:ln>
                <a:solidFill>
                  <a:srgbClr val="FF0000"/>
                </a:solidFill>
                <a:effectLst/>
                <a:latin typeface="Verdana" pitchFamily="34" charset="0"/>
              </a:rPr>
              <a:t>Mathematica</a:t>
            </a:r>
            <a:r>
              <a:rPr kumimoji="0" lang="en-US" sz="4000" b="0" i="1" u="none" strike="noStrike" cap="none" normalizeH="0" baseline="0" dirty="0" smtClean="0">
                <a:ln>
                  <a:noFill/>
                </a:ln>
                <a:solidFill>
                  <a:srgbClr val="FF0000"/>
                </a:solidFill>
                <a:effectLst/>
                <a:latin typeface="Verdana" pitchFamily="34" charset="0"/>
              </a:rPr>
              <a:t> and Related Systems I</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rPr>
              <a:t> </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ransition advTm="30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lvl="0" indent="0" fontAlgn="base">
              <a:spcBef>
                <a:spcPct val="0"/>
              </a:spcBef>
              <a:spcAft>
                <a:spcPct val="0"/>
              </a:spcAft>
              <a:buNone/>
            </a:pPr>
            <a:r>
              <a:rPr lang="en-US" sz="4000" dirty="0" smtClean="0">
                <a:solidFill>
                  <a:srgbClr val="000000"/>
                </a:solidFill>
                <a:latin typeface="Verdana" pitchFamily="34" charset="0"/>
              </a:rPr>
              <a:t>In Gödel's original notation, it states:</a:t>
            </a:r>
            <a:r>
              <a:rPr lang="bg-BG" sz="4000" dirty="0" smtClean="0">
                <a:solidFill>
                  <a:srgbClr val="000000"/>
                </a:solidFill>
                <a:latin typeface="Verdana" pitchFamily="34" charset="0"/>
              </a:rPr>
              <a:t> </a:t>
            </a:r>
            <a:r>
              <a:rPr lang="en-US" sz="4000" dirty="0" smtClean="0">
                <a:solidFill>
                  <a:srgbClr val="000000"/>
                </a:solidFill>
                <a:latin typeface="Verdana" pitchFamily="34" charset="0"/>
              </a:rPr>
              <a:t>"The general result about the existence of </a:t>
            </a:r>
            <a:r>
              <a:rPr lang="en-US" sz="4000" dirty="0" err="1" smtClean="0">
                <a:solidFill>
                  <a:srgbClr val="000000"/>
                </a:solidFill>
                <a:latin typeface="Verdana" pitchFamily="34" charset="0"/>
              </a:rPr>
              <a:t>undecidable</a:t>
            </a:r>
            <a:r>
              <a:rPr lang="en-US" sz="4000" dirty="0" smtClean="0">
                <a:solidFill>
                  <a:srgbClr val="000000"/>
                </a:solidFill>
                <a:latin typeface="Verdana" pitchFamily="34" charset="0"/>
              </a:rPr>
              <a:t> propositions</a:t>
            </a:r>
            <a:r>
              <a:rPr lang="bg-BG" sz="4000" dirty="0" smtClean="0">
                <a:solidFill>
                  <a:srgbClr val="000000"/>
                </a:solidFill>
                <a:latin typeface="Verdana" pitchFamily="34" charset="0"/>
              </a:rPr>
              <a:t> </a:t>
            </a:r>
            <a:r>
              <a:rPr lang="en-US" sz="4000" dirty="0" smtClean="0">
                <a:solidFill>
                  <a:srgbClr val="000000"/>
                </a:solidFill>
                <a:latin typeface="Verdana" pitchFamily="34" charset="0"/>
              </a:rPr>
              <a:t>reads as follows:</a:t>
            </a:r>
          </a:p>
          <a:p>
            <a:pPr marL="0" lvl="0" indent="0" fontAlgn="base">
              <a:spcBef>
                <a:spcPct val="0"/>
              </a:spcBef>
              <a:spcAft>
                <a:spcPct val="0"/>
              </a:spcAft>
              <a:buNone/>
            </a:pPr>
            <a:r>
              <a:rPr lang="en-US" sz="4000" dirty="0" smtClean="0">
                <a:solidFill>
                  <a:srgbClr val="000000"/>
                </a:solidFill>
                <a:latin typeface="Verdana" pitchFamily="34" charset="0"/>
              </a:rPr>
              <a:t>“Theorem VI. For every </a:t>
            </a:r>
            <a:r>
              <a:rPr lang="en-US" sz="4000" dirty="0" smtClean="0">
                <a:solidFill>
                  <a:srgbClr val="000000"/>
                </a:solidFill>
                <a:latin typeface="Graeca" pitchFamily="2" charset="0"/>
              </a:rPr>
              <a:t>w</a:t>
            </a:r>
            <a:r>
              <a:rPr lang="en-US" sz="4000" dirty="0" smtClean="0">
                <a:solidFill>
                  <a:srgbClr val="000000"/>
                </a:solidFill>
                <a:latin typeface="Verdana" pitchFamily="34" charset="0"/>
              </a:rPr>
              <a:t>-consistent class k of FORMULAS there are recursive CLASS SIGNS r, such that neither v Gen r nor </a:t>
            </a:r>
            <a:r>
              <a:rPr lang="en-US" sz="4000" dirty="0" err="1" smtClean="0">
                <a:solidFill>
                  <a:srgbClr val="000000"/>
                </a:solidFill>
                <a:latin typeface="Verdana" pitchFamily="34" charset="0"/>
              </a:rPr>
              <a:t>Neg</a:t>
            </a:r>
            <a:r>
              <a:rPr lang="en-US" sz="4000" dirty="0" smtClean="0">
                <a:solidFill>
                  <a:srgbClr val="000000"/>
                </a:solidFill>
                <a:latin typeface="Verdana" pitchFamily="34" charset="0"/>
              </a:rPr>
              <a:t> (v Gen r) belongs to </a:t>
            </a:r>
            <a:r>
              <a:rPr lang="en-US" sz="4000" dirty="0" err="1" smtClean="0">
                <a:solidFill>
                  <a:srgbClr val="000000"/>
                </a:solidFill>
                <a:latin typeface="Verdana" pitchFamily="34" charset="0"/>
              </a:rPr>
              <a:t>Flg</a:t>
            </a:r>
            <a:r>
              <a:rPr lang="en-US" sz="4000" dirty="0" smtClean="0">
                <a:solidFill>
                  <a:srgbClr val="000000"/>
                </a:solidFill>
                <a:latin typeface="Verdana" pitchFamily="34" charset="0"/>
              </a:rPr>
              <a:t>(k)</a:t>
            </a:r>
            <a:endParaRPr lang="en-US" sz="4000" i="1" dirty="0" smtClean="0">
              <a:solidFill>
                <a:srgbClr val="000000"/>
              </a:solidFill>
              <a:latin typeface="Verdana" pitchFamily="34" charset="0"/>
            </a:endParaRPr>
          </a:p>
          <a:p>
            <a:pPr marL="914400" lvl="2" indent="-914400" eaLnBrk="0" fontAlgn="base" hangingPunct="0">
              <a:spcBef>
                <a:spcPct val="0"/>
              </a:spcBef>
              <a:spcAft>
                <a:spcPct val="0"/>
              </a:spcAft>
              <a:buNone/>
            </a:pPr>
            <a:r>
              <a:rPr lang="en-US" sz="4000" dirty="0" smtClean="0">
                <a:solidFill>
                  <a:srgbClr val="000000"/>
                </a:solidFill>
                <a:latin typeface="Verdana" pitchFamily="34" charset="0"/>
              </a:rPr>
              <a:t>(where </a:t>
            </a:r>
            <a:r>
              <a:rPr lang="en-US" sz="4000" i="1" dirty="0" smtClean="0">
                <a:solidFill>
                  <a:srgbClr val="000000"/>
                </a:solidFill>
                <a:latin typeface="Verdana" pitchFamily="34" charset="0"/>
              </a:rPr>
              <a:t>v </a:t>
            </a:r>
            <a:r>
              <a:rPr lang="en-US" sz="4000" dirty="0" smtClean="0">
                <a:solidFill>
                  <a:srgbClr val="000000"/>
                </a:solidFill>
                <a:latin typeface="Verdana" pitchFamily="34" charset="0"/>
              </a:rPr>
              <a:t>is the FREE VARIABLE  of </a:t>
            </a:r>
            <a:r>
              <a:rPr lang="en-US" sz="4000" i="1" dirty="0" smtClean="0">
                <a:solidFill>
                  <a:srgbClr val="000000"/>
                </a:solidFill>
                <a:latin typeface="Verdana" pitchFamily="34" charset="0"/>
              </a:rPr>
              <a:t>r</a:t>
            </a:r>
            <a:r>
              <a:rPr lang="en-US" sz="4000" dirty="0" smtClean="0">
                <a:solidFill>
                  <a:srgbClr val="000000"/>
                </a:solidFill>
                <a:latin typeface="Verdana" pitchFamily="34" charset="0"/>
              </a:rPr>
              <a:t>)”</a:t>
            </a:r>
          </a:p>
          <a:p>
            <a:pPr>
              <a:buNone/>
            </a:pPr>
            <a:endParaRPr lang="en-US" sz="4000" dirty="0"/>
          </a:p>
        </p:txBody>
      </p:sp>
    </p:spTree>
  </p:cSld>
  <p:clrMapOvr>
    <a:masterClrMapping/>
  </p:clrMapOvr>
  <p:transition advTm="40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1214422"/>
            <a:ext cx="9144000" cy="5643578"/>
          </a:xfrm>
        </p:spPr>
        <p:txBody>
          <a:bodyPr>
            <a:noAutofit/>
          </a:bodyPr>
          <a:lstStyle/>
          <a:p>
            <a:r>
              <a:rPr lang="en-US" sz="4800" b="1" dirty="0" smtClean="0"/>
              <a:t>”The results of Section 2 have a surprising consequence concerning a consistency proof for the system </a:t>
            </a:r>
            <a:r>
              <a:rPr lang="en-US" sz="4800" b="1" i="1" dirty="0" smtClean="0"/>
              <a:t>P</a:t>
            </a:r>
            <a:r>
              <a:rPr lang="en-US" sz="4800" b="1" dirty="0" smtClean="0"/>
              <a:t> (and its extensions), which can be stated as follows:”</a:t>
            </a:r>
          </a:p>
        </p:txBody>
      </p:sp>
    </p:spTree>
  </p:cSld>
  <p:clrMapOvr>
    <a:masterClrMapping/>
  </p:clrMapOvr>
  <p:transition advTm="20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8604"/>
            <a:ext cx="9144000" cy="6072230"/>
          </a:xfrm>
        </p:spPr>
        <p:txBody>
          <a:bodyPr>
            <a:normAutofit lnSpcReduction="10000"/>
          </a:bodyPr>
          <a:lstStyle/>
          <a:p>
            <a:r>
              <a:rPr lang="en-US" sz="4400" b="1" dirty="0" smtClean="0"/>
              <a:t>”Theorem XI. </a:t>
            </a:r>
            <a:r>
              <a:rPr lang="en-US" sz="4400" b="1" i="1" dirty="0" smtClean="0"/>
              <a:t>Let κ be any recursive consistent</a:t>
            </a:r>
            <a:r>
              <a:rPr lang="en-US" sz="4400" b="1" i="1" baseline="30000" dirty="0" smtClean="0"/>
              <a:t>63</a:t>
            </a:r>
            <a:r>
              <a:rPr lang="en-US" sz="4400" b="1" i="1" dirty="0" smtClean="0"/>
              <a:t> class  of FORMULAS</a:t>
            </a:r>
            <a:r>
              <a:rPr lang="en-US" sz="4400" b="1" dirty="0" smtClean="0"/>
              <a:t>; </a:t>
            </a:r>
            <a:r>
              <a:rPr lang="en-US" sz="4400" b="1" i="1" dirty="0" smtClean="0"/>
              <a:t>then the </a:t>
            </a:r>
            <a:r>
              <a:rPr lang="en-US" sz="4400" b="1" dirty="0" smtClean="0"/>
              <a:t>SENTENTIAL FORMULA </a:t>
            </a:r>
            <a:r>
              <a:rPr lang="en-US" sz="4400" b="1" i="1" dirty="0" smtClean="0"/>
              <a:t>stating that κ is consistent is not κ</a:t>
            </a:r>
            <a:r>
              <a:rPr lang="en-US" sz="4400" b="1" dirty="0" smtClean="0"/>
              <a:t>-PROVABLE; in particular, the consistency of </a:t>
            </a:r>
            <a:r>
              <a:rPr lang="en-US" sz="4400" b="1" i="1" dirty="0" smtClean="0"/>
              <a:t>P</a:t>
            </a:r>
            <a:r>
              <a:rPr lang="en-US" sz="4400" b="1" dirty="0" smtClean="0"/>
              <a:t> is not provable in </a:t>
            </a:r>
            <a:r>
              <a:rPr lang="en-US" sz="4400" b="1" i="1" dirty="0" smtClean="0"/>
              <a:t>P</a:t>
            </a:r>
            <a:r>
              <a:rPr lang="en-US" sz="4400" b="1" dirty="0" smtClean="0"/>
              <a:t>,</a:t>
            </a:r>
            <a:r>
              <a:rPr lang="en-US" sz="4400" b="1" baseline="30000" dirty="0" smtClean="0"/>
              <a:t>64</a:t>
            </a:r>
            <a:r>
              <a:rPr lang="en-US" sz="4400" b="1" dirty="0" smtClean="0"/>
              <a:t> provided </a:t>
            </a:r>
            <a:r>
              <a:rPr lang="en-US" sz="4400" b="1" i="1" dirty="0" smtClean="0"/>
              <a:t>P</a:t>
            </a:r>
            <a:r>
              <a:rPr lang="en-US" sz="4400" b="1" dirty="0" smtClean="0"/>
              <a:t> is consistent (in the opposite case, of course, every proposition is provable [in P])" </a:t>
            </a:r>
          </a:p>
          <a:p>
            <a:endParaRPr lang="en-US" dirty="0"/>
          </a:p>
        </p:txBody>
      </p:sp>
    </p:spTree>
  </p:cSld>
  <p:clrMapOvr>
    <a:masterClrMapping/>
  </p:clrMapOvr>
  <p:transition advTm="40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414"/>
            <a:ext cx="9144000" cy="2071702"/>
          </a:xfrm>
        </p:spPr>
        <p:txBody>
          <a:bodyPr>
            <a:noAutofit/>
          </a:bodyPr>
          <a:lstStyle/>
          <a:p>
            <a:r>
              <a:rPr lang="bg-BG" sz="4800" b="1" dirty="0" smtClean="0">
                <a:solidFill>
                  <a:srgbClr val="C00000"/>
                </a:solidFill>
              </a:rPr>
              <a:t>Как технически да се реализира</a:t>
            </a:r>
            <a:br>
              <a:rPr lang="bg-BG" sz="4800" b="1" dirty="0" smtClean="0">
                <a:solidFill>
                  <a:srgbClr val="C00000"/>
                </a:solidFill>
              </a:rPr>
            </a:br>
            <a:r>
              <a:rPr lang="bg-BG" sz="4800" b="1" dirty="0" smtClean="0">
                <a:solidFill>
                  <a:srgbClr val="C00000"/>
                </a:solidFill>
              </a:rPr>
              <a:t>аритметична система, “слизаща” от безкрайното към крайното?</a:t>
            </a:r>
            <a:endParaRPr lang="en-US" sz="4800" b="1" dirty="0">
              <a:solidFill>
                <a:srgbClr val="C00000"/>
              </a:solidFill>
            </a:endParaRPr>
          </a:p>
        </p:txBody>
      </p:sp>
      <p:sp>
        <p:nvSpPr>
          <p:cNvPr id="3" name="Content Placeholder 2"/>
          <p:cNvSpPr>
            <a:spLocks noGrp="1"/>
          </p:cNvSpPr>
          <p:nvPr>
            <p:ph idx="1"/>
          </p:nvPr>
        </p:nvSpPr>
        <p:spPr>
          <a:xfrm>
            <a:off x="0" y="2285992"/>
            <a:ext cx="9144000" cy="4572008"/>
          </a:xfrm>
        </p:spPr>
        <p:txBody>
          <a:bodyPr>
            <a:noAutofit/>
          </a:bodyPr>
          <a:lstStyle/>
          <a:p>
            <a:r>
              <a:rPr lang="bg-BG" sz="4400" b="1" dirty="0" smtClean="0"/>
              <a:t>Просто като се приемат за изходни аритметични действия не умножението и събирането, които се “изкачват”, а …</a:t>
            </a:r>
          </a:p>
          <a:p>
            <a:r>
              <a:rPr lang="bg-BG" sz="5400" b="1" dirty="0" smtClean="0">
                <a:solidFill>
                  <a:srgbClr val="C00000"/>
                </a:solidFill>
              </a:rPr>
              <a:t>Изваждането и делението, които “слизат”…!</a:t>
            </a:r>
            <a:endParaRPr lang="en-US" sz="5400" b="1" dirty="0">
              <a:solidFill>
                <a:srgbClr val="C00000"/>
              </a:solidFill>
            </a:endParaRPr>
          </a:p>
        </p:txBody>
      </p:sp>
    </p:spTree>
  </p:cSld>
  <p:clrMapOvr>
    <a:masterClrMapping/>
  </p:clrMapOvr>
  <p:transition advTm="30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0"/>
            <a:ext cx="8858280" cy="6858000"/>
          </a:xfrm>
        </p:spPr>
        <p:txBody>
          <a:bodyPr>
            <a:normAutofit/>
          </a:bodyPr>
          <a:lstStyle/>
          <a:p>
            <a:r>
              <a:rPr lang="en-US" sz="4400" b="1" dirty="0" smtClean="0"/>
              <a:t>“</a:t>
            </a:r>
            <a:r>
              <a:rPr lang="en-US" sz="4400" b="1" dirty="0" err="1" smtClean="0"/>
              <a:t>Goedel’s</a:t>
            </a:r>
            <a:r>
              <a:rPr lang="en-US" sz="4400" b="1" dirty="0" smtClean="0"/>
              <a:t> Second Incompleteness Theorem states axiom systems of sufficient strength are unable to verify their own consistency. We will show that </a:t>
            </a:r>
            <a:r>
              <a:rPr lang="en-US" sz="4400" b="1" dirty="0" err="1" smtClean="0"/>
              <a:t>axiomatizations</a:t>
            </a:r>
            <a:r>
              <a:rPr lang="en-US" sz="4400" b="1" dirty="0" smtClean="0"/>
              <a:t> for a computer’s floating point arithmetic can recognize their cut-free consistency in a stronger respect than is feasible under integer </a:t>
            </a:r>
            <a:r>
              <a:rPr lang="en-US" sz="4400" b="1" dirty="0" err="1" smtClean="0"/>
              <a:t>arithmetics</a:t>
            </a:r>
            <a:r>
              <a:rPr lang="en-US" sz="4400" b="1" dirty="0" smtClean="0"/>
              <a:t>” – </a:t>
            </a:r>
            <a:r>
              <a:rPr lang="en-US" sz="4400" b="1" dirty="0" smtClean="0">
                <a:solidFill>
                  <a:srgbClr val="FF0000"/>
                </a:solidFill>
              </a:rPr>
              <a:t>D. Willard</a:t>
            </a:r>
            <a:endParaRPr lang="en-US" sz="4400" b="1" dirty="0">
              <a:solidFill>
                <a:srgbClr val="FF0000"/>
              </a:solidFill>
            </a:endParaRPr>
          </a:p>
        </p:txBody>
      </p:sp>
    </p:spTree>
  </p:cSld>
  <p:clrMapOvr>
    <a:masterClrMapping/>
  </p:clrMapOvr>
  <p:transition advTm="40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642918"/>
            <a:ext cx="9144000" cy="6215082"/>
          </a:xfrm>
        </p:spPr>
        <p:txBody>
          <a:bodyPr>
            <a:noAutofit/>
          </a:bodyPr>
          <a:lstStyle/>
          <a:p>
            <a:r>
              <a:rPr lang="en-US" sz="4400" b="1" dirty="0" smtClean="0"/>
              <a:t>“</a:t>
            </a:r>
            <a:r>
              <a:rPr lang="en-US" sz="4400" b="1" dirty="0" err="1" smtClean="0"/>
              <a:t>Goedel’s</a:t>
            </a:r>
            <a:r>
              <a:rPr lang="en-US" sz="4400" b="1" dirty="0" smtClean="0"/>
              <a:t> Incompleteness Theorem is a 2-part result — with the First Incompleteness Theorem discussing the </a:t>
            </a:r>
            <a:r>
              <a:rPr lang="en-US" sz="4400" b="1" dirty="0" err="1" smtClean="0"/>
              <a:t>undecidability</a:t>
            </a:r>
            <a:r>
              <a:rPr lang="en-US" sz="4400" b="1" dirty="0" smtClean="0"/>
              <a:t> of arithmetic and the Second Incompleteness Theorem showing most conventional axiom systems are unable to recognize their own consistency” – </a:t>
            </a:r>
            <a:r>
              <a:rPr lang="en-US" sz="4400" b="1" dirty="0" smtClean="0">
                <a:solidFill>
                  <a:srgbClr val="FF0000"/>
                </a:solidFill>
              </a:rPr>
              <a:t>D. Willard</a:t>
            </a:r>
            <a:endParaRPr lang="en-US" sz="4400" b="1" dirty="0">
              <a:solidFill>
                <a:srgbClr val="FF0000"/>
              </a:solidFill>
            </a:endParaRPr>
          </a:p>
        </p:txBody>
      </p:sp>
    </p:spTree>
  </p:cSld>
  <p:clrMapOvr>
    <a:masterClrMapping/>
  </p:clrMapOvr>
  <p:transition advTm="40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endParaRPr lang="en-US" sz="4400" b="1" dirty="0" smtClean="0"/>
          </a:p>
          <a:p>
            <a:r>
              <a:rPr lang="en-US" sz="4400" b="1" dirty="0" smtClean="0"/>
              <a:t>“Our prior research had shown how certain axiom systems can at least partially formalize a conception of their own consistency, by containing an axiomatic sentence, called an “I am consistent” axiom, which essentially asserts its own self-consistency.” – </a:t>
            </a:r>
            <a:r>
              <a:rPr lang="en-US" sz="4400" b="1" dirty="0" smtClean="0">
                <a:solidFill>
                  <a:srgbClr val="FF0000"/>
                </a:solidFill>
              </a:rPr>
              <a:t>D. Willard</a:t>
            </a:r>
            <a:endParaRPr lang="en-US" sz="4400" b="1" dirty="0">
              <a:solidFill>
                <a:srgbClr val="FF0000"/>
              </a:solidFill>
            </a:endParaRPr>
          </a:p>
        </p:txBody>
      </p:sp>
    </p:spTree>
  </p:cSld>
  <p:clrMapOvr>
    <a:masterClrMapping/>
  </p:clrMapOvr>
  <p:transition advTm="40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Това беше всичко!</a:t>
            </a:r>
            <a:endParaRPr lang="en-US" dirty="0"/>
          </a:p>
        </p:txBody>
      </p:sp>
      <p:sp>
        <p:nvSpPr>
          <p:cNvPr id="3" name="Content Placeholder 2"/>
          <p:cNvSpPr>
            <a:spLocks noGrp="1"/>
          </p:cNvSpPr>
          <p:nvPr>
            <p:ph idx="1"/>
          </p:nvPr>
        </p:nvSpPr>
        <p:spPr>
          <a:xfrm>
            <a:off x="457200" y="2643182"/>
            <a:ext cx="8229600" cy="3482981"/>
          </a:xfrm>
        </p:spPr>
        <p:txBody>
          <a:bodyPr>
            <a:normAutofit/>
          </a:bodyPr>
          <a:lstStyle/>
          <a:p>
            <a:pPr algn="ctr">
              <a:buNone/>
            </a:pPr>
            <a:r>
              <a:rPr lang="bg-BG" sz="8000" b="1" dirty="0" smtClean="0">
                <a:solidFill>
                  <a:srgbClr val="C00000"/>
                </a:solidFill>
              </a:rPr>
              <a:t>Благодаря Ви</a:t>
            </a:r>
          </a:p>
          <a:p>
            <a:pPr algn="ctr">
              <a:buNone/>
            </a:pPr>
            <a:r>
              <a:rPr lang="bg-BG" sz="8000" b="1" dirty="0" smtClean="0">
                <a:solidFill>
                  <a:srgbClr val="C00000"/>
                </a:solidFill>
              </a:rPr>
              <a:t>за вниманието!</a:t>
            </a:r>
            <a:endParaRPr lang="en-US" sz="8000" b="1" dirty="0">
              <a:solidFill>
                <a:srgbClr val="C00000"/>
              </a:solidFill>
            </a:endParaRPr>
          </a:p>
        </p:txBody>
      </p:sp>
    </p:spTree>
  </p:cSld>
  <p:clrMapOvr>
    <a:masterClrMapping/>
  </p:clrMapOvr>
  <p:transition advTm="10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3" name="Content Placeholder 1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868478"/>
          </a:xfrm>
        </p:spPr>
        <p:txBody>
          <a:bodyPr>
            <a:normAutofit/>
          </a:bodyPr>
          <a:lstStyle/>
          <a:p>
            <a:r>
              <a:rPr lang="bg-BG" sz="5400" b="1" dirty="0" smtClean="0"/>
              <a:t>В такава, Дан </a:t>
            </a:r>
            <a:r>
              <a:rPr lang="bg-BG" sz="5400" b="1" dirty="0" err="1" smtClean="0"/>
              <a:t>Уилърдова</a:t>
            </a:r>
            <a:r>
              <a:rPr lang="bg-BG" sz="5400" b="1" dirty="0" smtClean="0"/>
              <a:t> аритметична система …</a:t>
            </a:r>
            <a:endParaRPr lang="en-US" sz="5400" b="1" dirty="0"/>
          </a:p>
        </p:txBody>
      </p:sp>
      <p:sp>
        <p:nvSpPr>
          <p:cNvPr id="3" name="Content Placeholder 2"/>
          <p:cNvSpPr>
            <a:spLocks noGrp="1"/>
          </p:cNvSpPr>
          <p:nvPr>
            <p:ph idx="1"/>
          </p:nvPr>
        </p:nvSpPr>
        <p:spPr>
          <a:xfrm>
            <a:off x="0" y="1785926"/>
            <a:ext cx="9144000" cy="5072074"/>
          </a:xfrm>
        </p:spPr>
        <p:txBody>
          <a:bodyPr>
            <a:noAutofit/>
          </a:bodyPr>
          <a:lstStyle/>
          <a:p>
            <a:pPr>
              <a:buNone/>
            </a:pPr>
            <a:r>
              <a:rPr lang="bg-BG" sz="4000" b="1" dirty="0" smtClean="0">
                <a:solidFill>
                  <a:srgbClr val="C00000"/>
                </a:solidFill>
              </a:rPr>
              <a:t>…</a:t>
            </a:r>
            <a:r>
              <a:rPr lang="bg-BG" sz="4000" dirty="0" smtClean="0"/>
              <a:t> не могат да се появят твърдения с </a:t>
            </a:r>
            <a:r>
              <a:rPr lang="bg-BG" sz="4000" dirty="0" err="1" smtClean="0"/>
              <a:t>гьоделови</a:t>
            </a:r>
            <a:r>
              <a:rPr lang="bg-BG" sz="4000" dirty="0" smtClean="0"/>
              <a:t> номера, такива, че да са от типа по първата теорема на </a:t>
            </a:r>
            <a:r>
              <a:rPr lang="bg-BG" sz="4000" dirty="0" err="1" smtClean="0"/>
              <a:t>Гьодел</a:t>
            </a:r>
            <a:r>
              <a:rPr lang="bg-BG" sz="4000" dirty="0" smtClean="0"/>
              <a:t> за непълнотата на аритметични системи</a:t>
            </a:r>
          </a:p>
          <a:p>
            <a:pPr>
              <a:buNone/>
            </a:pPr>
            <a:r>
              <a:rPr lang="bg-BG" sz="4000" b="1" dirty="0" smtClean="0">
                <a:solidFill>
                  <a:srgbClr val="C00000"/>
                </a:solidFill>
              </a:rPr>
              <a:t>…</a:t>
            </a:r>
            <a:r>
              <a:rPr lang="bg-BG" sz="4000" dirty="0" smtClean="0"/>
              <a:t> следователно и втората теорема не е валидна: теории, формализирани чрез такъв тип с-ми, са “</a:t>
            </a:r>
            <a:r>
              <a:rPr lang="bg-BG" sz="4000" dirty="0" err="1" smtClean="0"/>
              <a:t>самоверифициращи</a:t>
            </a:r>
            <a:r>
              <a:rPr lang="bg-BG" sz="4000" dirty="0" smtClean="0"/>
              <a:t> се”, откъдето и идва названието им</a:t>
            </a:r>
            <a:endParaRPr lang="en-US" sz="4000" dirty="0"/>
          </a:p>
        </p:txBody>
      </p:sp>
    </p:spTree>
  </p:cSld>
  <p:clrMapOvr>
    <a:masterClrMapping/>
  </p:clrMapOvr>
  <p:transition advTm="1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a:bodyPr>
          <a:lstStyle/>
          <a:p>
            <a:r>
              <a:rPr lang="bg-BG" sz="5400" b="1" dirty="0" smtClean="0">
                <a:solidFill>
                  <a:srgbClr val="C00000"/>
                </a:solidFill>
              </a:rPr>
              <a:t>Кой е Дан </a:t>
            </a:r>
            <a:r>
              <a:rPr lang="bg-BG" sz="5400" b="1" dirty="0" err="1" smtClean="0">
                <a:solidFill>
                  <a:srgbClr val="C00000"/>
                </a:solidFill>
              </a:rPr>
              <a:t>Уилърд</a:t>
            </a:r>
            <a:r>
              <a:rPr lang="bg-BG" sz="5400" b="1" dirty="0" smtClean="0">
                <a:solidFill>
                  <a:srgbClr val="C00000"/>
                </a:solidFill>
              </a:rPr>
              <a:t>?</a:t>
            </a:r>
            <a:endParaRPr lang="en-US" sz="5400" b="1" dirty="0">
              <a:solidFill>
                <a:srgbClr val="C00000"/>
              </a:solidFill>
            </a:endParaRPr>
          </a:p>
        </p:txBody>
      </p:sp>
      <p:pic>
        <p:nvPicPr>
          <p:cNvPr id="4" name="Content Placeholder 3" descr="dew.JPG"/>
          <p:cNvPicPr>
            <a:picLocks noGrp="1" noChangeAspect="1"/>
          </p:cNvPicPr>
          <p:nvPr>
            <p:ph idx="1"/>
          </p:nvPr>
        </p:nvPicPr>
        <p:blipFill>
          <a:blip r:embed="rId2"/>
          <a:stretch>
            <a:fillRect/>
          </a:stretch>
        </p:blipFill>
        <p:spPr>
          <a:xfrm>
            <a:off x="285720" y="1500174"/>
            <a:ext cx="3857652" cy="4818696"/>
          </a:xfrm>
        </p:spPr>
      </p:pic>
      <p:sp>
        <p:nvSpPr>
          <p:cNvPr id="5" name="Rectangle 4"/>
          <p:cNvSpPr/>
          <p:nvPr/>
        </p:nvSpPr>
        <p:spPr>
          <a:xfrm>
            <a:off x="5165292" y="1285860"/>
            <a:ext cx="3692988" cy="2123658"/>
          </a:xfrm>
          <a:prstGeom prst="rect">
            <a:avLst/>
          </a:prstGeom>
        </p:spPr>
        <p:txBody>
          <a:bodyPr wrap="square">
            <a:spAutoFit/>
          </a:bodyPr>
          <a:lstStyle/>
          <a:p>
            <a:r>
              <a:rPr lang="en-US" sz="4400" b="1" dirty="0" smtClean="0"/>
              <a:t>Dan Willard, Computer Science</a:t>
            </a:r>
            <a:endParaRPr lang="en-US" sz="4400" b="1" dirty="0"/>
          </a:p>
        </p:txBody>
      </p:sp>
      <p:sp>
        <p:nvSpPr>
          <p:cNvPr id="6" name="Rectangle 5"/>
          <p:cNvSpPr/>
          <p:nvPr/>
        </p:nvSpPr>
        <p:spPr>
          <a:xfrm>
            <a:off x="4643454" y="3451587"/>
            <a:ext cx="4500578" cy="3477875"/>
          </a:xfrm>
          <a:prstGeom prst="rect">
            <a:avLst/>
          </a:prstGeom>
        </p:spPr>
        <p:txBody>
          <a:bodyPr wrap="square">
            <a:spAutoFit/>
          </a:bodyPr>
          <a:lstStyle/>
          <a:p>
            <a:r>
              <a:rPr lang="en-US" sz="4400" dirty="0" smtClean="0"/>
              <a:t>Professor Dan Willard joined the </a:t>
            </a:r>
            <a:r>
              <a:rPr lang="en-US" sz="4400" dirty="0" err="1" smtClean="0"/>
              <a:t>UAlbany</a:t>
            </a:r>
            <a:r>
              <a:rPr lang="en-US" sz="4400" dirty="0" smtClean="0"/>
              <a:t> faculty in Computer Science in 1983</a:t>
            </a:r>
            <a:endParaRPr lang="en-US" sz="4400" dirty="0"/>
          </a:p>
        </p:txBody>
      </p:sp>
    </p:spTree>
  </p:cSld>
  <p:clrMapOvr>
    <a:masterClrMapping/>
  </p:clrMapOvr>
  <p:transition advTm="30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58204" cy="1000132"/>
          </a:xfrm>
        </p:spPr>
        <p:txBody>
          <a:bodyPr/>
          <a:lstStyle/>
          <a:p>
            <a:r>
              <a:rPr lang="bg-BG" b="1" dirty="0" smtClean="0">
                <a:solidFill>
                  <a:srgbClr val="C00000"/>
                </a:solidFill>
              </a:rPr>
              <a:t>Още за Дан </a:t>
            </a:r>
            <a:r>
              <a:rPr lang="bg-BG" b="1" dirty="0" err="1" smtClean="0">
                <a:solidFill>
                  <a:srgbClr val="C00000"/>
                </a:solidFill>
              </a:rPr>
              <a:t>Уилърд</a:t>
            </a:r>
            <a:r>
              <a:rPr lang="bg-BG" b="1" dirty="0" smtClean="0">
                <a:solidFill>
                  <a:srgbClr val="C00000"/>
                </a:solidFill>
              </a:rPr>
              <a:t> …</a:t>
            </a:r>
            <a:endParaRPr lang="en-US" b="1" dirty="0">
              <a:solidFill>
                <a:srgbClr val="C00000"/>
              </a:solidFill>
            </a:endParaRPr>
          </a:p>
        </p:txBody>
      </p:sp>
      <p:sp>
        <p:nvSpPr>
          <p:cNvPr id="3" name="Content Placeholder 2"/>
          <p:cNvSpPr>
            <a:spLocks noGrp="1"/>
          </p:cNvSpPr>
          <p:nvPr>
            <p:ph idx="1"/>
          </p:nvPr>
        </p:nvSpPr>
        <p:spPr>
          <a:xfrm>
            <a:off x="0" y="1428760"/>
            <a:ext cx="9144000" cy="5429240"/>
          </a:xfrm>
        </p:spPr>
        <p:txBody>
          <a:bodyPr>
            <a:normAutofit/>
          </a:bodyPr>
          <a:lstStyle/>
          <a:p>
            <a:r>
              <a:rPr lang="en-US" sz="4000" b="1" dirty="0" smtClean="0"/>
              <a:t>Professor Willard's wide-ranging research program focuses on developing new paradigms in mathematical logic, improving computer science's sorting theory, and generating new pragmatic data structures that can be used in computational geometry and database theory</a:t>
            </a:r>
            <a:endParaRPr lang="en-US" sz="4000" b="1" dirty="0"/>
          </a:p>
        </p:txBody>
      </p:sp>
    </p:spTree>
  </p:cSld>
  <p:clrMapOvr>
    <a:masterClrMapping/>
  </p:clrMapOvr>
  <p:transition advTm="40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314"/>
            <a:ext cx="9144000" cy="928670"/>
          </a:xfrm>
        </p:spPr>
        <p:txBody>
          <a:bodyPr>
            <a:normAutofit fontScale="90000"/>
          </a:bodyPr>
          <a:lstStyle/>
          <a:p>
            <a:r>
              <a:rPr lang="bg-BG" b="1" dirty="0" smtClean="0">
                <a:solidFill>
                  <a:srgbClr val="C00000"/>
                </a:solidFill>
              </a:rPr>
              <a:t>Публикации на Дан </a:t>
            </a:r>
            <a:r>
              <a:rPr lang="bg-BG" b="1" dirty="0" err="1" smtClean="0">
                <a:solidFill>
                  <a:srgbClr val="C00000"/>
                </a:solidFill>
              </a:rPr>
              <a:t>Уилърд</a:t>
            </a:r>
            <a:r>
              <a:rPr lang="bg-BG" b="1" dirty="0" smtClean="0">
                <a:solidFill>
                  <a:srgbClr val="C00000"/>
                </a:solidFill>
              </a:rPr>
              <a:t> по темата</a:t>
            </a:r>
            <a:r>
              <a:rPr lang="en-US" b="1" dirty="0" smtClean="0">
                <a:solidFill>
                  <a:srgbClr val="C00000"/>
                </a:solidFill>
              </a:rPr>
              <a:t>:</a:t>
            </a:r>
            <a:endParaRPr lang="en-US" b="1" dirty="0">
              <a:solidFill>
                <a:srgbClr val="C00000"/>
              </a:solidFill>
            </a:endParaRPr>
          </a:p>
        </p:txBody>
      </p:sp>
      <p:pic>
        <p:nvPicPr>
          <p:cNvPr id="4" name="Content Placeholder 3" descr="dan_willard.jpg"/>
          <p:cNvPicPr>
            <a:picLocks noGrp="1" noChangeAspect="1"/>
          </p:cNvPicPr>
          <p:nvPr>
            <p:ph idx="1"/>
          </p:nvPr>
        </p:nvPicPr>
        <p:blipFill>
          <a:blip r:embed="rId2"/>
          <a:stretch>
            <a:fillRect/>
          </a:stretch>
        </p:blipFill>
        <p:spPr>
          <a:xfrm>
            <a:off x="357158" y="1732348"/>
            <a:ext cx="3643337" cy="4554172"/>
          </a:xfrm>
        </p:spPr>
      </p:pic>
      <p:sp>
        <p:nvSpPr>
          <p:cNvPr id="5" name="Rectangle 4"/>
          <p:cNvSpPr/>
          <p:nvPr/>
        </p:nvSpPr>
        <p:spPr>
          <a:xfrm>
            <a:off x="4143388" y="1571612"/>
            <a:ext cx="4929206" cy="5016758"/>
          </a:xfrm>
          <a:prstGeom prst="rect">
            <a:avLst/>
          </a:prstGeom>
        </p:spPr>
        <p:txBody>
          <a:bodyPr wrap="square">
            <a:spAutoFit/>
          </a:bodyPr>
          <a:lstStyle/>
          <a:p>
            <a:r>
              <a:rPr lang="en-US" dirty="0" smtClean="0"/>
              <a:t>"</a:t>
            </a:r>
            <a:r>
              <a:rPr lang="en-US" sz="4000" b="1" i="1" dirty="0" smtClean="0"/>
              <a:t>Self-Verifying Axiom Systems</a:t>
            </a:r>
            <a:r>
              <a:rPr lang="en-US" sz="4000" dirty="0" smtClean="0"/>
              <a:t>", in Computational Logic and Proof Theory: The Third Kurt </a:t>
            </a:r>
            <a:r>
              <a:rPr lang="en-US" sz="4000" dirty="0" err="1" smtClean="0"/>
              <a:t>Goedel</a:t>
            </a:r>
            <a:r>
              <a:rPr lang="en-US" sz="4000" dirty="0" smtClean="0"/>
              <a:t> Colloquium Springer-</a:t>
            </a:r>
            <a:r>
              <a:rPr lang="en-US" sz="4000" dirty="0" err="1" smtClean="0"/>
              <a:t>Verlag</a:t>
            </a:r>
            <a:r>
              <a:rPr lang="en-US" sz="4000" dirty="0" smtClean="0"/>
              <a:t> LNCS 713 (1993), pp. 325-336. </a:t>
            </a:r>
            <a:endParaRPr lang="en-US" sz="4000" dirty="0"/>
          </a:p>
        </p:txBody>
      </p:sp>
    </p:spTree>
  </p:cSld>
  <p:clrMapOvr>
    <a:masterClrMapping/>
  </p:clrMapOvr>
  <p:transition advTm="20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285752"/>
            <a:ext cx="9144000" cy="6429396"/>
          </a:xfrm>
        </p:spPr>
        <p:txBody>
          <a:bodyPr>
            <a:noAutofit/>
          </a:bodyPr>
          <a:lstStyle/>
          <a:p>
            <a:r>
              <a:rPr lang="en-US" sz="4400" b="1" dirty="0" smtClean="0"/>
              <a:t>“</a:t>
            </a:r>
            <a:r>
              <a:rPr lang="en-US" sz="4400" b="1" dirty="0" smtClean="0">
                <a:solidFill>
                  <a:srgbClr val="C00000"/>
                </a:solidFill>
              </a:rPr>
              <a:t>This was my first paper about boundary-case exceptions for </a:t>
            </a:r>
            <a:r>
              <a:rPr lang="en-US" sz="4400" b="1" dirty="0" err="1" smtClean="0">
                <a:solidFill>
                  <a:srgbClr val="C00000"/>
                </a:solidFill>
              </a:rPr>
              <a:t>Goedel's</a:t>
            </a:r>
            <a:r>
              <a:rPr lang="en-US" sz="4400" b="1" dirty="0" smtClean="0">
                <a:solidFill>
                  <a:srgbClr val="C00000"/>
                </a:solidFill>
              </a:rPr>
              <a:t> Second Incompleteness Theorem. It was the predecessor to the more advanced work that I published about this subject in the Journal of Symbolic Logic and Annals of Pure and Applied Logic during the period 2001-2006</a:t>
            </a:r>
            <a:r>
              <a:rPr lang="en-US" sz="4400" b="1" dirty="0" smtClean="0"/>
              <a:t>”</a:t>
            </a:r>
            <a:endParaRPr lang="en-US" sz="4400" b="1" dirty="0"/>
          </a:p>
        </p:txBody>
      </p:sp>
    </p:spTree>
  </p:cSld>
  <p:clrMapOvr>
    <a:masterClrMapping/>
  </p:clrMapOvr>
  <p:transition advTm="30000"/>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AG_VCONFIG" val="PD94bWwgdmVyc2lvbj0iMS4wIiBlbmNvZGluZz0iVVRGLTgiPz4NPGNvbmZpZ3VyYXRpb24+DQk8YnJhbmRpbmc+DQkJPHVpZm9udCBuYW1lPSJGT05UX05PVEVTX1RFWFQiIHZhbHVlPSJWZXJkYW5hLDksZmFsc2UsZmFsc2UsZmFsc2UiLz4NCTwvYnJhbmRpbmc+DQk8Y29sb3JzPg0JCTx1aWNvbG9yIG5hbWU9InByaW1hcnkiIHZhbHVlPSIweDZGODQ4OCIvPg0JCTx1aWNvbG9yIG5hbWU9Imdsb3ciIHZhbHVlPSIweDM1RDMzNCIvPg0JCTx1aWNvbG9yIG5hbWU9InRleHQiIHZhbHVlPSIweEZGRkZGRiIvPg0JCTx1aWNvbG9yIG5hbWU9ImxpZ2h0IiB2YWx1ZT0iMHg0RTVENjAiLz4NCQk8dWljb2xvciBuYW1lPSJzaGFkb3ciIHZhbHVlPSIweDAwMDAwMCIvPg0gIDx1aWNvbG9yIG5hbWU9ImJhY2tncm91bmQiIHZhbHVlPSIweDcyNzk3MSIvPg0JPC9jb2xvcnM+DTxsYXlvdXQ+DTx1aXNob3cgbmFtZT0icHJlc2VudGF0aW9udGl0bGUiIHZhbHVlPSJ0cnVlIi8+CQkNICA8dWlzaG93IG5hbWU9InByZXNlbnRlcnBob3RvIiB2YWx1ZT0idHJ1ZSIvPg0gIDx1aXNob3cgbmFtZT0icHJlc2VudGVybmFtZSIgdmFsdWU9InRydWUiLz4JCQkNICA8dWlzaG93IG5hbWU9InByZXNlbnRlcnRpdGxlIiB2YWx1ZT0idHJ1ZSIvPgkJCQ0gIDx1aXNob3cgbmFtZT0icHJlc2VudGVyZW1haWwiIHZhbHVlPSJ0cnVlIi8+CQkJDSAgPHVpc2hvdyBuYW1lPSJwcmVzZW50ZXJiaW8iIHZhbHVlPSJ0cnVlIi8+CQkJDSAgPHVpc2hvdyBuYW1lPSJjb21wYW55bG9nbyIgdmFsdWU9InRydWUiLz4JCQkJDSAgPHVpc2hvdyBuYW1lPSJzaWRlYmFyIiB2YWx1ZT0idHJ1ZSIvPgkJCQkJDSAgPHVpc2hvdyBuYW1lPSJvdXRsaW5lIiB2YWx1ZT0idHJ1ZSIvPg0gIDx1aXNob3cgbmFtZT0idGh1bWJuYWlsIiB2YWx1ZT0idHJ1ZSIvPg0gIDx1aXNob3cgbmFtZT0ibm90ZXMiIHZhbHVlPSJ0cnVlIi8+DSAgPHVpc2hvdyBuYW1lPSJzZWFyY2giIHZhbHVlPSJ0cnVlIi8+DSAgPHVpc2hvdyBuYW1lPSJxdWl6IiB2YWx1ZT0idHJ1ZSIvPg0gIDx1aXNob3cgbmFtZT0iYXR0YWNobWVudHMiIHZhbHVlPSJ0cnVlIi8+CQkJCQ0gIDx1aXNob3cgbmFtZT0idXRpbHMiIHZhbHVlPSJ0cnVlIi8+CQkJCQkNICA8dWlzaG93IG5hbWU9InZvbHVtZSIgdmFsdWU9InRydWUiLz4JCQkJCQ0gIDx1aXNob3cgbmFtZT0icGxheWJhciIgdmFsdWU9InRydWUiLz4JCQkJCQ0gIDx1aXNob3cgbmFtZT0idGFsa2luZ2hlYWQiIHZhbHVlPSJ0cnVlIi8+CQkJCQkNICA8dWlzaG93IG5hbWU9InNpZGViYXJvbnJpZ2h0IiB2YWx1ZT0idHJ1ZSIvPgkJCQ0gIDx1aXNob3cgbmFtZT0idmlld2NoYW5nZSIgdmFsdWU9InRydWUiLz4JCQkJDSAgPHVpc2hvdyBuYW1lPSJhbHdheXNTY3J1bmNoIiB2YWx1ZT0iZmFsc2UiLz4JCQkJDSAgPHVpc2hvdyBuYW1lPSJpbml0aWFsZGlzcGxheW1vZGVpc25vcm1hbCIgdmFsdWU9InRydWUiLz4JDSAgPHVpcmVwbGFjZSBuYW1lPSJsb2dvIiB2YWx1ZT0iIi8+DSAgPHVpcmVwbGFjZSBuYW1lPSJiZ2ltYWdlIiB2YWx1ZT0iIi8+DSAgPHVpcmVwbGFjZSBuYW1lPSJpbml0aWFsdGFiIiB2YWx1ZT0ib3V0bGluZSIvPg08L2xheW91dD4NDTwvY29uZmlndXJhdGlvbj4NDQ=="/>
  <p:tag name="MMPROD_UIDATA" val="&lt;database version=&quot;7.0&quot;&gt;&lt;object type=&quot;1&quot; unique_id=&quot;10001&quot;&gt;&lt;property id=&quot;20141&quot; value=&quot;Dan Willard 1&quot;/&gt;&lt;property id=&quot;20148&quot; value=&quot;5&quot;/&gt;&lt;property id=&quot;20224&quot; value=&quot;C:\Documents and Settings\Vasil Penchev\My Documents\My Adobe Presentations\Dan Willard 1&quot;/&gt;&lt;property id=&quot;20250&quot; value=&quot;0&quot;/&gt;&lt;property id=&quot;20251&quot; value=&quot;0&quot;/&gt;&lt;property id=&quot;20259&quot; value=&quot;0&quot;/&gt;&lt;object type=&quot;2&quot; unique_id=&quot;10002&quot;&gt;&lt;object type=&quot;3&quot; unique_id=&quot;10003&quot;&gt;&lt;property id=&quot;20148&quot; value=&quot;5&quot;/&gt;&lt;property id=&quot;20300&quot; value=&quot;Slide 1 - &amp;quot;Само-потвърждаващите се теории на Дан Уилърд, или …&amp;quot;&quot;/&gt;&lt;property id=&quot;20303&quot; value=&quot;-1&quot;/&gt;&lt;property id=&quot;20307&quot; value=&quot;256&quot;/&gt;&lt;property id=&quot;20309&quot; value=&quot;-1&quot;/&gt;&lt;/object&gt;&lt;object type=&quot;3&quot; unique_id=&quot;10004&quot;&gt;&lt;property id=&quot;20148&quot; value=&quot;5&quot;/&gt;&lt;property id=&quot;20300&quot; value=&quot;Slide 2 - &amp;quot;Само-потвърждаващите се теории на Дан Уилърд, или …&amp;quot;&quot;/&gt;&lt;property id=&quot;20303&quot; value=&quot;-1&quot;/&gt;&lt;property id=&quot;20307&quot; value=&quot;257&quot;/&gt;&lt;property id=&quot;20309&quot; value=&quot;-1&quot;/&gt;&lt;/object&gt;&lt;object type=&quot;3&quot; unique_id=&quot;10013&quot;&gt;&lt;property id=&quot;20148&quot; value=&quot;5&quot;/&gt;&lt;property id=&quot;20300&quot; value=&quot;Slide 3 - &amp;quot;Интуитивна същност на начина&amp;#x0D;&amp;#x0A;на заобикаляне…&amp;quot;&quot;/&gt;&lt;property id=&quot;20303&quot; value=&quot;-1&quot;/&gt;&lt;property id=&quot;20307&quot; value=&quot;258&quot;/&gt;&lt;property id=&quot;20309&quot; value=&quot;-1&quot;/&gt;&lt;/object&gt;&lt;object type=&quot;3&quot; unique_id=&quot;10014&quot;&gt;&lt;property id=&quot;20148&quot; value=&quot;5&quot;/&gt;&lt;property id=&quot;20300&quot; value=&quot;Slide 4 - &amp;quot;Как технически да се реализира&amp;#x0D;&amp;#x0A;аритметична система, “слизаща” от безкрайното към крайното?&amp;quot;&quot;/&gt;&lt;property id=&quot;20303&quot; value=&quot;-1&quot;/&gt;&lt;property id=&quot;20307&quot; value=&quot;259&quot;/&gt;&lt;property id=&quot;20309&quot; value=&quot;-1&quot;/&gt;&lt;/object&gt;&lt;object type=&quot;3&quot; unique_id=&quot;10015&quot;&gt;&lt;property id=&quot;20148&quot; value=&quot;5&quot;/&gt;&lt;property id=&quot;20300&quot; value=&quot;Slide 5 - &amp;quot;В такава, Дан Уилърдова аритметична система …&amp;quot;&quot;/&gt;&lt;property id=&quot;20303&quot; value=&quot;-1&quot;/&gt;&lt;property id=&quot;20307&quot; value=&quot;260&quot;/&gt;&lt;property id=&quot;20309&quot; value=&quot;-1&quot;/&gt;&lt;/object&gt;&lt;object type=&quot;3&quot; unique_id=&quot;10016&quot;&gt;&lt;property id=&quot;20148&quot; value=&quot;5&quot;/&gt;&lt;property id=&quot;20300&quot; value=&quot;Slide 6 - &amp;quot;Кой е Дан Уилърд?&amp;quot;&quot;/&gt;&lt;property id=&quot;20303&quot; value=&quot;-1&quot;/&gt;&lt;property id=&quot;20307&quot; value=&quot;261&quot;/&gt;&lt;property id=&quot;20309&quot; value=&quot;-1&quot;/&gt;&lt;/object&gt;&lt;object type=&quot;3&quot; unique_id=&quot;10017&quot;&gt;&lt;property id=&quot;20148&quot; value=&quot;5&quot;/&gt;&lt;property id=&quot;20300&quot; value=&quot;Slide 7 - &amp;quot;Още за Дан Уилърд …&amp;quot;&quot;/&gt;&lt;property id=&quot;20303&quot; value=&quot;-1&quot;/&gt;&lt;property id=&quot;20307&quot; value=&quot;262&quot;/&gt;&lt;property id=&quot;20309&quot; value=&quot;-1&quot;/&gt;&lt;/object&gt;&lt;object type=&quot;3&quot; unique_id=&quot;10018&quot;&gt;&lt;property id=&quot;20148&quot; value=&quot;5&quot;/&gt;&lt;property id=&quot;20300&quot; value=&quot;Slide 8 - &amp;quot;Публикации на Дан Уилърд по темата:&amp;quot;&quot;/&gt;&lt;property id=&quot;20303&quot; value=&quot;-1&quot;/&gt;&lt;property id=&quot;20307&quot; value=&quot;266&quot;/&gt;&lt;property id=&quot;20309&quot; value=&quot;-1&quot;/&gt;&lt;/object&gt;&lt;object type=&quot;3&quot; unique_id=&quot;10019&quot;&gt;&lt;property id=&quot;20148&quot; value=&quot;5&quot;/&gt;&lt;property id=&quot;20300&quot; value=&quot;Slide 9&quot;/&gt;&lt;property id=&quot;20303&quot; value=&quot;-1&quot;/&gt;&lt;property id=&quot;20307&quot; value=&quot;267&quot;/&gt;&lt;property id=&quot;20309&quot; value=&quot;-1&quot;/&gt;&lt;/object&gt;&lt;object type=&quot;3&quot; unique_id=&quot;10020&quot;&gt;&lt;property id=&quot;20148&quot; value=&quot;5&quot;/&gt;&lt;property id=&quot;20300&quot; value=&quot;Slide 10 - &amp;quot;Още …&amp;quot;&quot;/&gt;&lt;property id=&quot;20303&quot; value=&quot;-1&quot;/&gt;&lt;property id=&quot;20307&quot; value=&quot;265&quot;/&gt;&lt;property id=&quot;20309&quot; value=&quot;-1&quot;/&gt;&lt;/object&gt;&lt;object type=&quot;3&quot; unique_id=&quot;10021&quot;&gt;&lt;property id=&quot;20148&quot; value=&quot;5&quot;/&gt;&lt;property id=&quot;20300&quot; value=&quot;Slide 11 - &amp;quot;Методологическото им значение&amp;quot;&quot;/&gt;&lt;property id=&quot;20303&quot; value=&quot;-1&quot;/&gt;&lt;property id=&quot;20307&quot; value=&quot;268&quot;/&gt;&lt;property id=&quot;20309&quot; value=&quot;-1&quot;/&gt;&lt;/object&gt;&lt;object type=&quot;3&quot; unique_id=&quot;10022&quot;&gt;&lt;property id=&quot;20148&quot; value=&quot;5&quot;/&gt;&lt;property id=&quot;20300&quot; value=&quot;Slide 12 - &amp;quot;Още…&amp;quot;&quot;/&gt;&lt;property id=&quot;20303&quot; value=&quot;-1&quot;/&gt;&lt;property id=&quot;20307&quot; value=&quot;263&quot;/&gt;&lt;property id=&quot;20309&quot; value=&quot;-1&quot;/&gt;&lt;/object&gt;&lt;object type=&quot;3&quot; unique_id=&quot;10023&quot;&gt;&lt;property id=&quot;20148&quot; value=&quot;5&quot;/&gt;&lt;property id=&quot;20300&quot; value=&quot;Slide 13&quot;/&gt;&lt;property id=&quot;20303&quot; value=&quot;-1&quot;/&gt;&lt;property id=&quot;20307&quot; value=&quot;269&quot;/&gt;&lt;property id=&quot;20309&quot; value=&quot;-1&quot;/&gt;&lt;/object&gt;&lt;object type=&quot;3&quot; unique_id=&quot;10024&quot;&gt;&lt;property id=&quot;20148&quot; value=&quot;5&quot;/&gt;&lt;property id=&quot;20300&quot; value=&quot;Slide 14&quot;/&gt;&lt;property id=&quot;20303&quot; value=&quot;-1&quot;/&gt;&lt;property id=&quot;20307&quot; value=&quot;270&quot;/&gt;&lt;property id=&quot;20309&quot; value=&quot;-1&quot;/&gt;&lt;/object&gt;&lt;object type=&quot;3&quot; unique_id=&quot;10025&quot;&gt;&lt;property id=&quot;20148&quot; value=&quot;5&quot;/&gt;&lt;property id=&quot;20300&quot; value=&quot;Slide 15&quot;/&gt;&lt;property id=&quot;20303&quot; value=&quot;-1&quot;/&gt;&lt;property id=&quot;20307&quot; value=&quot;271&quot;/&gt;&lt;property id=&quot;20309&quot; value=&quot;-1&quot;/&gt;&lt;/object&gt;&lt;object type=&quot;3&quot; unique_id=&quot;10026&quot;&gt;&lt;property id=&quot;20148&quot; value=&quot;5&quot;/&gt;&lt;property id=&quot;20300&quot; value=&quot;Slide 16&quot;/&gt;&lt;property id=&quot;20303&quot; value=&quot;-1&quot;/&gt;&lt;property id=&quot;20307&quot; value=&quot;272&quot;/&gt;&lt;property id=&quot;20309&quot; value=&quot;-1&quot;/&gt;&lt;/object&gt;&lt;object type=&quot;3&quot; unique_id=&quot;10027&quot;&gt;&lt;property id=&quot;20148&quot; value=&quot;5&quot;/&gt;&lt;property id=&quot;20300&quot; value=&quot;Slide 17&quot;/&gt;&lt;property id=&quot;20303&quot; value=&quot;-1&quot;/&gt;&lt;property id=&quot;20307&quot; value=&quot;273&quot;/&gt;&lt;property id=&quot;20309&quot; value=&quot;-1&quot;/&gt;&lt;/object&gt;&lt;object type=&quot;3&quot; unique_id=&quot;10028&quot;&gt;&lt;property id=&quot;20148&quot; value=&quot;5&quot;/&gt;&lt;property id=&quot;20300&quot; value=&quot;Slide 18&quot;/&gt;&lt;property id=&quot;20303&quot; value=&quot;-1&quot;/&gt;&lt;property id=&quot;20307&quot; value=&quot;274&quot;/&gt;&lt;property id=&quot;20309&quot; value=&quot;-1&quot;/&gt;&lt;/object&gt;&lt;object type=&quot;3&quot; unique_id=&quot;10029&quot;&gt;&lt;property id=&quot;20148&quot; value=&quot;5&quot;/&gt;&lt;property id=&quot;20300&quot; value=&quot;Slide 19&quot;/&gt;&lt;property id=&quot;20303&quot; value=&quot;-1&quot;/&gt;&lt;property id=&quot;20307&quot; value=&quot;275&quot;/&gt;&lt;property id=&quot;20309&quot; value=&quot;-1&quot;/&gt;&lt;/object&gt;&lt;object type=&quot;3&quot; unique_id=&quot;10030&quot;&gt;&lt;property id=&quot;20148&quot; value=&quot;5&quot;/&gt;&lt;property id=&quot;20300&quot; value=&quot;Slide 20&quot;/&gt;&lt;property id=&quot;20303&quot; value=&quot;-1&quot;/&gt;&lt;property id=&quot;20307&quot; value=&quot;276&quot;/&gt;&lt;property id=&quot;20309&quot; value=&quot;-1&quot;/&gt;&lt;/object&gt;&lt;object type=&quot;3&quot; unique_id=&quot;10031&quot;&gt;&lt;property id=&quot;20148&quot; value=&quot;5&quot;/&gt;&lt;property id=&quot;20300&quot; value=&quot;Slide 21&quot;/&gt;&lt;property id=&quot;20303&quot; value=&quot;-1&quot;/&gt;&lt;property id=&quot;20307&quot; value=&quot;277&quot;/&gt;&lt;property id=&quot;20309&quot; value=&quot;-1&quot;/&gt;&lt;/object&gt;&lt;object type=&quot;3&quot; unique_id=&quot;10032&quot;&gt;&lt;property id=&quot;20148&quot; value=&quot;5&quot;/&gt;&lt;property id=&quot;20300&quot; value=&quot;Slide 22&quot;/&gt;&lt;property id=&quot;20303&quot; value=&quot;-1&quot;/&gt;&lt;property id=&quot;20307&quot; value=&quot;278&quot;/&gt;&lt;property id=&quot;20309&quot; value=&quot;-1&quot;/&gt;&lt;/object&gt;&lt;object type=&quot;3&quot; unique_id=&quot;10033&quot;&gt;&lt;property id=&quot;20148&quot; value=&quot;5&quot;/&gt;&lt;property id=&quot;20300&quot; value=&quot;Slide 23&quot;/&gt;&lt;property id=&quot;20303&quot; value=&quot;-1&quot;/&gt;&lt;property id=&quot;20307&quot; value=&quot;279&quot;/&gt;&lt;property id=&quot;20309&quot; value=&quot;-1&quot;/&gt;&lt;/object&gt;&lt;object type=&quot;3&quot; unique_id=&quot;10034&quot;&gt;&lt;property id=&quot;20148&quot; value=&quot;5&quot;/&gt;&lt;property id=&quot;20300&quot; value=&quot;Slide 24&quot;/&gt;&lt;property id=&quot;20303&quot; value=&quot;-1&quot;/&gt;&lt;property id=&quot;20307&quot; value=&quot;280&quot;/&gt;&lt;property id=&quot;20309&quot; value=&quot;-1&quot;/&gt;&lt;/object&gt;&lt;object type=&quot;3&quot; unique_id=&quot;10035&quot;&gt;&lt;property id=&quot;20148&quot; value=&quot;5&quot;/&gt;&lt;property id=&quot;20300&quot; value=&quot;Slide 25 - &amp;quot; Още …&amp;quot;&quot;/&gt;&lt;property id=&quot;20303&quot; value=&quot;-1&quot;/&gt;&lt;property id=&quot;20307&quot; value=&quot;264&quot;/&gt;&lt;property id=&quot;20309&quot; value=&quot;-1&quot;/&gt;&lt;/object&gt;&lt;object type=&quot;3&quot; unique_id=&quot;10036&quot;&gt;&lt;property id=&quot;20148&quot; value=&quot;5&quot;/&gt;&lt;property id=&quot;20300&quot; value=&quot;Slide 26 - &amp;quot;А кой е Курт Гьодел?&amp;quot;&quot;/&gt;&lt;property id=&quot;20303&quot; value=&quot;-1&quot;/&gt;&lt;property id=&quot;20307&quot; value=&quot;281&quot;/&gt;&lt;property id=&quot;20309&quot; value=&quot;-1&quot;/&gt;&lt;/object&gt;&lt;object type=&quot;3&quot; unique_id=&quot;10037&quot;&gt;&lt;property id=&quot;20148&quot; value=&quot;5&quot;/&gt;&lt;property id=&quot;20300&quot; value=&quot;Slide 27 - &amp;quot;Непознатият Гьодел!?&amp;quot;&quot;/&gt;&lt;property id=&quot;20303&quot; value=&quot;-1&quot;/&gt;&lt;property id=&quot;20307&quot; value=&quot;283&quot;/&gt;&lt;property id=&quot;20309&quot; value=&quot;-1&quot;/&gt;&lt;/object&gt;&lt;object type=&quot;3&quot; unique_id=&quot;10038&quot;&gt;&lt;property id=&quot;20148&quot; value=&quot;5&quot;/&gt;&lt;property id=&quot;20300&quot; value=&quot;Slide 28 - &amp;quot;Непознатият Гьодел!?&amp;quot;&quot;/&gt;&lt;property id=&quot;20303&quot; value=&quot;-1&quot;/&gt;&lt;property id=&quot;20307&quot; value=&quot;284&quot;/&gt;&lt;property id=&quot;20309&quot; value=&quot;-1&quot;/&gt;&lt;/object&gt;&lt;object type=&quot;3&quot; unique_id=&quot;10039&quot;&gt;&lt;property id=&quot;20148&quot; value=&quot;5&quot;/&gt;&lt;property id=&quot;20300&quot; value=&quot;Slide 29 - &amp;quot;Духът на Принстън?!?...&amp;quot;&quot;/&gt;&lt;property id=&quot;20303&quot; value=&quot;-1&quot;/&gt;&lt;property id=&quot;20307&quot; value=&quot;285&quot;/&gt;&lt;property id=&quot;20309&quot; value=&quot;-1&quot;/&gt;&lt;/object&gt;&lt;object type=&quot;3&quot; unique_id=&quot;10040&quot;&gt;&lt;property id=&quot;20148&quot; value=&quot;5&quot;/&gt;&lt;property id=&quot;20300&quot; value=&quot;Slide 34&quot;/&gt;&lt;property id=&quot;20303&quot; value=&quot;-1&quot;/&gt;&lt;property id=&quot;20307&quot; value=&quot;282&quot;/&gt;&lt;property id=&quot;20309&quot; value=&quot;-1&quot;/&gt;&lt;/object&gt;&lt;object type=&quot;3&quot; unique_id=&quot;10233&quot;&gt;&lt;property id=&quot;20148&quot; value=&quot;5&quot;/&gt;&lt;property id=&quot;20300&quot; value=&quot;Slide 30 - &amp;quot;Духът на Принстън?!?...&amp;quot;&quot;/&gt;&lt;property id=&quot;20303&quot; value=&quot;-1&quot;/&gt;&lt;property id=&quot;20307&quot; value=&quot;286&quot;/&gt;&lt;property id=&quot;20309&quot; value=&quot;-1&quot;/&gt;&lt;/object&gt;&lt;object type=&quot;3&quot; unique_id=&quot;10333&quot;&gt;&lt;property id=&quot;20148&quot; value=&quot;5&quot;/&gt;&lt;property id=&quot;20300&quot; value=&quot;Slide 31 - &amp;quot;Духът на Принстън:&amp;quot;&quot;/&gt;&lt;property id=&quot;20303&quot; value=&quot;-1&quot;/&gt;&lt;property id=&quot;20307&quot; value=&quot;287&quot;/&gt;&lt;property id=&quot;20309&quot; value=&quot;-1&quot;/&gt;&lt;/object&gt;&lt;object type=&quot;3&quot; unique_id=&quot;10436&quot;&gt;&lt;property id=&quot;20148&quot; value=&quot;5&quot;/&gt;&lt;property id=&quot;20300&quot; value=&quot;Slide 32 - &amp;quot;Крайно и безкрайно… ?&amp;quot;&quot;/&gt;&lt;property id=&quot;20303&quot; value=&quot;-1&quot;/&gt;&lt;property id=&quot;20307&quot; value=&quot;288&quot;/&gt;&lt;property id=&quot;20309&quot; value=&quot;-1&quot;/&gt;&lt;/object&gt;&lt;object type=&quot;3&quot; unique_id=&quot;10542&quot;&gt;&lt;property id=&quot;20148&quot; value=&quot;5&quot;/&gt;&lt;property id=&quot;20300&quot; value=&quot;Slide 33 - &amp;quot;Подходът на Дан Уилърд …&amp;quot;&quot;/&gt;&lt;property id=&quot;20303&quot; value=&quot;-1&quot;/&gt;&lt;property id=&quot;20307&quot; value=&quot;289&quot;/&gt;&lt;property id=&quot;20309&quot; value=&quot;-1&quot;/&gt;&lt;/object&gt;&lt;/object&gt;&lt;object type=&quot;8&quot; unique_id=&quot;10008&quot;&gt;&lt;/object&gt;&lt;object type=&quot;4&quot; unique_id=&quot;10544&quot;&gt;&lt;/object&gt;&lt;object type=&quot;10&quot; unique_id=&quot;10582&quot;&gt;&lt;object type=&quot;11&quot; unique_id=&quot;10583&quot;&gt;&lt;/object&gt;&lt;object type=&quot;12&quot; unique_id=&quot;10584&quot;&gt;&lt;/object&gt;&lt;object type=&quot;13&quot; unique_id=&quot;105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1436</Words>
  <Application>Microsoft Office PowerPoint</Application>
  <PresentationFormat>On-screen Show (4:3)</PresentationFormat>
  <Paragraphs>120</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Само-потвърждаващите се теории на Дан Уилърд, или …</vt:lpstr>
      <vt:lpstr>Само-потвърждаващите се теории на Дан Уилърд, или …</vt:lpstr>
      <vt:lpstr>Интуитивна същност на начина на заобикаляне…</vt:lpstr>
      <vt:lpstr>Как технически да се реализира аритметична система, “слизаща” от безкрайното към крайното?</vt:lpstr>
      <vt:lpstr>В такава, Дан Уилърдова аритметична система …</vt:lpstr>
      <vt:lpstr>Кой е Дан Уилърд?</vt:lpstr>
      <vt:lpstr>Още за Дан Уилърд …</vt:lpstr>
      <vt:lpstr>Публикации на Дан Уилърд по темата:</vt:lpstr>
      <vt:lpstr>Slide 9</vt:lpstr>
      <vt:lpstr>Още …</vt:lpstr>
      <vt:lpstr>Методологическото им значение</vt:lpstr>
      <vt:lpstr>Още…</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 Още …</vt:lpstr>
      <vt:lpstr>А кой е Курт Гьодел?</vt:lpstr>
      <vt:lpstr>Непознатият Гьодел!?</vt:lpstr>
      <vt:lpstr>Непознатият Гьодел!?</vt:lpstr>
      <vt:lpstr>Духът на Принстън?!?...</vt:lpstr>
      <vt:lpstr>Духът на Принстън?!?...</vt:lpstr>
      <vt:lpstr>Духът на Принстън:</vt:lpstr>
      <vt:lpstr>Крайно и безкрайно… ?</vt:lpstr>
      <vt:lpstr>Подходът на Дан Уилърд …</vt:lpstr>
      <vt:lpstr>Различаването на двете посоки - “от” и “към” крайното (респ. безкрайното) -</vt:lpstr>
      <vt:lpstr>Дан Уилърдовите системи са еквивалентни на:</vt:lpstr>
      <vt:lpstr>Накрая няколко по-точни формулировки:</vt:lpstr>
      <vt:lpstr>Slide 37</vt:lpstr>
      <vt:lpstr>Slide 38</vt:lpstr>
      <vt:lpstr>Slide 39</vt:lpstr>
      <vt:lpstr>Slide 40</vt:lpstr>
      <vt:lpstr>Slide 41</vt:lpstr>
      <vt:lpstr>Slide 42</vt:lpstr>
      <vt:lpstr>Това беше всичко!</vt:lpstr>
      <vt:lpstr>Slide 44</vt:lpstr>
    </vt:vector>
  </TitlesOfParts>
  <Company>Institute for Philosophical Research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Само-потвърждаващите се теории на Дан Уилърд, или …</dc:title>
  <dc:creator>Vasil PenchevI</dc:creator>
  <cp:lastModifiedBy>Vasil PenchevI</cp:lastModifiedBy>
  <cp:revision>60</cp:revision>
  <dcterms:created xsi:type="dcterms:W3CDTF">2008-11-19T07:37:00Z</dcterms:created>
  <dcterms:modified xsi:type="dcterms:W3CDTF">2008-11-20T01:20:24Z</dcterms:modified>
</cp:coreProperties>
</file>