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DE3"/>
    <a:srgbClr val="38386E"/>
    <a:srgbClr val="3E3E3E"/>
    <a:srgbClr val="4D4D4D"/>
    <a:srgbClr val="54547E"/>
    <a:srgbClr val="5B5B89"/>
    <a:srgbClr val="006666"/>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8" d="100"/>
          <a:sy n="88" d="100"/>
        </p:scale>
        <p:origin x="13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7" y="3429001"/>
            <a:ext cx="4138550" cy="2268559"/>
          </a:xfrm>
        </p:spPr>
        <p:txBody>
          <a:bodyPr anchor="t">
            <a:normAutofit/>
          </a:bodyPr>
          <a:lstStyle>
            <a:lvl1pPr algn="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2131292" y="2268789"/>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rIns="45720"/>
          <a:lstStyle/>
          <a:p>
            <a:fld id="{60EDEC4F-9C90-4040-A0BC-CD184C68791A}" type="slidenum">
              <a:rPr lang="en-US" altLang="en-US" smtClean="0"/>
              <a:pPr/>
              <a:t>‹#›</a:t>
            </a:fld>
            <a:endParaRPr lang="en-US" altLang="en-US"/>
          </a:p>
        </p:txBody>
      </p:sp>
      <p:sp>
        <p:nvSpPr>
          <p:cNvPr id="24" name="TextBox 23"/>
          <p:cNvSpPr txBox="1"/>
          <p:nvPr/>
        </p:nvSpPr>
        <p:spPr>
          <a:xfrm>
            <a:off x="1641440" y="3262170"/>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1560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8" y="808059"/>
            <a:ext cx="5885350"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C460CD2-6C74-42DF-A500-30BCBF89F8D5}" type="slidenum">
              <a:rPr lang="en-US" altLang="en-US" smtClean="0"/>
              <a:pPr/>
              <a:t>‹#›</a:t>
            </a:fld>
            <a:endParaRPr lang="en-US" altLang="en-US"/>
          </a:p>
        </p:txBody>
      </p:sp>
    </p:spTree>
    <p:extLst>
      <p:ext uri="{BB962C8B-B14F-4D97-AF65-F5344CB8AC3E}">
        <p14:creationId xmlns:p14="http://schemas.microsoft.com/office/powerpoint/2010/main" val="238114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4"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8" y="805818"/>
            <a:ext cx="99488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64599" y="970410"/>
            <a:ext cx="4715441"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C460CD2-6C74-42DF-A500-30BCBF89F8D5}" type="slidenum">
              <a:rPr lang="en-US" altLang="en-US" smtClean="0"/>
              <a:pPr/>
              <a:t>‹#›</a:t>
            </a:fld>
            <a:endParaRPr lang="en-US" altLang="en-US"/>
          </a:p>
        </p:txBody>
      </p:sp>
    </p:spTree>
    <p:extLst>
      <p:ext uri="{BB962C8B-B14F-4D97-AF65-F5344CB8AC3E}">
        <p14:creationId xmlns:p14="http://schemas.microsoft.com/office/powerpoint/2010/main" val="161224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C460CD2-6C74-42DF-A500-30BCBF89F8D5}" type="slidenum">
              <a:rPr lang="en-US" altLang="en-US" smtClean="0"/>
              <a:pPr/>
              <a:t>‹#›</a:t>
            </a:fld>
            <a:endParaRPr lang="en-US" altLang="en-US"/>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726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2121132" y="2272145"/>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36197D2-102F-488B-AF23-63EBD99A67F5}" type="slidenum">
              <a:rPr lang="en-US" altLang="en-US" smtClean="0"/>
              <a:pPr/>
              <a:t>‹#›</a:t>
            </a:fld>
            <a:endParaRPr lang="en-US" altLang="en-US"/>
          </a:p>
        </p:txBody>
      </p:sp>
      <p:sp>
        <p:nvSpPr>
          <p:cNvPr id="16" name="TextBox 15"/>
          <p:cNvSpPr txBox="1"/>
          <p:nvPr/>
        </p:nvSpPr>
        <p:spPr>
          <a:xfrm>
            <a:off x="1644925"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514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7" y="805820"/>
            <a:ext cx="5882780"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65407" y="2056800"/>
            <a:ext cx="2855547" cy="3993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4680" y="2056800"/>
            <a:ext cx="2859527" cy="3993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C460CD2-6C74-42DF-A500-30BCBF89F8D5}" type="slidenum">
              <a:rPr lang="en-US" altLang="en-US" smtClean="0"/>
              <a:pPr/>
              <a:t>‹#›</a:t>
            </a:fld>
            <a:endParaRPr lang="en-US" altLang="en-US"/>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817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90" y="805818"/>
            <a:ext cx="5880617" cy="10770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63590"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62511" y="2851332"/>
            <a:ext cx="2858443" cy="31986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84680"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84680" y="2851332"/>
            <a:ext cx="2859526" cy="31986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5C460CD2-6C74-42DF-A500-30BCBF89F8D5}" type="slidenum">
              <a:rPr lang="en-US" altLang="en-US" smtClean="0"/>
              <a:pPr/>
              <a:t>‹#›</a:t>
            </a:fld>
            <a:endParaRPr lang="en-US" altLang="en-US"/>
          </a:p>
        </p:txBody>
      </p:sp>
    </p:spTree>
    <p:extLst>
      <p:ext uri="{BB962C8B-B14F-4D97-AF65-F5344CB8AC3E}">
        <p14:creationId xmlns:p14="http://schemas.microsoft.com/office/powerpoint/2010/main" val="339174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1EC9D03-DA87-405B-98A4-406B69BEBC57}" type="slidenum">
              <a:rPr lang="en-US" altLang="en-US" smtClean="0"/>
              <a:pPr/>
              <a:t>‹#›</a:t>
            </a:fld>
            <a:endParaRPr lang="en-US" altLang="en-US"/>
          </a:p>
        </p:txBody>
      </p:sp>
    </p:spTree>
    <p:extLst>
      <p:ext uri="{BB962C8B-B14F-4D97-AF65-F5344CB8AC3E}">
        <p14:creationId xmlns:p14="http://schemas.microsoft.com/office/powerpoint/2010/main" val="218169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0A91A15-9842-4042-A30F-FC58C68FE578}" type="slidenum">
              <a:rPr lang="en-US" altLang="en-US" smtClean="0"/>
              <a:pPr/>
              <a:t>‹#›</a:t>
            </a:fld>
            <a:endParaRPr lang="en-US" altLang="en-US"/>
          </a:p>
        </p:txBody>
      </p:sp>
    </p:spTree>
    <p:extLst>
      <p:ext uri="{BB962C8B-B14F-4D97-AF65-F5344CB8AC3E}">
        <p14:creationId xmlns:p14="http://schemas.microsoft.com/office/powerpoint/2010/main" val="339410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7"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20"/>
            <a:ext cx="2120703" cy="1889075"/>
          </a:xfrm>
        </p:spPr>
        <p:txBody>
          <a:bodyPr anchor="b">
            <a:normAutofit/>
          </a:bodyPr>
          <a:lstStyle>
            <a:lvl1pPr algn="l">
              <a:defRPr sz="2000"/>
            </a:lvl1pPr>
          </a:lstStyle>
          <a:p>
            <a:r>
              <a:rPr lang="en-US" smtClean="0"/>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5983" y="3186157"/>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C460CD2-6C74-42DF-A500-30BCBF89F8D5}" type="slidenum">
              <a:rPr lang="en-US" altLang="en-US" smtClean="0"/>
              <a:pPr/>
              <a:t>‹#›</a:t>
            </a:fld>
            <a:endParaRPr lang="en-US" altLang="en-US"/>
          </a:p>
        </p:txBody>
      </p:sp>
    </p:spTree>
    <p:extLst>
      <p:ext uri="{BB962C8B-B14F-4D97-AF65-F5344CB8AC3E}">
        <p14:creationId xmlns:p14="http://schemas.microsoft.com/office/powerpoint/2010/main" val="398194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7"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8"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13F6BC4-17FA-4988-B184-CA8B9165B66B}" type="slidenum">
              <a:rPr lang="en-US" altLang="en-US" smtClean="0"/>
              <a:pPr/>
              <a:t>‹#›</a:t>
            </a:fld>
            <a:endParaRPr lang="en-US" altLang="en-US"/>
          </a:p>
        </p:txBody>
      </p:sp>
    </p:spTree>
    <p:extLst>
      <p:ext uri="{BB962C8B-B14F-4D97-AF65-F5344CB8AC3E}">
        <p14:creationId xmlns:p14="http://schemas.microsoft.com/office/powerpoint/2010/main" val="283401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061" y="2912534"/>
            <a:ext cx="7772939" cy="3945467"/>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2"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3"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8" y="808059"/>
            <a:ext cx="587801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4" name="Date Placeholder 3"/>
          <p:cNvSpPr>
            <a:spLocks noGrp="1"/>
          </p:cNvSpPr>
          <p:nvPr>
            <p:ph type="dt" sz="half" idx="2"/>
          </p:nvPr>
        </p:nvSpPr>
        <p:spPr>
          <a:xfrm rot="5400000">
            <a:off x="-828293" y="5272452"/>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rot="5400000">
            <a:off x="-2258177" y="3658901"/>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5C460CD2-6C74-42DF-A500-30BCBF89F8D5}" type="slidenum">
              <a:rPr lang="en-US" altLang="en-US" smtClean="0"/>
              <a:pPr/>
              <a:t>‹#›</a:t>
            </a:fld>
            <a:endParaRPr lang="en-US" altLang="en-US"/>
          </a:p>
        </p:txBody>
      </p:sp>
    </p:spTree>
    <p:extLst>
      <p:ext uri="{BB962C8B-B14F-4D97-AF65-F5344CB8AC3E}">
        <p14:creationId xmlns:p14="http://schemas.microsoft.com/office/powerpoint/2010/main" val="2875386641"/>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6.jpeg"/><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sbir.gov/" TargetMode="External"/><Relationship Id="rId2" Type="http://schemas.openxmlformats.org/officeDocument/2006/relationships/hyperlink" Target="mailto:Joseph.Graben@usm.edu" TargetMode="Externa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jpeg"/><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219200" y="1905000"/>
            <a:ext cx="5562600" cy="1143000"/>
          </a:xfrm>
        </p:spPr>
        <p:txBody>
          <a:bodyPr>
            <a:normAutofit fontScale="90000"/>
          </a:bodyPr>
          <a:lstStyle/>
          <a:p>
            <a:pPr algn="l"/>
            <a:r>
              <a:rPr lang="en-US" altLang="en-US" dirty="0" smtClean="0"/>
              <a:t>Preparing the Phase 0 Proposal</a:t>
            </a:r>
          </a:p>
        </p:txBody>
      </p:sp>
      <p:sp>
        <p:nvSpPr>
          <p:cNvPr id="2051" name="Rectangle 3"/>
          <p:cNvSpPr>
            <a:spLocks noGrp="1" noChangeArrowheads="1"/>
          </p:cNvSpPr>
          <p:nvPr>
            <p:ph type="subTitle" idx="1"/>
          </p:nvPr>
        </p:nvSpPr>
        <p:spPr>
          <a:xfrm>
            <a:off x="2133600" y="3733800"/>
            <a:ext cx="4114800" cy="1752600"/>
          </a:xfrm>
        </p:spPr>
        <p:txBody>
          <a:bodyPr/>
          <a:lstStyle/>
          <a:p>
            <a:pPr algn="l"/>
            <a:r>
              <a:rPr lang="en-US" altLang="en-US" sz="2800" dirty="0">
                <a:latin typeface="Arial Narrow" panose="020B0606020202030204" pitchFamily="34" charset="0"/>
              </a:rPr>
              <a:t>What are the proposal reviewers looking for?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690" y="0"/>
            <a:ext cx="2223310" cy="16764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0690" y="5859780"/>
            <a:ext cx="2223310" cy="998221"/>
          </a:xfrm>
          <a:prstGeom prst="rect">
            <a:avLst/>
          </a:prstGeom>
        </p:spPr>
      </p:pic>
      <p:sp>
        <p:nvSpPr>
          <p:cNvPr id="4" name="TextBox 3"/>
          <p:cNvSpPr txBox="1"/>
          <p:nvPr/>
        </p:nvSpPr>
        <p:spPr>
          <a:xfrm>
            <a:off x="8229600" y="5892979"/>
            <a:ext cx="762000" cy="369332"/>
          </a:xfrm>
          <a:prstGeom prst="rect">
            <a:avLst/>
          </a:prstGeom>
          <a:solidFill>
            <a:schemeClr val="tx1"/>
          </a:solidFill>
        </p:spPr>
        <p:txBody>
          <a:bodyPr wrap="square" rtlCol="0">
            <a:spAutoFit/>
          </a:bodyPr>
          <a:lstStyle/>
          <a:p>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p:cTn id="7" dur="500" fill="hold"/>
                                        <p:tgtEl>
                                          <p:spTgt spid="20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1">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051">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051">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066800" y="533400"/>
            <a:ext cx="8077200" cy="1143000"/>
          </a:xfrm>
        </p:spPr>
        <p:txBody>
          <a:bodyPr/>
          <a:lstStyle/>
          <a:p>
            <a:pPr algn="l"/>
            <a:r>
              <a:rPr lang="en-US" altLang="en-US" sz="3200" dirty="0">
                <a:latin typeface="Gill Sans MT Condensed" panose="020B0506020104020203" pitchFamily="34" charset="0"/>
              </a:rPr>
              <a:t>7. Phase 0 Work Plan &amp; Time Line</a:t>
            </a:r>
          </a:p>
        </p:txBody>
      </p:sp>
      <p:sp>
        <p:nvSpPr>
          <p:cNvPr id="3076" name="Text Box 4"/>
          <p:cNvSpPr txBox="1">
            <a:spLocks noChangeArrowheads="1"/>
          </p:cNvSpPr>
          <p:nvPr/>
        </p:nvSpPr>
        <p:spPr bwMode="auto">
          <a:xfrm>
            <a:off x="1066800" y="1524002"/>
            <a:ext cx="716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dirty="0">
                <a:solidFill>
                  <a:srgbClr val="FFFFCC"/>
                </a:solidFill>
                <a:latin typeface="Arial" panose="020B0604020202020204" pitchFamily="34" charset="0"/>
              </a:rPr>
              <a:t>The Work Plan describes your approach to the problem in detail. The work plan should describe what work you will conduct in order to accomplish your objectives. They should also align with the budget.</a:t>
            </a:r>
          </a:p>
        </p:txBody>
      </p:sp>
      <p:sp>
        <p:nvSpPr>
          <p:cNvPr id="3077" name="Text Box 5"/>
          <p:cNvSpPr txBox="1">
            <a:spLocks noChangeArrowheads="1"/>
          </p:cNvSpPr>
          <p:nvPr/>
        </p:nvSpPr>
        <p:spPr bwMode="auto">
          <a:xfrm>
            <a:off x="1066800" y="2984500"/>
            <a:ext cx="7848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solidFill>
                  <a:srgbClr val="FFFFCC"/>
                </a:solidFill>
              </a:rPr>
              <a:t>You may find it useful to provide a Gantt Chart as exampled:</a:t>
            </a:r>
            <a:r>
              <a:rPr lang="en-US" altLang="en-US" sz="1800" dirty="0">
                <a:solidFill>
                  <a:srgbClr val="0000FF"/>
                </a:solidFill>
              </a:rPr>
              <a:t>:</a:t>
            </a:r>
          </a:p>
          <a:p>
            <a:endParaRPr lang="en-US" altLang="en-US" sz="1800" dirty="0"/>
          </a:p>
          <a:p>
            <a:pPr lvl="2"/>
            <a:r>
              <a:rPr lang="en-US" altLang="en-US" sz="1800" dirty="0"/>
              <a:t>Task 1 – Analysis of data requirements for …</a:t>
            </a:r>
          </a:p>
          <a:p>
            <a:pPr lvl="2"/>
            <a:r>
              <a:rPr lang="en-US" altLang="en-US" sz="1800" dirty="0"/>
              <a:t>Task 2 – Identification of necessary outside resources and …</a:t>
            </a:r>
          </a:p>
          <a:p>
            <a:pPr lvl="2"/>
            <a:r>
              <a:rPr lang="en-US" altLang="en-US" sz="1800" dirty="0"/>
              <a:t>Task 3 – Development and writing of the Phase 1 proposal…</a:t>
            </a:r>
          </a:p>
          <a:p>
            <a:endParaRPr lang="en-US" altLang="en-US" sz="1800" dirty="0"/>
          </a:p>
        </p:txBody>
      </p:sp>
      <p:graphicFrame>
        <p:nvGraphicFramePr>
          <p:cNvPr id="3074" name="Object 6"/>
          <p:cNvGraphicFramePr>
            <a:graphicFrameLocks noChangeAspect="1"/>
          </p:cNvGraphicFramePr>
          <p:nvPr/>
        </p:nvGraphicFramePr>
        <p:xfrm>
          <a:off x="1828802" y="4645025"/>
          <a:ext cx="5427663" cy="1581150"/>
        </p:xfrm>
        <a:graphic>
          <a:graphicData uri="http://schemas.openxmlformats.org/presentationml/2006/ole">
            <mc:AlternateContent xmlns:mc="http://schemas.openxmlformats.org/markup-compatibility/2006">
              <mc:Choice xmlns:v="urn:schemas-microsoft-com:vml" Requires="v">
                <p:oleObj spid="_x0000_s3083" name="Document" r:id="rId3" imgW="5486219" imgH="1606461" progId="Word.Document.8">
                  <p:embed/>
                </p:oleObj>
              </mc:Choice>
              <mc:Fallback>
                <p:oleObj name="Document" r:id="rId3" imgW="5486219" imgH="1606461"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2" y="4645025"/>
                        <a:ext cx="5427663" cy="1581150"/>
                      </a:xfrm>
                      <a:prstGeom prst="rect">
                        <a:avLst/>
                      </a:prstGeom>
                      <a:solidFill>
                        <a:srgbClr val="FFFFCC"/>
                      </a:solidFill>
                      <a:ln w="76200" cap="sq">
                        <a:solidFill>
                          <a:srgbClr val="FFFF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533400"/>
            <a:ext cx="8077200" cy="1143000"/>
          </a:xfrm>
        </p:spPr>
        <p:txBody>
          <a:bodyPr/>
          <a:lstStyle/>
          <a:p>
            <a:pPr algn="l"/>
            <a:r>
              <a:rPr lang="en-US" altLang="en-US" sz="3200">
                <a:latin typeface="Gill Sans MT Condensed" panose="020B0506020104020203" pitchFamily="34" charset="0"/>
              </a:rPr>
              <a:t>8. The Phase 0 Anticipated Results</a:t>
            </a:r>
          </a:p>
        </p:txBody>
      </p:sp>
      <p:sp>
        <p:nvSpPr>
          <p:cNvPr id="13315" name="Text Box 4"/>
          <p:cNvSpPr txBox="1">
            <a:spLocks noChangeArrowheads="1"/>
          </p:cNvSpPr>
          <p:nvPr/>
        </p:nvSpPr>
        <p:spPr bwMode="auto">
          <a:xfrm>
            <a:off x="1066800" y="1828802"/>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dirty="0">
                <a:solidFill>
                  <a:srgbClr val="FFFFCC"/>
                </a:solidFill>
                <a:latin typeface="Arial" panose="020B0604020202020204" pitchFamily="34" charset="0"/>
              </a:rPr>
              <a:t>Briefly indicate the results you expect from meeting your Phase 0 technical objectives. </a:t>
            </a:r>
          </a:p>
        </p:txBody>
      </p:sp>
      <p:sp>
        <p:nvSpPr>
          <p:cNvPr id="13316" name="Text Box 5"/>
          <p:cNvSpPr txBox="1">
            <a:spLocks noChangeArrowheads="1"/>
          </p:cNvSpPr>
          <p:nvPr/>
        </p:nvSpPr>
        <p:spPr bwMode="auto">
          <a:xfrm>
            <a:off x="1447800" y="3336927"/>
            <a:ext cx="6477000" cy="1692275"/>
          </a:xfrm>
          <a:prstGeom prst="rect">
            <a:avLst/>
          </a:prstGeom>
          <a:solidFill>
            <a:srgbClr val="FFFFCC"/>
          </a:solidFill>
          <a:ln w="76200" cap="sq">
            <a:solidFill>
              <a:srgbClr val="FFFFCC"/>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a:solidFill>
                  <a:schemeClr val="bg1"/>
                </a:solidFill>
              </a:rPr>
              <a:t>Examples are</a:t>
            </a:r>
            <a:r>
              <a:rPr lang="en-US" altLang="en-US" sz="2000" dirty="0">
                <a:solidFill>
                  <a:schemeClr val="bg1"/>
                </a:solidFill>
              </a:rPr>
              <a:t>:  </a:t>
            </a:r>
            <a:r>
              <a:rPr lang="en-US" altLang="en-US" sz="2000" dirty="0">
                <a:solidFill>
                  <a:schemeClr val="bg1"/>
                </a:solidFill>
                <a:latin typeface="Arial" panose="020B0604020202020204" pitchFamily="34" charset="0"/>
              </a:rPr>
              <a:t>“We anticipate securing of necessary technical consultants and data sources”, or “We anticipate the developed ‘Phase I Work Plan’ to assist in validating our technical approach in the Phase I Proposal.”</a:t>
            </a:r>
            <a:endParaRPr lang="en-US" altLang="en-US" sz="2000" dirty="0">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533400"/>
            <a:ext cx="7391400" cy="1143000"/>
          </a:xfrm>
        </p:spPr>
        <p:txBody>
          <a:bodyPr/>
          <a:lstStyle/>
          <a:p>
            <a:pPr algn="l"/>
            <a:r>
              <a:rPr lang="en-US" altLang="en-US" sz="3200" dirty="0">
                <a:latin typeface="Gill Sans MT Condensed" panose="020B0506020104020203" pitchFamily="34" charset="0"/>
              </a:rPr>
              <a:t>9. The Phase 0 Budget</a:t>
            </a:r>
          </a:p>
        </p:txBody>
      </p:sp>
      <p:sp>
        <p:nvSpPr>
          <p:cNvPr id="14339" name="Text Box 4"/>
          <p:cNvSpPr txBox="1">
            <a:spLocks noChangeArrowheads="1"/>
          </p:cNvSpPr>
          <p:nvPr/>
        </p:nvSpPr>
        <p:spPr bwMode="auto">
          <a:xfrm>
            <a:off x="1143000" y="1905000"/>
            <a:ext cx="70866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FFCC"/>
                </a:solidFill>
                <a:latin typeface="Arial" panose="020B0604020202020204" pitchFamily="34" charset="0"/>
              </a:rPr>
              <a:t>Projects may be awarded up to the following amounts:</a:t>
            </a:r>
          </a:p>
          <a:p>
            <a:pPr lvl="2"/>
            <a:endParaRPr lang="en-US" altLang="en-US" sz="2000" dirty="0">
              <a:solidFill>
                <a:srgbClr val="FFFFCC"/>
              </a:solidFill>
              <a:latin typeface="Arial" panose="020B0604020202020204" pitchFamily="34" charset="0"/>
            </a:endParaRPr>
          </a:p>
          <a:p>
            <a:pPr lvl="2"/>
            <a:r>
              <a:rPr lang="en-US" altLang="en-US" sz="2000" dirty="0">
                <a:solidFill>
                  <a:srgbClr val="FFFFCC"/>
                </a:solidFill>
                <a:latin typeface="Arial" panose="020B0604020202020204" pitchFamily="34" charset="0"/>
              </a:rPr>
              <a:t>Research </a:t>
            </a:r>
            <a:r>
              <a:rPr lang="en-US" altLang="en-US" sz="2000" dirty="0">
                <a:solidFill>
                  <a:srgbClr val="FFFFCC"/>
                </a:solidFill>
                <a:latin typeface="Arial" panose="020B0604020202020204" pitchFamily="34" charset="0"/>
              </a:rPr>
              <a:t>to acquire preliminary data: 	$1500</a:t>
            </a:r>
          </a:p>
          <a:p>
            <a:pPr lvl="2"/>
            <a:r>
              <a:rPr lang="en-US" altLang="en-US" sz="2000" dirty="0">
                <a:solidFill>
                  <a:srgbClr val="FFFFCC"/>
                </a:solidFill>
                <a:latin typeface="Arial" panose="020B0604020202020204" pitchFamily="34" charset="0"/>
              </a:rPr>
              <a:t>	      </a:t>
            </a:r>
            <a:r>
              <a:rPr lang="en-US" altLang="en-US" sz="1600" dirty="0">
                <a:solidFill>
                  <a:srgbClr val="FFFFCC"/>
                </a:solidFill>
                <a:latin typeface="Arial" panose="020B0604020202020204" pitchFamily="34" charset="0"/>
              </a:rPr>
              <a:t>(may show materials and supply cost)</a:t>
            </a:r>
          </a:p>
          <a:p>
            <a:pPr lvl="2"/>
            <a:r>
              <a:rPr lang="en-US" altLang="en-US" sz="2000" dirty="0">
                <a:solidFill>
                  <a:srgbClr val="FFFFCC"/>
                </a:solidFill>
                <a:latin typeface="Arial" panose="020B0604020202020204" pitchFamily="34" charset="0"/>
              </a:rPr>
              <a:t>	</a:t>
            </a:r>
            <a:endParaRPr lang="en-US" altLang="en-US" sz="2000" dirty="0">
              <a:solidFill>
                <a:srgbClr val="FFFFCC"/>
              </a:solidFill>
              <a:latin typeface="Arial" panose="020B0604020202020204" pitchFamily="34" charset="0"/>
            </a:endParaRPr>
          </a:p>
          <a:p>
            <a:pPr lvl="2"/>
            <a:r>
              <a:rPr lang="en-US" altLang="en-US" sz="2000" dirty="0">
                <a:solidFill>
                  <a:srgbClr val="FFFFCC"/>
                </a:solidFill>
                <a:latin typeface="Arial" panose="020B0604020202020204" pitchFamily="34" charset="0"/>
              </a:rPr>
              <a:t>Proposal </a:t>
            </a:r>
            <a:r>
              <a:rPr lang="en-US" altLang="en-US" sz="2000" dirty="0">
                <a:solidFill>
                  <a:srgbClr val="FFFFCC"/>
                </a:solidFill>
                <a:latin typeface="Arial" panose="020B0604020202020204" pitchFamily="34" charset="0"/>
              </a:rPr>
              <a:t>writing assistance:		</a:t>
            </a:r>
            <a:r>
              <a:rPr lang="en-US" altLang="en-US" sz="2000" dirty="0">
                <a:solidFill>
                  <a:srgbClr val="FFFFCC"/>
                </a:solidFill>
                <a:latin typeface="Arial" panose="020B0604020202020204" pitchFamily="34" charset="0"/>
              </a:rPr>
              <a:t>		$</a:t>
            </a:r>
            <a:r>
              <a:rPr lang="en-US" altLang="en-US" sz="2000" dirty="0">
                <a:solidFill>
                  <a:srgbClr val="FFFFCC"/>
                </a:solidFill>
                <a:latin typeface="Arial" panose="020B0604020202020204" pitchFamily="34" charset="0"/>
              </a:rPr>
              <a:t>1500</a:t>
            </a:r>
          </a:p>
          <a:p>
            <a:pPr lvl="2"/>
            <a:r>
              <a:rPr lang="en-US" altLang="en-US" sz="1600" dirty="0">
                <a:solidFill>
                  <a:srgbClr val="FFFFCC"/>
                </a:solidFill>
                <a:latin typeface="Arial" panose="020B0604020202020204" pitchFamily="34" charset="0"/>
              </a:rPr>
              <a:t>               </a:t>
            </a:r>
            <a:r>
              <a:rPr lang="en-US" altLang="en-US" sz="1600" dirty="0">
                <a:solidFill>
                  <a:srgbClr val="FFFFCC"/>
                </a:solidFill>
                <a:latin typeface="Arial" panose="020B0604020202020204" pitchFamily="34" charset="0"/>
              </a:rPr>
              <a:t>(</a:t>
            </a:r>
            <a:r>
              <a:rPr lang="en-US" altLang="en-US" sz="1600" dirty="0">
                <a:solidFill>
                  <a:srgbClr val="FFFFCC"/>
                </a:solidFill>
                <a:latin typeface="Arial" panose="020B0604020202020204" pitchFamily="34" charset="0"/>
              </a:rPr>
              <a:t>if this will be a sub – identify who)</a:t>
            </a:r>
          </a:p>
          <a:p>
            <a:pPr lvl="2"/>
            <a:endParaRPr lang="en-US" altLang="en-US" sz="2000" dirty="0">
              <a:solidFill>
                <a:srgbClr val="FFFFCC"/>
              </a:solidFill>
              <a:latin typeface="Arial" panose="020B0604020202020204" pitchFamily="34" charset="0"/>
            </a:endParaRPr>
          </a:p>
          <a:p>
            <a:pPr lvl="2"/>
            <a:r>
              <a:rPr lang="en-US" altLang="en-US" sz="2000" dirty="0">
                <a:solidFill>
                  <a:srgbClr val="FFFFCC"/>
                </a:solidFill>
                <a:latin typeface="Arial" panose="020B0604020202020204" pitchFamily="34" charset="0"/>
              </a:rPr>
              <a:t>Travel</a:t>
            </a:r>
            <a:r>
              <a:rPr lang="en-US" altLang="en-US" sz="2000" dirty="0">
                <a:solidFill>
                  <a:srgbClr val="FFFFCC"/>
                </a:solidFill>
                <a:latin typeface="Arial" panose="020B0604020202020204" pitchFamily="34" charset="0"/>
              </a:rPr>
              <a:t>:					</a:t>
            </a:r>
            <a:r>
              <a:rPr lang="en-US" altLang="en-US" sz="2000" dirty="0">
                <a:solidFill>
                  <a:srgbClr val="FFFFCC"/>
                </a:solidFill>
                <a:latin typeface="Arial" panose="020B0604020202020204" pitchFamily="34" charset="0"/>
              </a:rPr>
              <a:t>				$</a:t>
            </a:r>
            <a:r>
              <a:rPr lang="en-US" altLang="en-US" sz="2000" dirty="0">
                <a:solidFill>
                  <a:srgbClr val="FFFFCC"/>
                </a:solidFill>
                <a:latin typeface="Arial" panose="020B0604020202020204" pitchFamily="34" charset="0"/>
              </a:rPr>
              <a:t>1000</a:t>
            </a:r>
          </a:p>
          <a:p>
            <a:pPr lvl="2"/>
            <a:r>
              <a:rPr lang="en-US" altLang="en-US" sz="1600" dirty="0">
                <a:solidFill>
                  <a:srgbClr val="FFFFCC"/>
                </a:solidFill>
                <a:latin typeface="Arial" panose="020B0604020202020204" pitchFamily="34" charset="0"/>
              </a:rPr>
              <a:t>               </a:t>
            </a:r>
            <a:r>
              <a:rPr lang="en-US" altLang="en-US" sz="1600" dirty="0">
                <a:solidFill>
                  <a:srgbClr val="FFFFCC"/>
                </a:solidFill>
                <a:latin typeface="Arial" panose="020B0604020202020204" pitchFamily="34" charset="0"/>
              </a:rPr>
              <a:t>(</a:t>
            </a:r>
            <a:r>
              <a:rPr lang="en-US" altLang="en-US" sz="1600" dirty="0">
                <a:solidFill>
                  <a:srgbClr val="FFFFCC"/>
                </a:solidFill>
                <a:latin typeface="Arial" panose="020B0604020202020204" pitchFamily="34" charset="0"/>
              </a:rPr>
              <a:t>list destination and estimated </a:t>
            </a:r>
            <a:r>
              <a:rPr lang="en-US" altLang="en-US" sz="1600" dirty="0">
                <a:solidFill>
                  <a:srgbClr val="FFFFCC"/>
                </a:solidFill>
                <a:latin typeface="Arial" panose="020B0604020202020204" pitchFamily="34" charset="0"/>
              </a:rPr>
              <a:t>costs)</a:t>
            </a:r>
            <a:endParaRPr lang="en-US" altLang="en-US" sz="1600" dirty="0">
              <a:solidFill>
                <a:srgbClr val="FFFFCC"/>
              </a:solidFill>
              <a:latin typeface="Arial" panose="020B0604020202020204" pitchFamily="34" charset="0"/>
            </a:endParaRPr>
          </a:p>
          <a:p>
            <a:pPr lvl="2"/>
            <a:endParaRPr lang="en-US" altLang="en-US" sz="1600" dirty="0">
              <a:solidFill>
                <a:srgbClr val="FFFFCC"/>
              </a:solidFill>
              <a:latin typeface="Arial" panose="020B0604020202020204" pitchFamily="34" charset="0"/>
            </a:endParaRPr>
          </a:p>
          <a:p>
            <a:pPr lvl="2"/>
            <a:r>
              <a:rPr lang="en-US" altLang="en-US" sz="2000" dirty="0">
                <a:solidFill>
                  <a:srgbClr val="FFFFCC"/>
                </a:solidFill>
                <a:latin typeface="Arial" panose="020B0604020202020204" pitchFamily="34" charset="0"/>
              </a:rPr>
              <a:t>Maximum total grant (using any combination</a:t>
            </a:r>
          </a:p>
          <a:p>
            <a:pPr lvl="2"/>
            <a:r>
              <a:rPr lang="en-US" altLang="en-US" sz="2000" dirty="0">
                <a:solidFill>
                  <a:srgbClr val="FFFFCC"/>
                </a:solidFill>
                <a:latin typeface="Arial" panose="020B0604020202020204" pitchFamily="34" charset="0"/>
              </a:rPr>
              <a:t>	of the above three categories):		$2000</a:t>
            </a:r>
          </a:p>
          <a:p>
            <a:endParaRPr lang="en-US" altLang="en-US" sz="2000" dirty="0">
              <a:solidFill>
                <a:srgbClr val="FFFFCC"/>
              </a:solidFill>
              <a:latin typeface="Arial" panose="020B0604020202020204" pitchFamily="34" charset="0"/>
            </a:endParaRPr>
          </a:p>
          <a:p>
            <a:pPr>
              <a:spcBef>
                <a:spcPct val="50000"/>
              </a:spcBef>
            </a:pPr>
            <a:endParaRPr lang="en-US" altLang="en-US" sz="2000" dirty="0">
              <a:solidFill>
                <a:srgbClr val="FFFFCC"/>
              </a:solidFill>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533400"/>
            <a:ext cx="6477000" cy="1143000"/>
          </a:xfrm>
        </p:spPr>
        <p:txBody>
          <a:bodyPr/>
          <a:lstStyle/>
          <a:p>
            <a:pPr algn="l"/>
            <a:r>
              <a:rPr lang="en-US" altLang="en-US" sz="4000" dirty="0">
                <a:latin typeface="Gill Sans MT Condensed" panose="020B0506020104020203" pitchFamily="34" charset="0"/>
              </a:rPr>
              <a:t>Have questions?</a:t>
            </a:r>
          </a:p>
        </p:txBody>
      </p:sp>
      <p:sp>
        <p:nvSpPr>
          <p:cNvPr id="3" name="Text Box 8"/>
          <p:cNvSpPr txBox="1">
            <a:spLocks noChangeArrowheads="1"/>
          </p:cNvSpPr>
          <p:nvPr/>
        </p:nvSpPr>
        <p:spPr bwMode="auto">
          <a:xfrm>
            <a:off x="1066800" y="1676400"/>
            <a:ext cx="7162800" cy="3804118"/>
          </a:xfrm>
          <a:prstGeom prst="rect">
            <a:avLst/>
          </a:prstGeom>
          <a:noFill/>
          <a:ln w="9525">
            <a:noFill/>
            <a:miter lim="800000"/>
            <a:headEnd/>
            <a:tailEnd/>
          </a:ln>
          <a:effectLst/>
        </p:spPr>
        <p:txBody>
          <a:bodyPr wrap="square">
            <a:spAutoFit/>
          </a:bodyPr>
          <a:lstStyle/>
          <a:p>
            <a:pPr>
              <a:spcBef>
                <a:spcPct val="50000"/>
              </a:spcBef>
              <a:defRPr/>
            </a:pPr>
            <a:r>
              <a:rPr lang="en-US" sz="2200" dirty="0">
                <a:latin typeface="Arial" charset="0"/>
              </a:rPr>
              <a:t>Comments and questions concerning the Phase 0 program and development of a Phase 0 proposal may be directed to:</a:t>
            </a:r>
          </a:p>
          <a:p>
            <a:pPr>
              <a:lnSpc>
                <a:spcPct val="50000"/>
              </a:lnSpc>
              <a:spcBef>
                <a:spcPct val="50000"/>
              </a:spcBef>
              <a:defRPr/>
            </a:pPr>
            <a:endParaRPr lang="en-US" sz="800" dirty="0">
              <a:latin typeface="Arial" charset="0"/>
            </a:endParaRPr>
          </a:p>
          <a:p>
            <a:pPr lvl="2">
              <a:spcBef>
                <a:spcPct val="10000"/>
              </a:spcBef>
              <a:defRPr/>
            </a:pPr>
            <a:r>
              <a:rPr lang="en-US" sz="2200" b="1" dirty="0">
                <a:latin typeface="Arial" charset="0"/>
              </a:rPr>
              <a:t>Joe Graben, MBA</a:t>
            </a:r>
          </a:p>
          <a:p>
            <a:pPr lvl="2">
              <a:spcBef>
                <a:spcPct val="10000"/>
              </a:spcBef>
              <a:defRPr/>
            </a:pPr>
            <a:r>
              <a:rPr lang="en-US" sz="2200" dirty="0">
                <a:latin typeface="Arial" charset="0"/>
              </a:rPr>
              <a:t>Director – USM/BIAC</a:t>
            </a:r>
          </a:p>
          <a:p>
            <a:pPr lvl="2">
              <a:spcBef>
                <a:spcPct val="10000"/>
              </a:spcBef>
              <a:defRPr/>
            </a:pPr>
            <a:r>
              <a:rPr lang="en-US" sz="2200" dirty="0">
                <a:latin typeface="Arial" charset="0"/>
              </a:rPr>
              <a:t>Phone: (228) 688-2280</a:t>
            </a:r>
          </a:p>
          <a:p>
            <a:pPr lvl="2">
              <a:spcBef>
                <a:spcPct val="10000"/>
              </a:spcBef>
              <a:defRPr/>
            </a:pPr>
            <a:r>
              <a:rPr lang="en-US" sz="2200" dirty="0">
                <a:latin typeface="Arial" charset="0"/>
              </a:rPr>
              <a:t>E-mail: </a:t>
            </a:r>
            <a:r>
              <a:rPr lang="en-US" sz="2200" dirty="0">
                <a:solidFill>
                  <a:schemeClr val="bg1"/>
                </a:solidFill>
                <a:latin typeface="Arial" charset="0"/>
                <a:hlinkClick r:id="rId2"/>
              </a:rPr>
              <a:t>Joseph.Graben@usm.edu</a:t>
            </a:r>
            <a:endParaRPr lang="en-US" sz="2200" dirty="0">
              <a:solidFill>
                <a:schemeClr val="bg1"/>
              </a:solidFill>
              <a:latin typeface="Arial" charset="0"/>
            </a:endParaRPr>
          </a:p>
          <a:p>
            <a:pPr lvl="2">
              <a:spcBef>
                <a:spcPct val="10000"/>
              </a:spcBef>
              <a:defRPr/>
            </a:pPr>
            <a:r>
              <a:rPr lang="en-US" sz="2200" dirty="0">
                <a:solidFill>
                  <a:schemeClr val="bg1"/>
                </a:solidFill>
                <a:latin typeface="Arial" charset="0"/>
              </a:rPr>
              <a:t>	</a:t>
            </a:r>
          </a:p>
          <a:p>
            <a:pPr marL="0" lvl="2">
              <a:spcBef>
                <a:spcPct val="10000"/>
              </a:spcBef>
              <a:defRPr/>
            </a:pPr>
            <a:r>
              <a:rPr lang="en-US" sz="2200" dirty="0">
                <a:latin typeface="Arial" charset="0"/>
              </a:rPr>
              <a:t>For additional information on the federal SBIR-STTR programs visit: </a:t>
            </a:r>
            <a:r>
              <a:rPr lang="en-US" sz="2200" dirty="0">
                <a:latin typeface="Arial" charset="0"/>
                <a:hlinkClick r:id="rId3"/>
              </a:rPr>
              <a:t>www.sbir.gov</a:t>
            </a:r>
            <a:r>
              <a:rPr lang="en-US" sz="2200" dirty="0">
                <a:latin typeface="Arial" charset="0"/>
              </a:rPr>
              <a:t> </a:t>
            </a:r>
          </a:p>
        </p:txBody>
      </p:sp>
      <p:sp>
        <p:nvSpPr>
          <p:cNvPr id="15364" name="Text Box 9"/>
          <p:cNvSpPr txBox="1">
            <a:spLocks noChangeArrowheads="1"/>
          </p:cNvSpPr>
          <p:nvPr/>
        </p:nvSpPr>
        <p:spPr bwMode="auto">
          <a:xfrm>
            <a:off x="1889127" y="5791200"/>
            <a:ext cx="5502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dirty="0">
                <a:solidFill>
                  <a:srgbClr val="F7F0D1"/>
                </a:solidFill>
              </a:rPr>
              <a:t>"This U.S. Small Business Administration (SBA) Cooperative Agreement</a:t>
            </a:r>
          </a:p>
          <a:p>
            <a:pPr algn="ctr"/>
            <a:r>
              <a:rPr lang="en-US" altLang="en-US" sz="1200" dirty="0">
                <a:solidFill>
                  <a:srgbClr val="F7F0D1"/>
                </a:solidFill>
              </a:rPr>
              <a:t> is partially funded by the SBA.  SBA's funding is not an endorsement of</a:t>
            </a:r>
          </a:p>
          <a:p>
            <a:pPr algn="ctr"/>
            <a:r>
              <a:rPr lang="en-US" altLang="en-US" sz="1200" dirty="0">
                <a:solidFill>
                  <a:srgbClr val="F7F0D1"/>
                </a:solidFill>
              </a:rPr>
              <a:t> any products, opinions, or services.  All SBA funded programs are</a:t>
            </a:r>
          </a:p>
          <a:p>
            <a:pPr algn="ctr"/>
            <a:r>
              <a:rPr lang="en-US" altLang="en-US" sz="1200" dirty="0">
                <a:solidFill>
                  <a:srgbClr val="F7F0D1"/>
                </a:solidFill>
              </a:rPr>
              <a:t> extended to the public on a nondiscriminatory basis."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6800" y="533400"/>
            <a:ext cx="7391400" cy="1143000"/>
          </a:xfrm>
        </p:spPr>
        <p:txBody>
          <a:bodyPr/>
          <a:lstStyle/>
          <a:p>
            <a:pPr algn="l"/>
            <a:r>
              <a:rPr lang="en-US" altLang="en-US" sz="4000" dirty="0">
                <a:latin typeface="Gill Sans MT Condensed" panose="020B0506020104020203" pitchFamily="34" charset="0"/>
              </a:rPr>
              <a:t>The Application Process</a:t>
            </a:r>
          </a:p>
        </p:txBody>
      </p:sp>
      <p:sp>
        <p:nvSpPr>
          <p:cNvPr id="7171" name="Text Box 4"/>
          <p:cNvSpPr txBox="1">
            <a:spLocks noChangeArrowheads="1"/>
          </p:cNvSpPr>
          <p:nvPr/>
        </p:nvSpPr>
        <p:spPr bwMode="auto">
          <a:xfrm>
            <a:off x="1066800" y="1447802"/>
            <a:ext cx="7086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4FDE3"/>
                </a:solidFill>
                <a:latin typeface="Arial" panose="020B0604020202020204" pitchFamily="34" charset="0"/>
              </a:rPr>
              <a:t>The </a:t>
            </a:r>
            <a:r>
              <a:rPr lang="en-US" altLang="en-US" i="1" dirty="0">
                <a:solidFill>
                  <a:srgbClr val="F4FDE3"/>
                </a:solidFill>
                <a:latin typeface="Arial" panose="020B0604020202020204" pitchFamily="34" charset="0"/>
              </a:rPr>
              <a:t>MS-FAST</a:t>
            </a:r>
            <a:r>
              <a:rPr lang="en-US" altLang="en-US" dirty="0">
                <a:solidFill>
                  <a:srgbClr val="F4FDE3"/>
                </a:solidFill>
                <a:latin typeface="Arial" panose="020B0604020202020204" pitchFamily="34" charset="0"/>
              </a:rPr>
              <a:t> Phase 0 proposal is a 3 page application (</a:t>
            </a:r>
            <a:r>
              <a:rPr lang="en-US" altLang="en-US" b="1" dirty="0">
                <a:solidFill>
                  <a:srgbClr val="F4FDE3"/>
                </a:solidFill>
                <a:latin typeface="Arial" panose="020B0604020202020204" pitchFamily="34" charset="0"/>
              </a:rPr>
              <a:t>excluding cover page</a:t>
            </a:r>
            <a:r>
              <a:rPr lang="en-US" altLang="en-US" dirty="0">
                <a:solidFill>
                  <a:srgbClr val="F4FDE3"/>
                </a:solidFill>
                <a:latin typeface="Arial" panose="020B0604020202020204" pitchFamily="34" charset="0"/>
              </a:rPr>
              <a:t>) outlining the proposed project and expected outcomes. The proposal, with a minimum font size of 10, should not exceed 3 pages, single space and one inch margins.</a:t>
            </a:r>
          </a:p>
          <a:p>
            <a:pPr>
              <a:spcBef>
                <a:spcPct val="50000"/>
              </a:spcBef>
            </a:pPr>
            <a:r>
              <a:rPr lang="en-US" altLang="en-US" dirty="0">
                <a:solidFill>
                  <a:srgbClr val="F4FDE3"/>
                </a:solidFill>
                <a:latin typeface="Arial" panose="020B0604020202020204" pitchFamily="34" charset="0"/>
              </a:rPr>
              <a:t>While attachments may be provided, they will not be part of the review of the proposal. The proposal will be rated only on the merit of the contents in the three pages. </a:t>
            </a:r>
          </a:p>
          <a:p>
            <a:pPr>
              <a:spcBef>
                <a:spcPct val="50000"/>
              </a:spcBef>
            </a:pPr>
            <a:endParaRPr lang="en-US" altLang="en-US" dirty="0">
              <a:solidFill>
                <a:srgbClr val="F4FDE3"/>
              </a:solidFill>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533400"/>
            <a:ext cx="7391400" cy="1143000"/>
          </a:xfrm>
        </p:spPr>
        <p:txBody>
          <a:bodyPr/>
          <a:lstStyle/>
          <a:p>
            <a:pPr algn="l"/>
            <a:r>
              <a:rPr lang="en-US" altLang="en-US" sz="4000" dirty="0">
                <a:latin typeface="Gill Sans MT Condensed" panose="020B0506020104020203" pitchFamily="34" charset="0"/>
              </a:rPr>
              <a:t>Basic Outline of the Proposal</a:t>
            </a:r>
          </a:p>
        </p:txBody>
      </p:sp>
      <p:sp>
        <p:nvSpPr>
          <p:cNvPr id="5124" name="Text Box 4"/>
          <p:cNvSpPr txBox="1">
            <a:spLocks noChangeArrowheads="1"/>
          </p:cNvSpPr>
          <p:nvPr/>
        </p:nvSpPr>
        <p:spPr bwMode="auto">
          <a:xfrm>
            <a:off x="1219200" y="1828800"/>
            <a:ext cx="7543800" cy="4511675"/>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lang="en-US" sz="2000" dirty="0">
                <a:solidFill>
                  <a:srgbClr val="FFFFCC"/>
                </a:solidFill>
                <a:latin typeface="Arial" charset="0"/>
              </a:rPr>
              <a:t>The following are the 9 </a:t>
            </a:r>
            <a:r>
              <a:rPr lang="en-US" sz="2000" dirty="0" smtClean="0">
                <a:solidFill>
                  <a:srgbClr val="FFFFCC"/>
                </a:solidFill>
                <a:latin typeface="Arial" charset="0"/>
              </a:rPr>
              <a:t>elements </a:t>
            </a:r>
            <a:r>
              <a:rPr lang="en-US" sz="2000" dirty="0">
                <a:solidFill>
                  <a:srgbClr val="FFFFCC"/>
                </a:solidFill>
                <a:latin typeface="Arial" charset="0"/>
              </a:rPr>
              <a:t>of the Phase 0 proposal:</a:t>
            </a:r>
          </a:p>
          <a:p>
            <a:pPr>
              <a:spcBef>
                <a:spcPct val="50000"/>
              </a:spcBef>
              <a:defRPr/>
            </a:pPr>
            <a:r>
              <a:rPr lang="en-US" sz="2000" dirty="0">
                <a:solidFill>
                  <a:srgbClr val="FFFFCC"/>
                </a:solidFill>
                <a:latin typeface="Arial" charset="0"/>
              </a:rPr>
              <a:t>1	Cover Page </a:t>
            </a:r>
            <a:r>
              <a:rPr lang="en-US" sz="2000" dirty="0">
                <a:solidFill>
                  <a:schemeClr val="tx1">
                    <a:lumMod val="85000"/>
                  </a:schemeClr>
                </a:solidFill>
                <a:latin typeface="Arial" charset="0"/>
              </a:rPr>
              <a:t>(not counted in the 3 page limit)</a:t>
            </a:r>
          </a:p>
          <a:p>
            <a:pPr>
              <a:spcBef>
                <a:spcPct val="50000"/>
              </a:spcBef>
              <a:defRPr/>
            </a:pPr>
            <a:r>
              <a:rPr lang="en-US" sz="2000" dirty="0">
                <a:solidFill>
                  <a:srgbClr val="FFFFCC"/>
                </a:solidFill>
                <a:latin typeface="Arial" charset="0"/>
              </a:rPr>
              <a:t>2	Project Abstract</a:t>
            </a:r>
          </a:p>
          <a:p>
            <a:pPr>
              <a:spcBef>
                <a:spcPct val="50000"/>
              </a:spcBef>
              <a:defRPr/>
            </a:pPr>
            <a:r>
              <a:rPr lang="en-US" sz="2000" dirty="0">
                <a:solidFill>
                  <a:srgbClr val="FFFFCC"/>
                </a:solidFill>
                <a:latin typeface="Arial" charset="0"/>
              </a:rPr>
              <a:t>3	SBIR/STTR Agency</a:t>
            </a:r>
          </a:p>
          <a:p>
            <a:pPr>
              <a:spcBef>
                <a:spcPct val="50000"/>
              </a:spcBef>
              <a:defRPr/>
            </a:pPr>
            <a:r>
              <a:rPr lang="en-US" sz="2000" dirty="0">
                <a:solidFill>
                  <a:srgbClr val="FFFFCC"/>
                </a:solidFill>
                <a:latin typeface="Arial" charset="0"/>
              </a:rPr>
              <a:t>4	Commercial Opportunities</a:t>
            </a:r>
          </a:p>
          <a:p>
            <a:pPr>
              <a:spcBef>
                <a:spcPct val="50000"/>
              </a:spcBef>
              <a:defRPr/>
            </a:pPr>
            <a:r>
              <a:rPr lang="en-US" sz="2000" dirty="0">
                <a:solidFill>
                  <a:srgbClr val="FFFFCC"/>
                </a:solidFill>
                <a:latin typeface="Arial" charset="0"/>
              </a:rPr>
              <a:t>5	Research Team</a:t>
            </a:r>
          </a:p>
          <a:p>
            <a:pPr>
              <a:spcBef>
                <a:spcPct val="50000"/>
              </a:spcBef>
              <a:defRPr/>
            </a:pPr>
            <a:r>
              <a:rPr lang="en-US" sz="2000" dirty="0">
                <a:solidFill>
                  <a:srgbClr val="FFFFCC"/>
                </a:solidFill>
                <a:latin typeface="Arial" charset="0"/>
              </a:rPr>
              <a:t>6	Phase 0 Technical Objectives</a:t>
            </a:r>
          </a:p>
          <a:p>
            <a:pPr>
              <a:spcBef>
                <a:spcPct val="50000"/>
              </a:spcBef>
              <a:defRPr/>
            </a:pPr>
            <a:r>
              <a:rPr lang="en-US" sz="2000" dirty="0">
                <a:solidFill>
                  <a:srgbClr val="FFFFCC"/>
                </a:solidFill>
                <a:latin typeface="Arial" charset="0"/>
              </a:rPr>
              <a:t>7	Phase 0 Work Plan &amp; Time Line</a:t>
            </a:r>
          </a:p>
          <a:p>
            <a:pPr>
              <a:spcBef>
                <a:spcPct val="50000"/>
              </a:spcBef>
              <a:defRPr/>
            </a:pPr>
            <a:r>
              <a:rPr lang="en-US" sz="2000" dirty="0">
                <a:solidFill>
                  <a:srgbClr val="FFFFCC"/>
                </a:solidFill>
                <a:latin typeface="Arial" charset="0"/>
              </a:rPr>
              <a:t>8	Phase 0 Anticipated Results</a:t>
            </a:r>
          </a:p>
          <a:p>
            <a:pPr>
              <a:spcBef>
                <a:spcPct val="50000"/>
              </a:spcBef>
              <a:defRPr/>
            </a:pPr>
            <a:r>
              <a:rPr lang="en-US" sz="2000" dirty="0">
                <a:solidFill>
                  <a:srgbClr val="FFFFCC"/>
                </a:solidFill>
                <a:latin typeface="Arial" charset="0"/>
              </a:rPr>
              <a:t>9	Phase 0 Budget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533400"/>
            <a:ext cx="7391400" cy="1143000"/>
          </a:xfrm>
        </p:spPr>
        <p:txBody>
          <a:bodyPr/>
          <a:lstStyle/>
          <a:p>
            <a:pPr algn="l"/>
            <a:r>
              <a:rPr lang="en-US" altLang="en-US" sz="3200" dirty="0">
                <a:latin typeface="Gill Sans MT Condensed" panose="020B0506020104020203" pitchFamily="34" charset="0"/>
              </a:rPr>
              <a:t>1. The Cover Page</a:t>
            </a:r>
          </a:p>
        </p:txBody>
      </p:sp>
      <p:sp>
        <p:nvSpPr>
          <p:cNvPr id="9219" name="Text Box 4"/>
          <p:cNvSpPr txBox="1">
            <a:spLocks noChangeArrowheads="1"/>
          </p:cNvSpPr>
          <p:nvPr/>
        </p:nvSpPr>
        <p:spPr bwMode="auto">
          <a:xfrm>
            <a:off x="1143000" y="1600202"/>
            <a:ext cx="716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FFCC"/>
                </a:solidFill>
                <a:latin typeface="Arial" panose="020B0604020202020204" pitchFamily="34" charset="0"/>
              </a:rPr>
              <a:t>The Cover Page must contain the following information:</a:t>
            </a:r>
          </a:p>
        </p:txBody>
      </p:sp>
      <p:sp>
        <p:nvSpPr>
          <p:cNvPr id="9220" name="Text Box 5"/>
          <p:cNvSpPr txBox="1">
            <a:spLocks noChangeArrowheads="1"/>
          </p:cNvSpPr>
          <p:nvPr/>
        </p:nvSpPr>
        <p:spPr bwMode="auto">
          <a:xfrm>
            <a:off x="3124200" y="2216150"/>
            <a:ext cx="3124200" cy="4184650"/>
          </a:xfrm>
          <a:prstGeom prst="rect">
            <a:avLst/>
          </a:prstGeom>
          <a:solidFill>
            <a:srgbClr val="FFFFCC"/>
          </a:solidFill>
          <a:ln w="76200" cap="sq">
            <a:solidFill>
              <a:srgbClr val="FFFFCC"/>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chemeClr val="bg1"/>
                </a:solidFill>
              </a:rPr>
              <a:t>Date</a:t>
            </a:r>
          </a:p>
          <a:p>
            <a:pPr>
              <a:spcBef>
                <a:spcPct val="50000"/>
              </a:spcBef>
            </a:pPr>
            <a:r>
              <a:rPr lang="en-US" altLang="en-US" dirty="0">
                <a:solidFill>
                  <a:schemeClr val="bg1"/>
                </a:solidFill>
              </a:rPr>
              <a:t>Project Title</a:t>
            </a:r>
          </a:p>
          <a:p>
            <a:pPr>
              <a:spcBef>
                <a:spcPct val="50000"/>
              </a:spcBef>
            </a:pPr>
            <a:r>
              <a:rPr lang="en-US" altLang="en-US" dirty="0">
                <a:solidFill>
                  <a:schemeClr val="bg1"/>
                </a:solidFill>
              </a:rPr>
              <a:t>Principal Investigator</a:t>
            </a:r>
          </a:p>
          <a:p>
            <a:pPr>
              <a:spcBef>
                <a:spcPct val="50000"/>
              </a:spcBef>
            </a:pPr>
            <a:r>
              <a:rPr lang="en-US" altLang="en-US" dirty="0">
                <a:solidFill>
                  <a:schemeClr val="bg1"/>
                </a:solidFill>
              </a:rPr>
              <a:t>Name of Business to  submit SBIR/STTR</a:t>
            </a:r>
          </a:p>
          <a:p>
            <a:pPr>
              <a:spcBef>
                <a:spcPct val="50000"/>
              </a:spcBef>
            </a:pPr>
            <a:r>
              <a:rPr lang="en-US" altLang="en-US" dirty="0">
                <a:solidFill>
                  <a:schemeClr val="bg1"/>
                </a:solidFill>
              </a:rPr>
              <a:t>Address</a:t>
            </a:r>
          </a:p>
          <a:p>
            <a:pPr>
              <a:spcBef>
                <a:spcPct val="50000"/>
              </a:spcBef>
            </a:pPr>
            <a:r>
              <a:rPr lang="en-US" altLang="en-US" dirty="0">
                <a:solidFill>
                  <a:schemeClr val="bg1"/>
                </a:solidFill>
              </a:rPr>
              <a:t>Phone &amp; E-mail</a:t>
            </a:r>
          </a:p>
          <a:p>
            <a:pPr>
              <a:spcBef>
                <a:spcPct val="50000"/>
              </a:spcBef>
            </a:pPr>
            <a:r>
              <a:rPr lang="en-US" altLang="en-US" dirty="0">
                <a:solidFill>
                  <a:schemeClr val="bg1"/>
                </a:solidFill>
              </a:rPr>
              <a:t>Signature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extLst>
              <p:ext uri="{D42A27DB-BD31-4B8C-83A1-F6EECF244321}">
                <p14:modId xmlns:p14="http://schemas.microsoft.com/office/powerpoint/2010/main" val="2859050152"/>
              </p:ext>
            </p:extLst>
          </p:nvPr>
        </p:nvGraphicFramePr>
        <p:xfrm>
          <a:off x="1141821" y="3048000"/>
          <a:ext cx="991781" cy="2133600"/>
        </p:xfrm>
        <a:graphic>
          <a:graphicData uri="http://schemas.openxmlformats.org/presentationml/2006/ole">
            <mc:AlternateContent xmlns:mc="http://schemas.openxmlformats.org/markup-compatibility/2006">
              <mc:Choice xmlns:v="urn:schemas-microsoft-com:vml" Requires="v">
                <p:oleObj spid="_x0000_s1035" name="Clip" r:id="rId3" imgW="1857600" imgH="3995640" progId="MS_ClipArt_Gallery.2">
                  <p:embed/>
                </p:oleObj>
              </mc:Choice>
              <mc:Fallback>
                <p:oleObj name="Clip" r:id="rId3" imgW="1857600" imgH="3995640" progId="MS_ClipArt_Gallery.2">
                  <p:embed/>
                  <p:pic>
                    <p:nvPicPr>
                      <p:cNvPr id="0" name="Object 5"/>
                      <p:cNvPicPr>
                        <a:picLocks noChangeAspect="1" noChangeArrowheads="1"/>
                      </p:cNvPicPr>
                      <p:nvPr/>
                    </p:nvPicPr>
                    <p:blipFill>
                      <a:blip r:embed="rId4">
                        <a:lum bright="72000"/>
                        <a:grayscl/>
                        <a:extLst>
                          <a:ext uri="{28A0092B-C50C-407E-A947-70E740481C1C}">
                            <a14:useLocalDpi xmlns:a14="http://schemas.microsoft.com/office/drawing/2010/main" val="0"/>
                          </a:ext>
                        </a:extLst>
                      </a:blip>
                      <a:srcRect/>
                      <a:stretch>
                        <a:fillRect/>
                      </a:stretch>
                    </p:blipFill>
                    <p:spPr bwMode="auto">
                      <a:xfrm>
                        <a:off x="1141821" y="3048000"/>
                        <a:ext cx="991781" cy="2133600"/>
                      </a:xfrm>
                      <a:prstGeom prst="rect">
                        <a:avLst/>
                      </a:prstGeom>
                      <a:noFill/>
                      <a:ln>
                        <a:noFill/>
                      </a:ln>
                      <a:effectLst/>
                      <a:extLst/>
                    </p:spPr>
                  </p:pic>
                </p:oleObj>
              </mc:Fallback>
            </mc:AlternateContent>
          </a:graphicData>
        </a:graphic>
      </p:graphicFrame>
      <p:sp>
        <p:nvSpPr>
          <p:cNvPr id="1027" name="Rectangle 2"/>
          <p:cNvSpPr>
            <a:spLocks noGrp="1" noChangeArrowheads="1"/>
          </p:cNvSpPr>
          <p:nvPr>
            <p:ph type="title"/>
          </p:nvPr>
        </p:nvSpPr>
        <p:spPr>
          <a:xfrm>
            <a:off x="1066800" y="533400"/>
            <a:ext cx="7391400" cy="1143000"/>
          </a:xfrm>
        </p:spPr>
        <p:txBody>
          <a:bodyPr/>
          <a:lstStyle/>
          <a:p>
            <a:pPr algn="l"/>
            <a:r>
              <a:rPr lang="en-US" altLang="en-US" sz="3200" dirty="0">
                <a:latin typeface="Gill Sans MT Condensed" panose="020B0506020104020203" pitchFamily="34" charset="0"/>
              </a:rPr>
              <a:t>2. The Project Abstract</a:t>
            </a:r>
          </a:p>
        </p:txBody>
      </p:sp>
      <p:sp>
        <p:nvSpPr>
          <p:cNvPr id="1028" name="Text Box 4"/>
          <p:cNvSpPr txBox="1">
            <a:spLocks noChangeArrowheads="1"/>
          </p:cNvSpPr>
          <p:nvPr/>
        </p:nvSpPr>
        <p:spPr bwMode="auto">
          <a:xfrm>
            <a:off x="2209800" y="2032000"/>
            <a:ext cx="6019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FFCC"/>
                </a:solidFill>
                <a:latin typeface="Arial" panose="020B0604020202020204" pitchFamily="34" charset="0"/>
              </a:rPr>
              <a:t>You must answer at least these three questions</a:t>
            </a:r>
            <a:r>
              <a:rPr lang="en-US" altLang="en-US" dirty="0">
                <a:solidFill>
                  <a:srgbClr val="FFFFCC"/>
                </a:solidFill>
                <a:latin typeface="Arial" panose="020B0604020202020204" pitchFamily="34" charset="0"/>
              </a:rPr>
              <a:t>:</a:t>
            </a:r>
            <a:endParaRPr lang="en-US" altLang="en-US" dirty="0">
              <a:solidFill>
                <a:srgbClr val="FFFFCC"/>
              </a:solidFill>
              <a:latin typeface="Arial" panose="020B0604020202020204" pitchFamily="34" charset="0"/>
            </a:endParaRPr>
          </a:p>
          <a:p>
            <a:pPr>
              <a:spcBef>
                <a:spcPct val="50000"/>
              </a:spcBef>
            </a:pPr>
            <a:r>
              <a:rPr lang="en-US" altLang="en-US" dirty="0">
                <a:solidFill>
                  <a:srgbClr val="FFFFCC"/>
                </a:solidFill>
                <a:latin typeface="Arial" panose="020B0604020202020204" pitchFamily="34" charset="0"/>
              </a:rPr>
              <a:t>1.	</a:t>
            </a:r>
            <a:r>
              <a:rPr lang="en-US" altLang="en-US" i="1" dirty="0">
                <a:solidFill>
                  <a:srgbClr val="FFFFCC"/>
                </a:solidFill>
                <a:latin typeface="Arial" panose="020B0604020202020204" pitchFamily="34" charset="0"/>
              </a:rPr>
              <a:t>What</a:t>
            </a:r>
            <a:r>
              <a:rPr lang="en-US" altLang="en-US" dirty="0">
                <a:solidFill>
                  <a:srgbClr val="FFFFCC"/>
                </a:solidFill>
                <a:latin typeface="Arial" panose="020B0604020202020204" pitchFamily="34" charset="0"/>
              </a:rPr>
              <a:t> is the “innovation”? </a:t>
            </a:r>
          </a:p>
          <a:p>
            <a:pPr>
              <a:spcBef>
                <a:spcPct val="50000"/>
              </a:spcBef>
            </a:pPr>
            <a:r>
              <a:rPr lang="en-US" altLang="en-US" dirty="0">
                <a:solidFill>
                  <a:srgbClr val="FFFFCC"/>
                </a:solidFill>
                <a:latin typeface="Arial" panose="020B0604020202020204" pitchFamily="34" charset="0"/>
              </a:rPr>
              <a:t>2 .	</a:t>
            </a:r>
            <a:r>
              <a:rPr lang="en-US" altLang="en-US" i="1" dirty="0">
                <a:solidFill>
                  <a:srgbClr val="FFFFCC"/>
                </a:solidFill>
                <a:latin typeface="Arial" panose="020B0604020202020204" pitchFamily="34" charset="0"/>
              </a:rPr>
              <a:t>Why</a:t>
            </a:r>
            <a:r>
              <a:rPr lang="en-US" altLang="en-US" dirty="0">
                <a:solidFill>
                  <a:srgbClr val="FFFFCC"/>
                </a:solidFill>
                <a:latin typeface="Arial" panose="020B0604020202020204" pitchFamily="34" charset="0"/>
              </a:rPr>
              <a:t> is it “innovative” (as compared to 	</a:t>
            </a:r>
            <a:r>
              <a:rPr lang="en-US" altLang="en-US" dirty="0">
                <a:solidFill>
                  <a:srgbClr val="FFFFCC"/>
                </a:solidFill>
                <a:latin typeface="Arial" panose="020B0604020202020204" pitchFamily="34" charset="0"/>
              </a:rPr>
              <a:t>current </a:t>
            </a:r>
            <a:r>
              <a:rPr lang="en-US" altLang="en-US" dirty="0">
                <a:solidFill>
                  <a:srgbClr val="FFFFCC"/>
                </a:solidFill>
                <a:latin typeface="Arial" panose="020B0604020202020204" pitchFamily="34" charset="0"/>
              </a:rPr>
              <a:t>or alternative approaches)?</a:t>
            </a:r>
          </a:p>
          <a:p>
            <a:pPr>
              <a:spcBef>
                <a:spcPct val="50000"/>
              </a:spcBef>
            </a:pPr>
            <a:r>
              <a:rPr lang="en-US" altLang="en-US" dirty="0">
                <a:solidFill>
                  <a:srgbClr val="FFFFCC"/>
                </a:solidFill>
                <a:latin typeface="Arial" panose="020B0604020202020204" pitchFamily="34" charset="0"/>
              </a:rPr>
              <a:t>3.	</a:t>
            </a:r>
            <a:r>
              <a:rPr lang="en-US" altLang="en-US" i="1" dirty="0">
                <a:solidFill>
                  <a:srgbClr val="FFFFCC"/>
                </a:solidFill>
                <a:latin typeface="Arial" panose="020B0604020202020204" pitchFamily="34" charset="0"/>
              </a:rPr>
              <a:t>What</a:t>
            </a:r>
            <a:r>
              <a:rPr lang="en-US" altLang="en-US" dirty="0">
                <a:solidFill>
                  <a:srgbClr val="FFFFCC"/>
                </a:solidFill>
                <a:latin typeface="Arial" panose="020B0604020202020204" pitchFamily="34" charset="0"/>
              </a:rPr>
              <a:t> is the significance of the </a:t>
            </a:r>
            <a:r>
              <a:rPr lang="en-US" altLang="en-US" dirty="0">
                <a:solidFill>
                  <a:srgbClr val="FFFFCC"/>
                </a:solidFill>
                <a:latin typeface="Arial" panose="020B0604020202020204" pitchFamily="34" charset="0"/>
              </a:rPr>
              <a:t> 	opportunity or problem being </a:t>
            </a:r>
            <a:r>
              <a:rPr lang="en-US" altLang="en-US" dirty="0">
                <a:solidFill>
                  <a:srgbClr val="FFFFCC"/>
                </a:solidFill>
                <a:latin typeface="Arial" panose="020B0604020202020204" pitchFamily="34" charset="0"/>
              </a:rPr>
              <a:t>solved?</a:t>
            </a: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66800" y="533400"/>
            <a:ext cx="7391400" cy="1143000"/>
          </a:xfrm>
        </p:spPr>
        <p:txBody>
          <a:bodyPr/>
          <a:lstStyle/>
          <a:p>
            <a:pPr algn="l"/>
            <a:r>
              <a:rPr lang="en-US" altLang="en-US" sz="3200">
                <a:latin typeface="Gill Sans MT Condensed" panose="020B0506020104020203" pitchFamily="34" charset="0"/>
              </a:rPr>
              <a:t>3. The SBIR/STTR Agency</a:t>
            </a:r>
          </a:p>
        </p:txBody>
      </p:sp>
      <p:sp>
        <p:nvSpPr>
          <p:cNvPr id="10243" name="Text Box 4"/>
          <p:cNvSpPr txBox="1">
            <a:spLocks noChangeArrowheads="1"/>
          </p:cNvSpPr>
          <p:nvPr/>
        </p:nvSpPr>
        <p:spPr bwMode="auto">
          <a:xfrm>
            <a:off x="1066800" y="1275814"/>
            <a:ext cx="7162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FFCC"/>
                </a:solidFill>
                <a:latin typeface="Arial" panose="020B0604020202020204" pitchFamily="34" charset="0"/>
              </a:rPr>
              <a:t>Indicate to which federal agency or agencies you plan to submit the Phase I proposal. Also, if you know the topic and subtopic number, title and description from either the current agency solicitation or the previous year, please provide that information.</a:t>
            </a:r>
          </a:p>
          <a:p>
            <a:pPr>
              <a:spcBef>
                <a:spcPct val="50000"/>
              </a:spcBef>
            </a:pPr>
            <a:r>
              <a:rPr lang="en-US" altLang="en-US" dirty="0">
                <a:solidFill>
                  <a:srgbClr val="FFFFCC"/>
                </a:solidFill>
                <a:latin typeface="Arial" panose="020B0604020202020204" pitchFamily="34" charset="0"/>
              </a:rPr>
              <a:t>Remember a proposal may be submitted to more than one agency, but you can accept only </a:t>
            </a:r>
            <a:r>
              <a:rPr lang="en-US" altLang="en-US" b="1" dirty="0">
                <a:solidFill>
                  <a:srgbClr val="FFFFCC"/>
                </a:solidFill>
                <a:latin typeface="Arial" panose="020B0604020202020204" pitchFamily="34" charset="0"/>
              </a:rPr>
              <a:t>one</a:t>
            </a:r>
            <a:r>
              <a:rPr lang="en-US" altLang="en-US" dirty="0">
                <a:solidFill>
                  <a:srgbClr val="FFFFCC"/>
                </a:solidFill>
                <a:latin typeface="Arial" panose="020B0604020202020204" pitchFamily="34" charset="0"/>
              </a:rPr>
              <a:t> award for that particular proposal.</a:t>
            </a:r>
          </a:p>
        </p:txBody>
      </p:sp>
      <p:sp>
        <p:nvSpPr>
          <p:cNvPr id="10244" name="Text Box 5"/>
          <p:cNvSpPr txBox="1">
            <a:spLocks noChangeArrowheads="1"/>
          </p:cNvSpPr>
          <p:nvPr/>
        </p:nvSpPr>
        <p:spPr bwMode="auto">
          <a:xfrm>
            <a:off x="1066800" y="4935538"/>
            <a:ext cx="7162800" cy="1754326"/>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dirty="0">
                <a:solidFill>
                  <a:schemeClr val="bg1"/>
                </a:solidFill>
              </a:rPr>
              <a:t>Example:  </a:t>
            </a:r>
            <a:r>
              <a:rPr lang="en-US" altLang="en-US" sz="1800" dirty="0">
                <a:solidFill>
                  <a:schemeClr val="bg1"/>
                </a:solidFill>
                <a:latin typeface="Arial" panose="020B0604020202020204" pitchFamily="34" charset="0"/>
              </a:rPr>
              <a:t>The Phase I proposal will be submitted to USDA’s FY </a:t>
            </a:r>
            <a:r>
              <a:rPr lang="en-US" altLang="en-US" sz="1800" dirty="0">
                <a:solidFill>
                  <a:schemeClr val="bg1"/>
                </a:solidFill>
                <a:latin typeface="Arial" panose="020B0604020202020204" pitchFamily="34" charset="0"/>
              </a:rPr>
              <a:t>2019 </a:t>
            </a:r>
            <a:r>
              <a:rPr lang="en-US" altLang="en-US" sz="1800" dirty="0">
                <a:solidFill>
                  <a:schemeClr val="bg1"/>
                </a:solidFill>
                <a:latin typeface="Arial" panose="020B0604020202020204" pitchFamily="34" charset="0"/>
              </a:rPr>
              <a:t>Program Solicitation in response to Topic 8.4 - Air, Water, and Soils; Subtopic B-2: Studies involving reduction of wind-caused erosion of soil; abatement of air pollution stemming from agricultural and forestry enterprises; utilization of air components for agricultural purposes.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6"/>
          <p:cNvSpPr>
            <a:spLocks noChangeArrowheads="1" noChangeShapeType="1" noTextEdit="1"/>
          </p:cNvSpPr>
          <p:nvPr/>
        </p:nvSpPr>
        <p:spPr bwMode="auto">
          <a:xfrm>
            <a:off x="1752600" y="1828800"/>
            <a:ext cx="5638800" cy="4495800"/>
          </a:xfrm>
          <a:prstGeom prst="rect">
            <a:avLst/>
          </a:prstGeom>
          <a:extLst>
            <a:ext uri="{91240B29-F687-4F45-9708-019B960494DF}">
              <a14:hiddenLine xmlns:a14="http://schemas.microsoft.com/office/drawing/2010/main" w="9525" cap="sq">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US" sz="7200" kern="10">
                <a:solidFill>
                  <a:srgbClr val="38386E"/>
                </a:solidFill>
                <a:effectLst>
                  <a:outerShdw dist="45791" dir="2021404" algn="ctr" rotWithShape="0">
                    <a:srgbClr val="C0C0C0"/>
                  </a:outerShdw>
                </a:effectLst>
                <a:latin typeface="Verdana" panose="020B0604030504040204" pitchFamily="34" charset="0"/>
                <a:ea typeface="Verdana" panose="020B0604030504040204" pitchFamily="34" charset="0"/>
                <a:cs typeface="Verdana" panose="020B0604030504040204" pitchFamily="34" charset="0"/>
              </a:rPr>
              <a:t>$</a:t>
            </a:r>
          </a:p>
        </p:txBody>
      </p:sp>
      <p:sp>
        <p:nvSpPr>
          <p:cNvPr id="11267" name="Text Box 4"/>
          <p:cNvSpPr txBox="1">
            <a:spLocks noChangeArrowheads="1"/>
          </p:cNvSpPr>
          <p:nvPr/>
        </p:nvSpPr>
        <p:spPr bwMode="auto">
          <a:xfrm>
            <a:off x="1143000" y="1143002"/>
            <a:ext cx="7086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rgbClr val="FFFFCC"/>
                </a:solidFill>
                <a:latin typeface="Arial" panose="020B0604020202020204" pitchFamily="34" charset="0"/>
              </a:rPr>
              <a:t>Briefly, identify the product or service that is anticipated to be commercialized in Phase III, the market need it will attempt to satisfy and the overall estimated market(s) size (number of units, dollar amount, etc..).  If the innovation will be an improvement to an internal process, please explain the competitive advantage that will be obtained and its projected impact. Said another way, </a:t>
            </a:r>
            <a:r>
              <a:rPr lang="en-US" altLang="en-US" b="1" i="1" dirty="0">
                <a:solidFill>
                  <a:srgbClr val="FFFFCC"/>
                </a:solidFill>
                <a:latin typeface="Arial" panose="020B0604020202020204" pitchFamily="34" charset="0"/>
              </a:rPr>
              <a:t>“How will this innovation make $, who is going to buy it, and how much?” </a:t>
            </a:r>
            <a:r>
              <a:rPr lang="en-US" altLang="en-US" dirty="0">
                <a:solidFill>
                  <a:srgbClr val="FFFFCC"/>
                </a:solidFill>
                <a:latin typeface="Arial" panose="020B0604020202020204" pitchFamily="34" charset="0"/>
              </a:rPr>
              <a:t>Identify any strategic commercialization partners.</a:t>
            </a:r>
            <a:endParaRPr lang="en-US" altLang="en-US" b="1" i="1" dirty="0">
              <a:solidFill>
                <a:srgbClr val="FFFFCC"/>
              </a:solidFill>
              <a:latin typeface="Arial" panose="020B0604020202020204" pitchFamily="34" charset="0"/>
            </a:endParaRPr>
          </a:p>
          <a:p>
            <a:endParaRPr lang="en-US" altLang="en-US" dirty="0">
              <a:solidFill>
                <a:srgbClr val="FFFFCC"/>
              </a:solidFill>
              <a:latin typeface="Arial" panose="020B0604020202020204" pitchFamily="34" charset="0"/>
            </a:endParaRPr>
          </a:p>
          <a:p>
            <a:r>
              <a:rPr lang="en-US" altLang="en-US" dirty="0">
                <a:solidFill>
                  <a:srgbClr val="FFFFCC"/>
                </a:solidFill>
                <a:latin typeface="Arial" panose="020B0604020202020204" pitchFamily="34" charset="0"/>
              </a:rPr>
              <a:t>If the projected outcome is anticipated to have greater societal impact than commercial, please explain.</a:t>
            </a:r>
          </a:p>
        </p:txBody>
      </p:sp>
      <p:sp>
        <p:nvSpPr>
          <p:cNvPr id="11268" name="Rectangle 2"/>
          <p:cNvSpPr>
            <a:spLocks noGrp="1" noChangeArrowheads="1"/>
          </p:cNvSpPr>
          <p:nvPr>
            <p:ph type="title"/>
          </p:nvPr>
        </p:nvSpPr>
        <p:spPr>
          <a:xfrm>
            <a:off x="1066800" y="533400"/>
            <a:ext cx="7543800" cy="1143000"/>
          </a:xfrm>
        </p:spPr>
        <p:txBody>
          <a:bodyPr/>
          <a:lstStyle/>
          <a:p>
            <a:pPr algn="l"/>
            <a:r>
              <a:rPr lang="en-US" altLang="en-US" sz="3200" dirty="0">
                <a:latin typeface="Gill Sans MT Condensed" panose="020B0506020104020203" pitchFamily="34" charset="0"/>
              </a:rPr>
              <a:t>4. The Commercial Opportunities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066800" y="533400"/>
            <a:ext cx="7391400" cy="1143000"/>
          </a:xfrm>
        </p:spPr>
        <p:txBody>
          <a:bodyPr/>
          <a:lstStyle/>
          <a:p>
            <a:pPr algn="l"/>
            <a:r>
              <a:rPr lang="en-US" altLang="en-US" sz="3200">
                <a:latin typeface="Gill Sans MT Condensed" panose="020B0506020104020203" pitchFamily="34" charset="0"/>
              </a:rPr>
              <a:t>5. </a:t>
            </a:r>
            <a:r>
              <a:rPr lang="en-US" altLang="en-US" sz="3200" dirty="0">
                <a:latin typeface="Gill Sans MT Condensed" panose="020B0506020104020203" pitchFamily="34" charset="0"/>
              </a:rPr>
              <a:t>The Research Team</a:t>
            </a:r>
          </a:p>
        </p:txBody>
      </p:sp>
      <p:sp>
        <p:nvSpPr>
          <p:cNvPr id="2052" name="Text Box 4"/>
          <p:cNvSpPr txBox="1">
            <a:spLocks noChangeArrowheads="1"/>
          </p:cNvSpPr>
          <p:nvPr/>
        </p:nvSpPr>
        <p:spPr bwMode="auto">
          <a:xfrm>
            <a:off x="1295400" y="2046744"/>
            <a:ext cx="3352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FFCC"/>
                </a:solidFill>
                <a:latin typeface="Arial" panose="020B0604020202020204" pitchFamily="34" charset="0"/>
              </a:rPr>
              <a:t>Who is the PI? </a:t>
            </a:r>
          </a:p>
          <a:p>
            <a:pPr>
              <a:spcBef>
                <a:spcPct val="50000"/>
              </a:spcBef>
            </a:pPr>
            <a:r>
              <a:rPr lang="en-US" altLang="en-US" dirty="0">
                <a:solidFill>
                  <a:srgbClr val="FFFFCC"/>
                </a:solidFill>
                <a:latin typeface="Arial" panose="020B0604020202020204" pitchFamily="34" charset="0"/>
              </a:rPr>
              <a:t>Who is going to do the </a:t>
            </a:r>
            <a:r>
              <a:rPr lang="en-US" altLang="en-US" b="1" dirty="0">
                <a:solidFill>
                  <a:srgbClr val="FFFFCC"/>
                </a:solidFill>
                <a:latin typeface="Arial" panose="020B0604020202020204" pitchFamily="34" charset="0"/>
              </a:rPr>
              <a:t>Work</a:t>
            </a:r>
            <a:r>
              <a:rPr lang="en-US" altLang="en-US" dirty="0">
                <a:solidFill>
                  <a:srgbClr val="FFFFCC"/>
                </a:solidFill>
                <a:latin typeface="Arial" panose="020B0604020202020204" pitchFamily="34" charset="0"/>
              </a:rPr>
              <a:t> and what </a:t>
            </a:r>
            <a:r>
              <a:rPr lang="en-US" altLang="en-US" i="1" dirty="0">
                <a:solidFill>
                  <a:srgbClr val="FFFFCC"/>
                </a:solidFill>
                <a:latin typeface="Arial" panose="020B0604020202020204" pitchFamily="34" charset="0"/>
              </a:rPr>
              <a:t>qualifies</a:t>
            </a:r>
            <a:r>
              <a:rPr lang="en-US" altLang="en-US" dirty="0">
                <a:solidFill>
                  <a:srgbClr val="FFFFCC"/>
                </a:solidFill>
                <a:latin typeface="Arial" panose="020B0604020202020204" pitchFamily="34" charset="0"/>
              </a:rPr>
              <a:t> them to do it?</a:t>
            </a:r>
          </a:p>
          <a:p>
            <a:pPr>
              <a:spcBef>
                <a:spcPct val="50000"/>
              </a:spcBef>
            </a:pPr>
            <a:r>
              <a:rPr lang="en-US" altLang="en-US" dirty="0">
                <a:solidFill>
                  <a:srgbClr val="FFFFCC"/>
                </a:solidFill>
                <a:latin typeface="Arial" panose="020B0604020202020204" pitchFamily="34" charset="0"/>
              </a:rPr>
              <a:t>Why should anyone believe you?</a:t>
            </a:r>
          </a:p>
        </p:txBody>
      </p:sp>
      <p:graphicFrame>
        <p:nvGraphicFramePr>
          <p:cNvPr id="2050" name="Object 5"/>
          <p:cNvGraphicFramePr>
            <a:graphicFrameLocks noChangeAspect="1"/>
          </p:cNvGraphicFramePr>
          <p:nvPr/>
        </p:nvGraphicFramePr>
        <p:xfrm>
          <a:off x="4845050" y="1527177"/>
          <a:ext cx="3155950" cy="4492625"/>
        </p:xfrm>
        <a:graphic>
          <a:graphicData uri="http://schemas.openxmlformats.org/presentationml/2006/ole">
            <mc:AlternateContent xmlns:mc="http://schemas.openxmlformats.org/markup-compatibility/2006">
              <mc:Choice xmlns:v="urn:schemas-microsoft-com:vml" Requires="v">
                <p:oleObj spid="_x0000_s2059" name="Clip" r:id="rId3" imgW="3848040" imgH="5478120" progId="MS_ClipArt_Gallery.2">
                  <p:embed/>
                </p:oleObj>
              </mc:Choice>
              <mc:Fallback>
                <p:oleObj name="Clip" r:id="rId3" imgW="3848040" imgH="547812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527177"/>
                        <a:ext cx="3155950" cy="449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66800" y="533400"/>
            <a:ext cx="7543800" cy="1143000"/>
          </a:xfrm>
        </p:spPr>
        <p:txBody>
          <a:bodyPr/>
          <a:lstStyle/>
          <a:p>
            <a:pPr algn="l"/>
            <a:r>
              <a:rPr lang="en-US" altLang="en-US" sz="3200" dirty="0">
                <a:latin typeface="Gill Sans MT Condensed" panose="020B0506020104020203" pitchFamily="34" charset="0"/>
              </a:rPr>
              <a:t>6. The Phase 0 Technical Objectives</a:t>
            </a:r>
          </a:p>
        </p:txBody>
      </p:sp>
      <p:sp>
        <p:nvSpPr>
          <p:cNvPr id="12291" name="Text Box 4"/>
          <p:cNvSpPr txBox="1">
            <a:spLocks noChangeArrowheads="1"/>
          </p:cNvSpPr>
          <p:nvPr/>
        </p:nvSpPr>
        <p:spPr bwMode="auto">
          <a:xfrm>
            <a:off x="1066800" y="1566208"/>
            <a:ext cx="7086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FFFFCC"/>
                </a:solidFill>
                <a:latin typeface="Arial" panose="020B0604020202020204" pitchFamily="34" charset="0"/>
              </a:rPr>
              <a:t>Specify what you intend to accomplish.  The objectives should be regarded as a link between what you are ultimately trying to achieve (discussed in the abstract of the proposal) and the technical work (presented in your work plan). </a:t>
            </a:r>
          </a:p>
        </p:txBody>
      </p:sp>
      <p:sp>
        <p:nvSpPr>
          <p:cNvPr id="12292" name="Text Box 5"/>
          <p:cNvSpPr txBox="1">
            <a:spLocks noChangeArrowheads="1"/>
          </p:cNvSpPr>
          <p:nvPr/>
        </p:nvSpPr>
        <p:spPr bwMode="auto">
          <a:xfrm>
            <a:off x="1143000" y="4038602"/>
            <a:ext cx="7086600" cy="2246769"/>
          </a:xfrm>
          <a:prstGeom prst="rect">
            <a:avLst/>
          </a:prstGeom>
          <a:solidFill>
            <a:srgbClr val="FFFF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a:solidFill>
                  <a:schemeClr val="bg1"/>
                </a:solidFill>
              </a:rPr>
              <a:t>Example:   </a:t>
            </a:r>
            <a:r>
              <a:rPr lang="en-US" altLang="en-US" sz="2000" dirty="0">
                <a:solidFill>
                  <a:schemeClr val="bg1"/>
                </a:solidFill>
              </a:rPr>
              <a:t> </a:t>
            </a:r>
            <a:r>
              <a:rPr lang="en-US" altLang="en-US" sz="2000" dirty="0">
                <a:solidFill>
                  <a:schemeClr val="bg1"/>
                </a:solidFill>
                <a:latin typeface="Arial" panose="020B0604020202020204" pitchFamily="34" charset="0"/>
              </a:rPr>
              <a:t>“A primary technical objective will be the development of the Phase I proposal work plan that lays out clearly what are to be the approach, methodology, options, reasons for choices, priorities and sequence of work tasks. Associated with this will be the necessary identification of facilities, supplies, and equipment needs and who will conduct the work for each task.”</a:t>
            </a:r>
            <a:endParaRPr lang="en-US" altLang="en-US" sz="2000" dirty="0">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8691" y="5029200"/>
            <a:ext cx="805311" cy="607214"/>
          </a:xfrm>
          <a:prstGeom prst="rect">
            <a:avLst/>
          </a:prstGeom>
        </p:spPr>
      </p:pic>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1961</TotalTime>
  <Words>829</Words>
  <Application>Microsoft Office PowerPoint</Application>
  <PresentationFormat>On-screen Show (4:3)</PresentationFormat>
  <Paragraphs>83</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4" baseType="lpstr">
      <vt:lpstr>Arial</vt:lpstr>
      <vt:lpstr>Arial Narrow</vt:lpstr>
      <vt:lpstr>Gill Sans MT Condensed</vt:lpstr>
      <vt:lpstr>MS Shell Dlg 2</vt:lpstr>
      <vt:lpstr>Times New Roman</vt:lpstr>
      <vt:lpstr>Verdana</vt:lpstr>
      <vt:lpstr>Wingdings</vt:lpstr>
      <vt:lpstr>Wingdings 3</vt:lpstr>
      <vt:lpstr>Madison</vt:lpstr>
      <vt:lpstr>Clip</vt:lpstr>
      <vt:lpstr>Document</vt:lpstr>
      <vt:lpstr>Preparing the Phase 0 Proposal</vt:lpstr>
      <vt:lpstr>The Application Process</vt:lpstr>
      <vt:lpstr>Basic Outline of the Proposal</vt:lpstr>
      <vt:lpstr>1. The Cover Page</vt:lpstr>
      <vt:lpstr>2. The Project Abstract</vt:lpstr>
      <vt:lpstr>3. The SBIR/STTR Agency</vt:lpstr>
      <vt:lpstr>4. The Commercial Opportunities</vt:lpstr>
      <vt:lpstr>5. The Research Team</vt:lpstr>
      <vt:lpstr>6. The Phase 0 Technical Objectives</vt:lpstr>
      <vt:lpstr>7. Phase 0 Work Plan &amp; Time Line</vt:lpstr>
      <vt:lpstr>8. The Phase 0 Anticipated Results</vt:lpstr>
      <vt:lpstr>9. The Phase 0 Budget</vt:lpstr>
      <vt:lpstr>Have questions?</vt:lpstr>
    </vt:vector>
  </TitlesOfParts>
  <Company>NASA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the Phase 0 Proposal</dc:title>
  <dc:creator>SSCUSER</dc:creator>
  <cp:lastModifiedBy>Graben, Joseph (SSC-STAC)[MISSISSIPPI RESEARCH CONSORTIUM/USM]</cp:lastModifiedBy>
  <cp:revision>76</cp:revision>
  <dcterms:created xsi:type="dcterms:W3CDTF">2000-11-29T16:45:54Z</dcterms:created>
  <dcterms:modified xsi:type="dcterms:W3CDTF">2019-09-09T14:04:26Z</dcterms:modified>
</cp:coreProperties>
</file>