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4" r:id="rId3"/>
    <p:sldId id="258" r:id="rId4"/>
    <p:sldId id="263" r:id="rId5"/>
    <p:sldId id="265" r:id="rId6"/>
    <p:sldId id="267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B3B2-7503-4F97-B30E-E65EC1E26353}" type="datetimeFigureOut">
              <a:rPr lang="en-US" smtClean="0"/>
              <a:t>07-Jun-2020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274D2-2713-4B76-869E-A5CFF918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9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C08CC09-B9C2-4736-959A-4AAB81F77FFE}" type="datetimeFigureOut">
              <a:rPr lang="en-US" smtClean="0"/>
              <a:t>07-Jun-2020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E73F244-145A-4E61-B8C8-2B387E69B8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234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CC09-B9C2-4736-959A-4AAB81F77FFE}" type="datetimeFigureOut">
              <a:rPr lang="en-US" smtClean="0"/>
              <a:t>07-Jun-2020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F244-145A-4E61-B8C8-2B387E69B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9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CC09-B9C2-4736-959A-4AAB81F77FFE}" type="datetimeFigureOut">
              <a:rPr lang="en-US" smtClean="0"/>
              <a:t>07-Jun-2020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F244-145A-4E61-B8C8-2B387E69B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CC09-B9C2-4736-959A-4AAB81F77FFE}" type="datetimeFigureOut">
              <a:rPr lang="en-US" smtClean="0"/>
              <a:t>07-Jun-2020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F244-145A-4E61-B8C8-2B387E69B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0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CC09-B9C2-4736-959A-4AAB81F77FFE}" type="datetimeFigureOut">
              <a:rPr lang="en-US" smtClean="0"/>
              <a:t>07-Jun-2020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F244-145A-4E61-B8C8-2B387E69B8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5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CC09-B9C2-4736-959A-4AAB81F77FFE}" type="datetimeFigureOut">
              <a:rPr lang="en-US" smtClean="0"/>
              <a:t>07-Jun-2020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F244-145A-4E61-B8C8-2B387E69B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CC09-B9C2-4736-959A-4AAB81F77FFE}" type="datetimeFigureOut">
              <a:rPr lang="en-US" smtClean="0"/>
              <a:t>07-Jun-2020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F244-145A-4E61-B8C8-2B387E69B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4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CC09-B9C2-4736-959A-4AAB81F77FFE}" type="datetimeFigureOut">
              <a:rPr lang="en-US" smtClean="0"/>
              <a:t>07-Jun-2020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F244-145A-4E61-B8C8-2B387E69B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1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CC09-B9C2-4736-959A-4AAB81F77FFE}" type="datetimeFigureOut">
              <a:rPr lang="en-US" smtClean="0"/>
              <a:t>07-Jun-2020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F244-145A-4E61-B8C8-2B387E69B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4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CC09-B9C2-4736-959A-4AAB81F77FFE}" type="datetimeFigureOut">
              <a:rPr lang="en-US" smtClean="0"/>
              <a:t>07-Jun-2020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F244-145A-4E61-B8C8-2B387E69B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2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CC09-B9C2-4736-959A-4AAB81F77FFE}" type="datetimeFigureOut">
              <a:rPr lang="en-US" smtClean="0"/>
              <a:t>07-Jun-2020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F244-145A-4E61-B8C8-2B387E69B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9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C08CC09-B9C2-4736-959A-4AAB81F77FFE}" type="datetimeFigureOut">
              <a:rPr lang="en-US" smtClean="0"/>
              <a:t>07-Jun-2020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E73F244-145A-4E61-B8C8-2B387E69B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3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pt44/water_fil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4DC7-021D-44E5-B019-80F440078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048" y="647413"/>
            <a:ext cx="9418320" cy="29946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Water-Fill Technique</a:t>
            </a:r>
            <a:br>
              <a:rPr lang="en-US" dirty="0"/>
            </a:br>
            <a:r>
              <a:rPr lang="en-US" dirty="0"/>
              <a:t>for Inverted Text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0340-B97D-4111-9D2D-FB2B2F476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Jithin Thenasseril</a:t>
            </a:r>
          </a:p>
          <a:p>
            <a:r>
              <a:rPr lang="en-US" dirty="0"/>
              <a:t>CS 583 Computer Vision</a:t>
            </a:r>
          </a:p>
          <a:p>
            <a:r>
              <a:rPr lang="en-US" sz="1500" dirty="0">
                <a:hlinkClick r:id="rId2"/>
              </a:rPr>
              <a:t>https://github.com/jpt44/water_fill</a:t>
            </a:r>
            <a:endParaRPr lang="en-US" sz="15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0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4885-727F-4421-8A36-BA68B704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717" y="215659"/>
            <a:ext cx="9692640" cy="794175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D151-4995-4E9C-A2AE-4DDAC21D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15" y="2104845"/>
            <a:ext cx="9779942" cy="2803585"/>
          </a:xfrm>
        </p:spPr>
        <p:txBody>
          <a:bodyPr>
            <a:normAutofit/>
          </a:bodyPr>
          <a:lstStyle/>
          <a:p>
            <a:r>
              <a:rPr lang="en-US" sz="2200" dirty="0"/>
              <a:t>Companies want to extract text data from large volumes of document images using Optical Character Recognition (OCR) </a:t>
            </a:r>
          </a:p>
          <a:p>
            <a:r>
              <a:rPr lang="en-US" sz="2200" dirty="0"/>
              <a:t>OCR requires that documents be oriented correctly. Current OCR solutions, such as Tesseract-OCR, can’t always detect the orientation of inverted (upside down) text</a:t>
            </a:r>
          </a:p>
          <a:p>
            <a:r>
              <a:rPr lang="en-US" sz="2200" dirty="0"/>
              <a:t>Incorrect orientation detection leads to incorrect text extraction</a:t>
            </a:r>
          </a:p>
        </p:txBody>
      </p:sp>
    </p:spTree>
    <p:extLst>
      <p:ext uri="{BB962C8B-B14F-4D97-AF65-F5344CB8AC3E}">
        <p14:creationId xmlns:p14="http://schemas.microsoft.com/office/powerpoint/2010/main" val="93060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58DC-DBAD-4017-8464-99BBDBC3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26" y="183971"/>
            <a:ext cx="10515600" cy="65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Pre-Trained Tesseract-OCR Results cont.</a:t>
            </a:r>
          </a:p>
        </p:txBody>
      </p:sp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11961C4C-5143-4438-A306-453D20FF8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765"/>
              </p:ext>
            </p:extLst>
          </p:nvPr>
        </p:nvGraphicFramePr>
        <p:xfrm>
          <a:off x="485552" y="5093740"/>
          <a:ext cx="936909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463">
                  <a:extLst>
                    <a:ext uri="{9D8B030D-6E8A-4147-A177-3AD203B41FA5}">
                      <a16:colId xmlns:a16="http://schemas.microsoft.com/office/drawing/2014/main" val="302817633"/>
                    </a:ext>
                  </a:extLst>
                </a:gridCol>
                <a:gridCol w="1485905">
                  <a:extLst>
                    <a:ext uri="{9D8B030D-6E8A-4147-A177-3AD203B41FA5}">
                      <a16:colId xmlns:a16="http://schemas.microsoft.com/office/drawing/2014/main" val="284139405"/>
                    </a:ext>
                  </a:extLst>
                </a:gridCol>
                <a:gridCol w="1020890">
                  <a:extLst>
                    <a:ext uri="{9D8B030D-6E8A-4147-A177-3AD203B41FA5}">
                      <a16:colId xmlns:a16="http://schemas.microsoft.com/office/drawing/2014/main" val="466074965"/>
                    </a:ext>
                  </a:extLst>
                </a:gridCol>
                <a:gridCol w="1639579">
                  <a:extLst>
                    <a:ext uri="{9D8B030D-6E8A-4147-A177-3AD203B41FA5}">
                      <a16:colId xmlns:a16="http://schemas.microsoft.com/office/drawing/2014/main" val="1779673114"/>
                    </a:ext>
                  </a:extLst>
                </a:gridCol>
                <a:gridCol w="1284857">
                  <a:extLst>
                    <a:ext uri="{9D8B030D-6E8A-4147-A177-3AD203B41FA5}">
                      <a16:colId xmlns:a16="http://schemas.microsoft.com/office/drawing/2014/main" val="46206118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435154761"/>
                    </a:ext>
                  </a:extLst>
                </a:gridCol>
                <a:gridCol w="1351829">
                  <a:extLst>
                    <a:ext uri="{9D8B030D-6E8A-4147-A177-3AD203B41FA5}">
                      <a16:colId xmlns:a16="http://schemas.microsoft.com/office/drawing/2014/main" val="316766324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200" dirty="0"/>
                        <a:t>Actual Skew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 of Errors including spaces, punctuation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# of Characters with spaces, punctuation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 of Errors from 0 degree that also existed 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Tesseract Detected Orientation (</a:t>
                      </a:r>
                      <a:r>
                        <a:rPr lang="en-US" sz="1200" dirty="0" err="1"/>
                        <a:t>psm</a:t>
                      </a:r>
                      <a:r>
                        <a:rPr lang="en-US" sz="1200" dirty="0"/>
                        <a:t>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Orientation 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095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99.64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1029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/>
                        <a:t>270/90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85506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/>
                        <a:t>180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7373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7CA25B-89FA-443A-9986-9E9E1F825DB9}"/>
              </a:ext>
            </a:extLst>
          </p:cNvPr>
          <p:cNvSpPr txBox="1"/>
          <p:nvPr/>
        </p:nvSpPr>
        <p:spPr>
          <a:xfrm>
            <a:off x="4888072" y="839579"/>
            <a:ext cx="5058186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“3409S 0} S19AR]d $0 B]</a:t>
            </a:r>
            <a:r>
              <a:rPr lang="en-US" sz="1000" dirty="0" err="1"/>
              <a:t>dNOD</a:t>
            </a:r>
            <a:r>
              <a:rPr lang="en-US" sz="1000" dirty="0"/>
              <a:t> </a:t>
            </a:r>
            <a:r>
              <a:rPr lang="en-US" sz="1000" dirty="0" err="1"/>
              <a:t>eB</a:t>
            </a:r>
            <a:r>
              <a:rPr lang="en-US" sz="1000" dirty="0"/>
              <a:t> }sed</a:t>
            </a:r>
          </a:p>
          <a:p>
            <a:r>
              <a:rPr lang="en-US" sz="1000" dirty="0" err="1"/>
              <a:t>Bulob</a:t>
            </a:r>
            <a:r>
              <a:rPr lang="en-US" sz="1000" dirty="0"/>
              <a:t> a1oyaq </a:t>
            </a:r>
            <a:r>
              <a:rPr lang="en-US" sz="1000" dirty="0" err="1"/>
              <a:t>eare</a:t>
            </a:r>
            <a:r>
              <a:rPr lang="en-US" sz="1000" dirty="0"/>
              <a:t> </a:t>
            </a:r>
            <a:r>
              <a:rPr lang="en-US" sz="1000" dirty="0" err="1"/>
              <a:t>AyJeUad</a:t>
            </a:r>
            <a:r>
              <a:rPr lang="en-US" sz="1000" dirty="0"/>
              <a:t> s4uopjassng euN04 Jo a6pa ay} </a:t>
            </a:r>
            <a:r>
              <a:rPr lang="en-US" sz="1000" dirty="0" err="1"/>
              <a:t>uo</a:t>
            </a:r>
            <a:r>
              <a:rPr lang="en-US" sz="1000" dirty="0"/>
              <a:t> </a:t>
            </a:r>
            <a:r>
              <a:rPr lang="en-US" sz="1000" dirty="0" err="1"/>
              <a:t>uoIssassod</a:t>
            </a:r>
            <a:endParaRPr lang="en-US" sz="1000" dirty="0"/>
          </a:p>
          <a:p>
            <a:r>
              <a:rPr lang="en-US" sz="1000" dirty="0"/>
              <a:t>om pjo-seeK-6 | 84 SE SI ay </a:t>
            </a:r>
            <a:r>
              <a:rPr lang="en-US" sz="1000" dirty="0" err="1"/>
              <a:t>UBTe</a:t>
            </a:r>
            <a:r>
              <a:rPr lang="en-US" sz="1000" dirty="0"/>
              <a:t>} </a:t>
            </a:r>
            <a:r>
              <a:rPr lang="en-US" sz="1000" dirty="0" err="1"/>
              <a:t>BUN!xe</a:t>
            </a:r>
            <a:r>
              <a:rPr lang="en-US" sz="1000" dirty="0"/>
              <a:t> </a:t>
            </a:r>
            <a:r>
              <a:rPr lang="en-US" sz="1000" dirty="0" err="1"/>
              <a:t>Ue</a:t>
            </a:r>
            <a:r>
              <a:rPr lang="en-US" sz="1000" dirty="0"/>
              <a:t> </a:t>
            </a:r>
            <a:r>
              <a:rPr lang="en-US" sz="1000" dirty="0" err="1"/>
              <a:t>JeYM</a:t>
            </a:r>
            <a:r>
              <a:rPr lang="en-US" sz="1000" dirty="0"/>
              <a:t> </a:t>
            </a:r>
            <a:r>
              <a:rPr lang="en-US" sz="1000" dirty="0" err="1"/>
              <a:t>pamoys</a:t>
            </a:r>
            <a:r>
              <a:rPr lang="en-US" sz="1000" dirty="0"/>
              <a:t> </a:t>
            </a:r>
            <a:r>
              <a:rPr lang="en-US" sz="1000" dirty="0" err="1"/>
              <a:t>saINeq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-</a:t>
            </a:r>
            <a:r>
              <a:rPr lang="en-US" sz="1000" dirty="0" err="1"/>
              <a:t>awreb</a:t>
            </a:r>
            <a:r>
              <a:rPr lang="en-US" sz="1000" dirty="0"/>
              <a:t> </a:t>
            </a:r>
            <a:r>
              <a:rPr lang="en-US" sz="1000" dirty="0" err="1"/>
              <a:t>aug</a:t>
            </a:r>
            <a:r>
              <a:rPr lang="en-US" sz="1000" dirty="0"/>
              <a:t> jo 106 </a:t>
            </a:r>
            <a:r>
              <a:rPr lang="en-US" sz="1000" dirty="0" err="1"/>
              <a:t>ayy</a:t>
            </a:r>
            <a:r>
              <a:rPr lang="en-US" sz="1000" dirty="0"/>
              <a:t> a10jq</a:t>
            </a:r>
          </a:p>
          <a:p>
            <a:r>
              <a:rPr lang="en-US" sz="1000" dirty="0" err="1"/>
              <a:t>yynoy</a:t>
            </a:r>
            <a:r>
              <a:rPr lang="en-US" sz="1000" dirty="0"/>
              <a:t> </a:t>
            </a:r>
            <a:r>
              <a:rPr lang="en-US" sz="1000" dirty="0" err="1"/>
              <a:t>ayy</a:t>
            </a:r>
            <a:r>
              <a:rPr lang="en-US" sz="1000" dirty="0"/>
              <a:t> </a:t>
            </a:r>
            <a:r>
              <a:rPr lang="en-US" sz="1000" dirty="0" err="1"/>
              <a:t>awuoy</a:t>
            </a:r>
            <a:r>
              <a:rPr lang="en-US" sz="1000" dirty="0"/>
              <a:t> </a:t>
            </a:r>
            <a:r>
              <a:rPr lang="en-US" sz="1000" dirty="0" err="1"/>
              <a:t>Buiddez</a:t>
            </a:r>
            <a:r>
              <a:rPr lang="en-US" sz="1000" dirty="0"/>
              <a:t> </a:t>
            </a:r>
            <a:r>
              <a:rPr lang="en-US" sz="1000" dirty="0" err="1"/>
              <a:t>pjsmopuemey</a:t>
            </a:r>
            <a:r>
              <a:rPr lang="en-US" sz="1000" dirty="0"/>
              <a:t> ‘</a:t>
            </a:r>
            <a:r>
              <a:rPr lang="en-US" sz="1000" dirty="0" err="1"/>
              <a:t>Keme</a:t>
            </a:r>
            <a:r>
              <a:rPr lang="en-US" sz="1000" dirty="0"/>
              <a:t> </a:t>
            </a:r>
            <a:r>
              <a:rPr lang="en-US" sz="1000" dirty="0" err="1"/>
              <a:t>umo</a:t>
            </a:r>
            <a:r>
              <a:rPr lang="en-US" sz="1000" dirty="0"/>
              <a:t>]g 219M </a:t>
            </a:r>
            <a:r>
              <a:rPr lang="en-US" sz="1000" dirty="0" err="1"/>
              <a:t>apis</a:t>
            </a:r>
            <a:r>
              <a:rPr lang="en-US" sz="1000" dirty="0"/>
              <a:t> S,131S0Y</a:t>
            </a:r>
          </a:p>
          <a:p>
            <a:r>
              <a:rPr lang="en-US" sz="1000" dirty="0"/>
              <a:t>am </a:t>
            </a:r>
            <a:r>
              <a:rPr lang="en-US" sz="1000" dirty="0" err="1"/>
              <a:t>ef</a:t>
            </a:r>
            <a:r>
              <a:rPr lang="en-US" sz="1000" dirty="0"/>
              <a:t> </a:t>
            </a:r>
            <a:r>
              <a:rPr lang="en-US" sz="1000" dirty="0" err="1"/>
              <a:t>sawreb</a:t>
            </a:r>
            <a:r>
              <a:rPr lang="en-US" sz="1000" dirty="0"/>
              <a:t> </a:t>
            </a:r>
            <a:r>
              <a:rPr lang="en-US" sz="1000" dirty="0" err="1"/>
              <a:t>xis</a:t>
            </a:r>
            <a:r>
              <a:rPr lang="en-US" sz="1000" dirty="0"/>
              <a:t> </a:t>
            </a:r>
            <a:r>
              <a:rPr lang="en-US" sz="1000" dirty="0" err="1"/>
              <a:t>snomaud</a:t>
            </a:r>
            <a:r>
              <a:rPr lang="en-US" sz="1000" dirty="0"/>
              <a:t> </a:t>
            </a:r>
            <a:r>
              <a:rPr lang="en-US" sz="1000" dirty="0" err="1"/>
              <a:t>sayy</a:t>
            </a:r>
            <a:r>
              <a:rPr lang="en-US" sz="1000" dirty="0"/>
              <a:t> ul </a:t>
            </a:r>
            <a:r>
              <a:rPr lang="en-US" sz="1000" dirty="0" err="1"/>
              <a:t>UayeaquN</a:t>
            </a:r>
            <a:r>
              <a:rPr lang="en-US" sz="1000" dirty="0"/>
              <a:t> a10M </a:t>
            </a:r>
            <a:r>
              <a:rPr lang="en-US" sz="1000" dirty="0" err="1"/>
              <a:t>Juopjassng</a:t>
            </a:r>
            <a:r>
              <a:rPr lang="en-US" sz="1000" dirty="0"/>
              <a:t> eUuNz04</a:t>
            </a:r>
          </a:p>
          <a:p>
            <a:endParaRPr lang="en-US" sz="1000" dirty="0"/>
          </a:p>
          <a:p>
            <a:r>
              <a:rPr lang="en-US" sz="1000" dirty="0"/>
              <a:t>“0-€ 11 </a:t>
            </a:r>
            <a:r>
              <a:rPr lang="en-US" sz="1000" dirty="0" err="1"/>
              <a:t>BupyeW</a:t>
            </a:r>
            <a:r>
              <a:rPr lang="en-US" sz="1000" dirty="0"/>
              <a:t> WY YAM Papua Y&gt;</a:t>
            </a:r>
            <a:r>
              <a:rPr lang="en-US" sz="1000" dirty="0" err="1"/>
              <a:t>IyM</a:t>
            </a:r>
            <a:r>
              <a:rPr lang="en-US" sz="1000" dirty="0"/>
              <a:t> </a:t>
            </a:r>
            <a:r>
              <a:rPr lang="en-US" sz="1000" dirty="0" err="1"/>
              <a:t>ano</a:t>
            </a:r>
            <a:r>
              <a:rPr lang="en-US" sz="1000" dirty="0"/>
              <a:t> </a:t>
            </a:r>
            <a:r>
              <a:rPr lang="en-US" sz="1000" dirty="0" err="1"/>
              <a:t>ayy</a:t>
            </a:r>
            <a:r>
              <a:rPr lang="en-US" sz="1000" dirty="0"/>
              <a:t> PALES</a:t>
            </a:r>
          </a:p>
          <a:p>
            <a:r>
              <a:rPr lang="en-US" sz="1000" dirty="0"/>
              <a:t>P{SMOPUEMET STIYM UUIOD &amp; WO. </a:t>
            </a:r>
            <a:r>
              <a:rPr lang="en-US" sz="1000" dirty="0" err="1"/>
              <a:t>Jepeay</a:t>
            </a:r>
            <a:r>
              <a:rPr lang="en-US" sz="1000" dirty="0"/>
              <a:t> e YIM pes] By} </a:t>
            </a:r>
            <a:r>
              <a:rPr lang="en-US" sz="1000" dirty="0" err="1"/>
              <a:t>palqnop</a:t>
            </a:r>
            <a:r>
              <a:rPr lang="en-US" sz="1000" dirty="0"/>
              <a:t> </a:t>
            </a:r>
            <a:r>
              <a:rPr lang="en-US" sz="1000" dirty="0" err="1"/>
              <a:t>pieneq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“reap 07 </a:t>
            </a:r>
            <a:r>
              <a:rPr lang="en-US" sz="1000" dirty="0" err="1"/>
              <a:t>Bundwaze</a:t>
            </a:r>
            <a:r>
              <a:rPr lang="en-US" sz="1000" dirty="0"/>
              <a:t> </a:t>
            </a:r>
            <a:r>
              <a:rPr lang="en-US" sz="1000" dirty="0" err="1"/>
              <a:t>ayy</a:t>
            </a:r>
            <a:r>
              <a:rPr lang="en-US" sz="1000" dirty="0"/>
              <a:t> </a:t>
            </a:r>
            <a:r>
              <a:rPr lang="en-US" sz="1000" dirty="0" err="1"/>
              <a:t>aun</a:t>
            </a:r>
            <a:endParaRPr lang="en-US" sz="1000" dirty="0"/>
          </a:p>
          <a:p>
            <a:r>
              <a:rPr lang="en-US" sz="1000" dirty="0"/>
              <a:t>By} 19N0 31 </a:t>
            </a:r>
            <a:r>
              <a:rPr lang="en-US" sz="1000" dirty="0" err="1"/>
              <a:t>pazaAIp</a:t>
            </a:r>
            <a:r>
              <a:rPr lang="en-US" sz="1000" dirty="0"/>
              <a:t> </a:t>
            </a:r>
            <a:r>
              <a:rPr lang="en-US" sz="1000" dirty="0" err="1"/>
              <a:t>UasUAab.or</a:t>
            </a:r>
            <a:r>
              <a:rPr lang="en-US" sz="1000" dirty="0"/>
              <a:t> </a:t>
            </a:r>
            <a:r>
              <a:rPr lang="en-US" sz="1000" dirty="0" err="1"/>
              <a:t>JapUajap</a:t>
            </a:r>
            <a:r>
              <a:rPr lang="en-US" sz="1000" dirty="0"/>
              <a:t> </a:t>
            </a:r>
            <a:r>
              <a:rPr lang="en-US" sz="1000" dirty="0" err="1"/>
              <a:t>PlayS</a:t>
            </a:r>
            <a:r>
              <a:rPr lang="en-US" sz="1000" dirty="0"/>
              <a:t>/</a:t>
            </a:r>
            <a:r>
              <a:rPr lang="en-US" sz="1000" dirty="0" err="1"/>
              <a:t>appnH-xe</a:t>
            </a:r>
            <a:r>
              <a:rPr lang="en-US" sz="1000" dirty="0"/>
              <a:t> </a:t>
            </a:r>
            <a:r>
              <a:rPr lang="en-US" sz="1000" dirty="0" err="1"/>
              <a:t>uaym</a:t>
            </a:r>
            <a:r>
              <a:rPr lang="en-US" sz="1000" dirty="0"/>
              <a:t> </a:t>
            </a:r>
            <a:r>
              <a:rPr lang="en-US" sz="1000" dirty="0" err="1"/>
              <a:t>apim</a:t>
            </a:r>
            <a:r>
              <a:rPr lang="en-US" sz="1000" dirty="0"/>
              <a:t> </a:t>
            </a:r>
            <a:r>
              <a:rPr lang="en-US" sz="1000" dirty="0" err="1"/>
              <a:t>Bulob</a:t>
            </a:r>
            <a:endParaRPr lang="en-US" sz="1000" dirty="0"/>
          </a:p>
          <a:p>
            <a:r>
              <a:rPr lang="en-US" sz="1000" dirty="0" err="1"/>
              <a:t>sem</a:t>
            </a:r>
            <a:r>
              <a:rPr lang="en-US" sz="1000" dirty="0"/>
              <a:t> </a:t>
            </a:r>
            <a:r>
              <a:rPr lang="en-US" sz="1000" dirty="0" err="1"/>
              <a:t>ydwiane</a:t>
            </a:r>
            <a:r>
              <a:rPr lang="en-US" sz="1000" dirty="0"/>
              <a:t> </a:t>
            </a:r>
            <a:r>
              <a:rPr lang="en-US" sz="1000" dirty="0" err="1"/>
              <a:t>s,prened</a:t>
            </a:r>
            <a:r>
              <a:rPr lang="en-US" sz="1000" dirty="0"/>
              <a:t> ‘1206 1S4y, 4184} NOE </a:t>
            </a:r>
            <a:r>
              <a:rPr lang="en-US" sz="1000" dirty="0" err="1"/>
              <a:t>aUNz</a:t>
            </a:r>
            <a:r>
              <a:rPr lang="en-US" sz="1000" dirty="0"/>
              <a:t> 0} Jo </a:t>
            </a:r>
            <a:r>
              <a:rPr lang="en-US" sz="1000" dirty="0" err="1"/>
              <a:t>YoNo</a:t>
            </a:r>
            <a:r>
              <a:rPr lang="en-US" sz="1000" dirty="0"/>
              <a:t>} SEM a/OYL</a:t>
            </a:r>
          </a:p>
          <a:p>
            <a:endParaRPr lang="en-US" sz="1000" dirty="0"/>
          </a:p>
          <a:p>
            <a:r>
              <a:rPr lang="en-US" sz="1000" dirty="0"/>
              <a:t>-</a:t>
            </a:r>
            <a:r>
              <a:rPr lang="en-US" sz="1000" dirty="0" err="1"/>
              <a:t>uBjedure</a:t>
            </a:r>
            <a:r>
              <a:rPr lang="en-US" sz="1000" dirty="0"/>
              <a:t>&gt; </a:t>
            </a:r>
            <a:r>
              <a:rPr lang="en-US" sz="1000" dirty="0" err="1"/>
              <a:t>aug</a:t>
            </a:r>
            <a:r>
              <a:rPr lang="en-US" sz="1000" dirty="0"/>
              <a:t> jo </a:t>
            </a:r>
            <a:r>
              <a:rPr lang="en-US" sz="1000" dirty="0" err="1"/>
              <a:t>uonduinsas</a:t>
            </a:r>
            <a:r>
              <a:rPr lang="en-US" sz="1000" dirty="0"/>
              <a:t> ay a2uis</a:t>
            </a:r>
          </a:p>
          <a:p>
            <a:r>
              <a:rPr lang="en-US" sz="1000" dirty="0"/>
              <a:t>om </a:t>
            </a:r>
            <a:r>
              <a:rPr lang="en-US" sz="1000" dirty="0" err="1"/>
              <a:t>ysnf</a:t>
            </a:r>
            <a:r>
              <a:rPr lang="en-US" sz="1000" dirty="0"/>
              <a:t> papa2uo&gt; </a:t>
            </a:r>
            <a:r>
              <a:rPr lang="en-US" sz="1000" dirty="0" err="1"/>
              <a:t>pur</a:t>
            </a:r>
            <a:r>
              <a:rPr lang="en-US" sz="1000" dirty="0"/>
              <a:t> s]e0b € 1 </a:t>
            </a:r>
            <a:r>
              <a:rPr lang="en-US" sz="1000" dirty="0" err="1"/>
              <a:t>paiors</a:t>
            </a:r>
            <a:r>
              <a:rPr lang="en-US" sz="1000" dirty="0"/>
              <a:t> </a:t>
            </a:r>
            <a:r>
              <a:rPr lang="en-US" sz="1000" dirty="0" err="1"/>
              <a:t>aney</a:t>
            </a:r>
            <a:r>
              <a:rPr lang="en-US" sz="1000" dirty="0"/>
              <a:t> </a:t>
            </a:r>
            <a:r>
              <a:rPr lang="en-US" sz="1000" dirty="0" err="1"/>
              <a:t>Aayy</a:t>
            </a:r>
            <a:r>
              <a:rPr lang="en-US" sz="1000" dirty="0"/>
              <a:t> pure ‘YRUOW SIL JANES</a:t>
            </a:r>
          </a:p>
          <a:p>
            <a:r>
              <a:rPr lang="en-US" sz="1000" dirty="0"/>
              <a:t>paz1e3s91 </a:t>
            </a:r>
            <a:r>
              <a:rPr lang="en-US" sz="1000" dirty="0" err="1"/>
              <a:t>uoseas</a:t>
            </a:r>
            <a:r>
              <a:rPr lang="en-US" sz="1000" dirty="0"/>
              <a:t> </a:t>
            </a:r>
            <a:r>
              <a:rPr lang="en-US" sz="1000" dirty="0" err="1"/>
              <a:t>eblsapung</a:t>
            </a:r>
            <a:r>
              <a:rPr lang="en-US" sz="1000" dirty="0"/>
              <a:t> </a:t>
            </a:r>
            <a:r>
              <a:rPr lang="en-US" sz="1000" dirty="0" err="1"/>
              <a:t>ayy</a:t>
            </a:r>
            <a:r>
              <a:rPr lang="en-US" sz="1000" dirty="0"/>
              <a:t> </a:t>
            </a:r>
            <a:r>
              <a:rPr lang="en-US" sz="1000" dirty="0" err="1"/>
              <a:t>aruIs</a:t>
            </a:r>
            <a:r>
              <a:rPr lang="en-US" sz="1000" dirty="0"/>
              <a:t> 410,21 7YBres3S </a:t>
            </a:r>
            <a:r>
              <a:rPr lang="en-US" sz="1000" dirty="0" err="1"/>
              <a:t>YyINO</a:t>
            </a:r>
            <a:r>
              <a:rPr lang="en-US" sz="1000" dirty="0"/>
              <a:t>| O42 SEM SIL</a:t>
            </a:r>
          </a:p>
          <a:p>
            <a:endParaRPr lang="en-US" sz="1000" dirty="0"/>
          </a:p>
          <a:p>
            <a:r>
              <a:rPr lang="en-US" sz="1000" dirty="0"/>
              <a:t>“Jana Se </a:t>
            </a:r>
            <a:r>
              <a:rPr lang="en-US" sz="1000" dirty="0" err="1"/>
              <a:t>ssayyyns</a:t>
            </a:r>
            <a:r>
              <a:rPr lang="en-US" sz="1000" dirty="0"/>
              <a:t> se </a:t>
            </a:r>
            <a:r>
              <a:rPr lang="en-US" sz="1000" dirty="0" err="1"/>
              <a:t>yO</a:t>
            </a:r>
            <a:r>
              <a:rPr lang="en-US" sz="1000" dirty="0"/>
              <a:t>] </a:t>
            </a:r>
            <a:r>
              <a:rPr lang="en-US" sz="1000" dirty="0" err="1"/>
              <a:t>Wakeg</a:t>
            </a:r>
            <a:r>
              <a:rPr lang="en-US" sz="1000" dirty="0"/>
              <a:t> </a:t>
            </a:r>
            <a:r>
              <a:rPr lang="en-US" sz="1000" dirty="0" err="1"/>
              <a:t>Inq</a:t>
            </a:r>
            <a:r>
              <a:rPr lang="en-US" sz="1000" dirty="0"/>
              <a:t> (1S@ 00:L1)</a:t>
            </a:r>
          </a:p>
          <a:p>
            <a:r>
              <a:rPr lang="en-US" sz="1000" dirty="0" err="1"/>
              <a:t>Aepuns</a:t>
            </a:r>
            <a:r>
              <a:rPr lang="en-US" sz="1000" dirty="0"/>
              <a:t> </a:t>
            </a:r>
            <a:r>
              <a:rPr lang="en-US" sz="1000" dirty="0" err="1"/>
              <a:t>uo</a:t>
            </a:r>
            <a:r>
              <a:rPr lang="en-US" sz="1000" dirty="0"/>
              <a:t> </a:t>
            </a:r>
            <a:r>
              <a:rPr lang="en-US" sz="1000" dirty="0" err="1"/>
              <a:t>wioqseped</a:t>
            </a:r>
            <a:r>
              <a:rPr lang="en-US" sz="1000" dirty="0"/>
              <a:t> </a:t>
            </a:r>
            <a:r>
              <a:rPr lang="en-US" sz="1000" dirty="0" err="1"/>
              <a:t>qn</a:t>
            </a:r>
            <a:r>
              <a:rPr lang="en-US" sz="1000" dirty="0"/>
              <a:t>} </a:t>
            </a:r>
            <a:r>
              <a:rPr lang="en-US" sz="1000" dirty="0" err="1"/>
              <a:t>woyog</a:t>
            </a:r>
            <a:r>
              <a:rPr lang="en-US" sz="1000" dirty="0"/>
              <a:t> 7e </a:t>
            </a:r>
            <a:r>
              <a:rPr lang="en-US" sz="1000" dirty="0" err="1"/>
              <a:t>ulm</a:t>
            </a:r>
            <a:r>
              <a:rPr lang="en-US" sz="1000" dirty="0"/>
              <a:t> </a:t>
            </a:r>
            <a:r>
              <a:rPr lang="en-US" sz="1000" dirty="0" err="1"/>
              <a:t>Aayp</a:t>
            </a:r>
            <a:r>
              <a:rPr lang="en-US" sz="1000" dirty="0"/>
              <a:t> JI </a:t>
            </a:r>
            <a:r>
              <a:rPr lang="en-US" sz="1000" dirty="0" err="1"/>
              <a:t>BUIUTeWIe</a:t>
            </a:r>
            <a:r>
              <a:rPr lang="en-US" sz="1000" dirty="0"/>
              <a:t>! </a:t>
            </a:r>
            <a:r>
              <a:rPr lang="en-US" sz="1000" dirty="0" err="1"/>
              <a:t>SeWeD</a:t>
            </a:r>
            <a:r>
              <a:rPr lang="en-US" sz="1000" dirty="0"/>
              <a:t> any URN</a:t>
            </a:r>
          </a:p>
          <a:p>
            <a:r>
              <a:rPr lang="en-US" sz="1000" dirty="0" err="1"/>
              <a:t>squiod</a:t>
            </a:r>
            <a:r>
              <a:rPr lang="en-US" sz="1000" dirty="0"/>
              <a:t> </a:t>
            </a:r>
            <a:r>
              <a:rPr lang="en-US" sz="1000" dirty="0" err="1"/>
              <a:t>uanas</a:t>
            </a:r>
            <a:r>
              <a:rPr lang="en-US" sz="1000" dirty="0"/>
              <a:t> 07 pea} </a:t>
            </a:r>
            <a:r>
              <a:rPr lang="en-US" sz="1000" dirty="0" err="1"/>
              <a:t>s,usefeg</a:t>
            </a:r>
            <a:r>
              <a:rPr lang="en-US" sz="1000" dirty="0"/>
              <a:t> </a:t>
            </a:r>
            <a:r>
              <a:rPr lang="en-US" sz="1000" dirty="0" err="1"/>
              <a:t>yn</a:t>
            </a:r>
            <a:r>
              <a:rPr lang="en-US" sz="1000" dirty="0"/>
              <a:t>&gt; IM </a:t>
            </a:r>
            <a:r>
              <a:rPr lang="en-US" sz="1000" dirty="0" err="1"/>
              <a:t>puNwy.JOg</a:t>
            </a:r>
            <a:r>
              <a:rPr lang="en-US" sz="1000" dirty="0"/>
              <a:t> </a:t>
            </a:r>
            <a:r>
              <a:rPr lang="en-US" sz="1000" dirty="0" err="1"/>
              <a:t>eIssniog</a:t>
            </a:r>
            <a:r>
              <a:rPr lang="en-US" sz="1000" dirty="0"/>
              <a:t> </a:t>
            </a:r>
            <a:r>
              <a:rPr lang="en-US" sz="1000" dirty="0" err="1"/>
              <a:t>pare|d-puors</a:t>
            </a:r>
            <a:r>
              <a:rPr lang="en-US" sz="1000" dirty="0"/>
              <a:t>,</a:t>
            </a:r>
          </a:p>
          <a:p>
            <a:endParaRPr lang="en-US" sz="1000" dirty="0"/>
          </a:p>
          <a:p>
            <a:r>
              <a:rPr lang="en-US" sz="1000" dirty="0"/>
              <a:t>‘</a:t>
            </a:r>
            <a:r>
              <a:rPr lang="en-US" sz="1000" dirty="0" err="1"/>
              <a:t>une</a:t>
            </a:r>
            <a:r>
              <a:rPr lang="en-US" sz="1000" dirty="0"/>
              <a:t> Jo pus </a:t>
            </a:r>
            <a:r>
              <a:rPr lang="en-US" sz="1000" dirty="0" err="1"/>
              <a:t>ayy</a:t>
            </a:r>
            <a:r>
              <a:rPr lang="en-US" sz="1000" dirty="0"/>
              <a:t> ye a3 </a:t>
            </a:r>
            <a:r>
              <a:rPr lang="en-US" sz="1000" dirty="0" err="1"/>
              <a:t>eBNsapung</a:t>
            </a:r>
            <a:r>
              <a:rPr lang="en-US" sz="1000" dirty="0"/>
              <a:t> </a:t>
            </a:r>
            <a:r>
              <a:rPr lang="en-US" sz="1000" dirty="0" err="1"/>
              <a:t>anisseDons</a:t>
            </a:r>
            <a:endParaRPr lang="en-US" sz="1000" dirty="0"/>
          </a:p>
          <a:p>
            <a:r>
              <a:rPr lang="en-US" sz="1000" dirty="0" err="1"/>
              <a:t>UnyBie</a:t>
            </a:r>
            <a:r>
              <a:rPr lang="en-US" sz="1000" dirty="0"/>
              <a:t> </a:t>
            </a:r>
            <a:r>
              <a:rPr lang="en-US" sz="1000" dirty="0" err="1"/>
              <a:t>ue</a:t>
            </a:r>
            <a:r>
              <a:rPr lang="en-US" sz="1000" dirty="0"/>
              <a:t> </a:t>
            </a:r>
            <a:r>
              <a:rPr lang="en-US" sz="1000" dirty="0" err="1"/>
              <a:t>WaAeg</a:t>
            </a:r>
            <a:r>
              <a:rPr lang="en-US" sz="1000" dirty="0"/>
              <a:t> </a:t>
            </a:r>
            <a:r>
              <a:rPr lang="en-US" sz="1000" dirty="0" err="1"/>
              <a:t>Auap</a:t>
            </a:r>
            <a:r>
              <a:rPr lang="en-US" sz="1000" dirty="0"/>
              <a:t> 03 saouezstuNd119 Jo 39s }</a:t>
            </a:r>
            <a:r>
              <a:rPr lang="en-US" sz="1000" dirty="0" err="1"/>
              <a:t>eUONdadxa</a:t>
            </a:r>
            <a:r>
              <a:rPr lang="en-US" sz="1000" dirty="0"/>
              <a:t> </a:t>
            </a:r>
            <a:r>
              <a:rPr lang="en-US" sz="1000" dirty="0" err="1"/>
              <a:t>Ue</a:t>
            </a:r>
            <a:r>
              <a:rPr lang="en-US" sz="1000" dirty="0"/>
              <a:t> </a:t>
            </a:r>
            <a:r>
              <a:rPr lang="en-US" sz="1000" dirty="0" err="1"/>
              <a:t>axINbes</a:t>
            </a:r>
            <a:r>
              <a:rPr lang="en-US" sz="1000" dirty="0"/>
              <a:t> TIM 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F706AE-76D4-40BE-99E6-1263C5181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8" y="1000312"/>
            <a:ext cx="4030607" cy="3893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891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43AB-134F-4FCF-A4A7-2B43F9F6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17" y="267418"/>
            <a:ext cx="9692640" cy="721267"/>
          </a:xfrm>
        </p:spPr>
        <p:txBody>
          <a:bodyPr/>
          <a:lstStyle/>
          <a:p>
            <a:pPr algn="ctr"/>
            <a:r>
              <a:rPr lang="en-US" dirty="0"/>
              <a:t>Water-Fill Technique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AC7210-1B63-4809-8117-3AD5ADD6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17" y="1319842"/>
            <a:ext cx="8595360" cy="4351337"/>
          </a:xfrm>
        </p:spPr>
        <p:txBody>
          <a:bodyPr/>
          <a:lstStyle/>
          <a:p>
            <a:r>
              <a:rPr lang="en-US" dirty="0"/>
              <a:t>Specifically for English letters and digits (A-Z, a-z, 0-9)</a:t>
            </a:r>
          </a:p>
          <a:p>
            <a:r>
              <a:rPr lang="en-US" dirty="0"/>
              <a:t>See how much ‘water’ a character can hold (concavity)</a:t>
            </a:r>
          </a:p>
          <a:p>
            <a:r>
              <a:rPr lang="en-US" dirty="0"/>
              <a:t>Calculate up-jar and down-jar capacities</a:t>
            </a:r>
          </a:p>
          <a:p>
            <a:r>
              <a:rPr lang="en-US" dirty="0"/>
              <a:t>If sum of down-jar capacity (D) &gt;2x up-jar capacity (U), the image is scanned upright.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266140-633C-44CB-BCD0-69ADFD43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49" y="3429000"/>
            <a:ext cx="3370513" cy="28794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EC3305-723E-482F-B620-CC60A0F19D10}"/>
              </a:ext>
            </a:extLst>
          </p:cNvPr>
          <p:cNvSpPr txBox="1"/>
          <p:nvPr/>
        </p:nvSpPr>
        <p:spPr>
          <a:xfrm>
            <a:off x="1028959" y="6344361"/>
            <a:ext cx="3370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Pilevar</a:t>
            </a:r>
            <a:r>
              <a:rPr lang="en-US" sz="1000" dirty="0"/>
              <a:t> and Ramakrishnan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DD6E77-4FDB-46D1-B78B-BA2E62DF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838" y="3429000"/>
            <a:ext cx="3480366" cy="29769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910D6A-876C-4FE5-9BEC-57583985572C}"/>
              </a:ext>
            </a:extLst>
          </p:cNvPr>
          <p:cNvSpPr txBox="1"/>
          <p:nvPr/>
        </p:nvSpPr>
        <p:spPr>
          <a:xfrm>
            <a:off x="5598083" y="6405916"/>
            <a:ext cx="3370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Pilevar</a:t>
            </a:r>
            <a:r>
              <a:rPr lang="en-US" sz="1000" dirty="0"/>
              <a:t> and Ramakrishnan </a:t>
            </a:r>
          </a:p>
        </p:txBody>
      </p:sp>
    </p:spTree>
    <p:extLst>
      <p:ext uri="{BB962C8B-B14F-4D97-AF65-F5344CB8AC3E}">
        <p14:creationId xmlns:p14="http://schemas.microsoft.com/office/powerpoint/2010/main" val="256820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A961-0CB6-46D9-9B6F-A8A109E2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4" y="94891"/>
            <a:ext cx="9692640" cy="906318"/>
          </a:xfrm>
        </p:spPr>
        <p:txBody>
          <a:bodyPr/>
          <a:lstStyle/>
          <a:p>
            <a:pPr algn="ctr"/>
            <a:r>
              <a:rPr lang="en-US" dirty="0"/>
              <a:t>Concavity Calculation Method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F3C852-9CE6-42AE-9967-AFB9B938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42" y="1253331"/>
            <a:ext cx="10288899" cy="525961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 Tesseract-OCR to isolate letters in grayscale text image (Tesseract-OCR not-author specified)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Extract and threshold character for binarization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concavities (up, down, left, right) of character using polynomial regression. Left/right concavities and polynomial regression were not specified by the authors. (left/right for C, E, F)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calculated concavities to up/down total capacities (left added to up, right added to down)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steps 2-5 for all characters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down capacity &gt;= 2.5x up capacity, document is upright, else it’s inverted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7CE2B3-5C5E-473E-B107-8B3B5D926D59}"/>
              </a:ext>
            </a:extLst>
          </p:cNvPr>
          <p:cNvGrpSpPr/>
          <p:nvPr/>
        </p:nvGrpSpPr>
        <p:grpSpPr>
          <a:xfrm>
            <a:off x="4682374" y="2488720"/>
            <a:ext cx="2050414" cy="1199072"/>
            <a:chOff x="4658265" y="2096220"/>
            <a:chExt cx="2050414" cy="119907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9C8C9DF-0920-4416-B9AD-9B129F475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93" t="20618" r="10889" b="20421"/>
            <a:stretch/>
          </p:blipFill>
          <p:spPr>
            <a:xfrm>
              <a:off x="4658265" y="2096220"/>
              <a:ext cx="2050414" cy="1199072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CD2ACC1-4270-44B3-8337-6D493F717B56}"/>
                </a:ext>
              </a:extLst>
            </p:cNvPr>
            <p:cNvCxnSpPr>
              <a:cxnSpLocks/>
            </p:cNvCxnSpPr>
            <p:nvPr/>
          </p:nvCxnSpPr>
          <p:spPr>
            <a:xfrm>
              <a:off x="5573354" y="2695756"/>
              <a:ext cx="266729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79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58DC-DBAD-4017-8464-99BBDBC3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26" y="183971"/>
            <a:ext cx="10515600" cy="65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Water-Fill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CA25B-89FA-443A-9986-9E9E1F825DB9}"/>
              </a:ext>
            </a:extLst>
          </p:cNvPr>
          <p:cNvSpPr txBox="1"/>
          <p:nvPr/>
        </p:nvSpPr>
        <p:spPr>
          <a:xfrm>
            <a:off x="5069226" y="927848"/>
            <a:ext cx="4980548" cy="4406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will require an exceptional set of circumstances to deny Bayern an eighth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successive Bundesliga title at the end of June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Second-placed Borussia Dortmund will cut Bayern’s lead to seven points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five games remaining if they win at bottom club Paderborn on Sunday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(17:00 BST) but Bayern look as ruthless as ever.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was their fourth straight victory since the Bundesliga season restarted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earlier this month, and they have scored 13 goals and conceded just two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the resumption of the campaign.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was a touch of fortune about their first goal, </a:t>
            </a: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Pavard's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attempt was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going wide when ex-Huddersfield defender Jorgensen diverted it over the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while attempting to clear.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Pavard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doubled the lead with a header from a corner, while Lewandowski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started the move which ended with him making it 3-0.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Fortuna Dusseldorf were unbeaten in their previous six games yet Uwe</a:t>
            </a:r>
          </a:p>
          <a:p>
            <a:pPr>
              <a:lnSpc>
                <a:spcPct val="107000"/>
              </a:lnSpc>
            </a:pP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Rosler's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side were blown away, Lewandowski tapping home the fourth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the goal of the game.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Davies showed what an exciting talent he is as the 19-year-old won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possession on the edge of Fortuna Dusseldorf penalty area before going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past a couple of players to score.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F706AE-76D4-40BE-99E6-1263C5181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2" y="957180"/>
            <a:ext cx="4239825" cy="409528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EA368875-81D2-46AB-A2AB-43ED81C81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96046"/>
              </p:ext>
            </p:extLst>
          </p:nvPr>
        </p:nvGraphicFramePr>
        <p:xfrm>
          <a:off x="680676" y="5459034"/>
          <a:ext cx="93690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463">
                  <a:extLst>
                    <a:ext uri="{9D8B030D-6E8A-4147-A177-3AD203B41FA5}">
                      <a16:colId xmlns:a16="http://schemas.microsoft.com/office/drawing/2014/main" val="302817633"/>
                    </a:ext>
                  </a:extLst>
                </a:gridCol>
                <a:gridCol w="1485905">
                  <a:extLst>
                    <a:ext uri="{9D8B030D-6E8A-4147-A177-3AD203B41FA5}">
                      <a16:colId xmlns:a16="http://schemas.microsoft.com/office/drawing/2014/main" val="284139405"/>
                    </a:ext>
                  </a:extLst>
                </a:gridCol>
                <a:gridCol w="1020890">
                  <a:extLst>
                    <a:ext uri="{9D8B030D-6E8A-4147-A177-3AD203B41FA5}">
                      <a16:colId xmlns:a16="http://schemas.microsoft.com/office/drawing/2014/main" val="466074965"/>
                    </a:ext>
                  </a:extLst>
                </a:gridCol>
                <a:gridCol w="1639579">
                  <a:extLst>
                    <a:ext uri="{9D8B030D-6E8A-4147-A177-3AD203B41FA5}">
                      <a16:colId xmlns:a16="http://schemas.microsoft.com/office/drawing/2014/main" val="1779673114"/>
                    </a:ext>
                  </a:extLst>
                </a:gridCol>
                <a:gridCol w="1284857">
                  <a:extLst>
                    <a:ext uri="{9D8B030D-6E8A-4147-A177-3AD203B41FA5}">
                      <a16:colId xmlns:a16="http://schemas.microsoft.com/office/drawing/2014/main" val="46206118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435154761"/>
                    </a:ext>
                  </a:extLst>
                </a:gridCol>
                <a:gridCol w="1351829">
                  <a:extLst>
                    <a:ext uri="{9D8B030D-6E8A-4147-A177-3AD203B41FA5}">
                      <a16:colId xmlns:a16="http://schemas.microsoft.com/office/drawing/2014/main" val="316766324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200" dirty="0"/>
                        <a:t>Actual Skew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 of Errors including spaces, punctuation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# of Characters with spaces, punctuation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 of Errors from 0 degree that also existed 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Tesseract Detected Orientation (</a:t>
                      </a:r>
                      <a:r>
                        <a:rPr lang="en-US" sz="1200" dirty="0" err="1"/>
                        <a:t>psm</a:t>
                      </a:r>
                      <a:r>
                        <a:rPr lang="en-US" sz="1200" dirty="0"/>
                        <a:t>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Orientation 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095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/>
                        <a:t>18</a:t>
                      </a: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99.64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1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3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2D5D-A9F7-4EE2-B9E3-4A25D129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142875"/>
            <a:ext cx="9692640" cy="795972"/>
          </a:xfrm>
        </p:spPr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5530-E236-4E6C-9D71-8C02EF17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97" y="1362075"/>
            <a:ext cx="8595360" cy="4351337"/>
          </a:xfrm>
        </p:spPr>
        <p:txBody>
          <a:bodyPr/>
          <a:lstStyle/>
          <a:p>
            <a:r>
              <a:rPr lang="en-US" dirty="0"/>
              <a:t>Different fonts, handle figures</a:t>
            </a:r>
          </a:p>
          <a:p>
            <a:r>
              <a:rPr lang="en-US" dirty="0"/>
              <a:t>Test more skews</a:t>
            </a:r>
          </a:p>
          <a:p>
            <a:r>
              <a:rPr lang="en-US" dirty="0"/>
              <a:t>Implement thresholding algorithm</a:t>
            </a:r>
          </a:p>
          <a:p>
            <a:r>
              <a:rPr lang="en-US" dirty="0"/>
              <a:t>Seam carving for resizing</a:t>
            </a:r>
          </a:p>
        </p:txBody>
      </p:sp>
    </p:spTree>
    <p:extLst>
      <p:ext uri="{BB962C8B-B14F-4D97-AF65-F5344CB8AC3E}">
        <p14:creationId xmlns:p14="http://schemas.microsoft.com/office/powerpoint/2010/main" val="6395134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4778</TotalTime>
  <Words>852</Words>
  <Application>Microsoft Office PowerPoint</Application>
  <PresentationFormat>Widescreen</PresentationFormat>
  <Paragraphs>125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View</vt:lpstr>
      <vt:lpstr>Water-Fill Technique for Inverted Text Images</vt:lpstr>
      <vt:lpstr>Problem Statement</vt:lpstr>
      <vt:lpstr>Pre-Trained Tesseract-OCR Results cont.</vt:lpstr>
      <vt:lpstr>Water-Fill Technique</vt:lpstr>
      <vt:lpstr>Concavity Calculation Method</vt:lpstr>
      <vt:lpstr>Water-Fill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Water-Fill Technique</dc:title>
  <dc:creator>Jithin Thenasseril</dc:creator>
  <cp:lastModifiedBy>Jithin Thenasseril</cp:lastModifiedBy>
  <cp:revision>75</cp:revision>
  <dcterms:created xsi:type="dcterms:W3CDTF">2020-06-01T01:15:19Z</dcterms:created>
  <dcterms:modified xsi:type="dcterms:W3CDTF">2020-06-07T08:51:33Z</dcterms:modified>
</cp:coreProperties>
</file>