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8"/>
  </p:notesMasterIdLst>
  <p:handoutMasterIdLst>
    <p:handoutMasterId r:id="rId19"/>
  </p:handoutMasterIdLst>
  <p:sldIdLst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6105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72211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58316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44422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30527" algn="l" defTabSz="77221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316632" algn="l" defTabSz="77221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702738" algn="l" defTabSz="77221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88843" algn="l" defTabSz="77221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7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0" autoAdjust="0"/>
    <p:restoredTop sz="94660"/>
  </p:normalViewPr>
  <p:slideViewPr>
    <p:cSldViewPr snapToGrid="0">
      <p:cViewPr>
        <p:scale>
          <a:sx n="101" d="100"/>
          <a:sy n="101" d="100"/>
        </p:scale>
        <p:origin x="-1032" y="-666"/>
      </p:cViewPr>
      <p:guideLst>
        <p:guide orient="horz" pos="1620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6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8/13/2012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10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221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831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442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0527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6632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2738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8843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578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05" y="1597298"/>
            <a:ext cx="7771190" cy="1102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8" y="2914428"/>
            <a:ext cx="6401405" cy="1314896"/>
          </a:xfrm>
        </p:spPr>
        <p:txBody>
          <a:bodyPr/>
          <a:lstStyle>
            <a:lvl1pPr marL="0" indent="0" algn="ctr">
              <a:buNone/>
              <a:defRPr/>
            </a:lvl1pPr>
            <a:lvl2pPr marL="386105" indent="0" algn="ctr">
              <a:buNone/>
              <a:defRPr/>
            </a:lvl2pPr>
            <a:lvl3pPr marL="772211" indent="0" algn="ctr">
              <a:buNone/>
              <a:defRPr/>
            </a:lvl3pPr>
            <a:lvl4pPr marL="1158316" indent="0" algn="ctr">
              <a:buNone/>
              <a:defRPr/>
            </a:lvl4pPr>
            <a:lvl5pPr marL="1544422" indent="0" algn="ctr">
              <a:buNone/>
              <a:defRPr/>
            </a:lvl5pPr>
            <a:lvl6pPr marL="1930527" indent="0" algn="ctr">
              <a:buNone/>
              <a:defRPr/>
            </a:lvl6pPr>
            <a:lvl7pPr marL="2316632" indent="0" algn="ctr">
              <a:buNone/>
              <a:defRPr/>
            </a:lvl7pPr>
            <a:lvl8pPr marL="2702738" indent="0" algn="ctr">
              <a:buNone/>
              <a:defRPr/>
            </a:lvl8pPr>
            <a:lvl9pPr marL="308884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7393" y="418580"/>
            <a:ext cx="2084916" cy="40373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108" y="418580"/>
            <a:ext cx="6114143" cy="40373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3305101"/>
            <a:ext cx="7772703" cy="102133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179960"/>
            <a:ext cx="7772703" cy="1125141"/>
          </a:xfrm>
        </p:spPr>
        <p:txBody>
          <a:bodyPr anchor="b"/>
          <a:lstStyle>
            <a:lvl1pPr marL="0" indent="0">
              <a:buNone/>
              <a:defRPr sz="1700"/>
            </a:lvl1pPr>
            <a:lvl2pPr marL="386105" indent="0">
              <a:buNone/>
              <a:defRPr sz="1500"/>
            </a:lvl2pPr>
            <a:lvl3pPr marL="772211" indent="0">
              <a:buNone/>
              <a:defRPr sz="1400"/>
            </a:lvl3pPr>
            <a:lvl4pPr marL="1158316" indent="0">
              <a:buNone/>
              <a:defRPr sz="1200"/>
            </a:lvl4pPr>
            <a:lvl5pPr marL="1544422" indent="0">
              <a:buNone/>
              <a:defRPr sz="1200"/>
            </a:lvl5pPr>
            <a:lvl6pPr marL="1930527" indent="0">
              <a:buNone/>
              <a:defRPr sz="1200"/>
            </a:lvl6pPr>
            <a:lvl7pPr marL="2316632" indent="0">
              <a:buNone/>
              <a:defRPr sz="1200"/>
            </a:lvl7pPr>
            <a:lvl8pPr marL="2702738" indent="0">
              <a:buNone/>
              <a:defRPr sz="1200"/>
            </a:lvl8pPr>
            <a:lvl9pPr marL="30888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108" y="1007939"/>
            <a:ext cx="4098773" cy="344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024" y="1007939"/>
            <a:ext cx="4100286" cy="344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5" y="206499"/>
            <a:ext cx="823081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95" y="1150814"/>
            <a:ext cx="4041322" cy="47997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105" indent="0">
              <a:buNone/>
              <a:defRPr sz="1700" b="1"/>
            </a:lvl2pPr>
            <a:lvl3pPr marL="772211" indent="0">
              <a:buNone/>
              <a:defRPr sz="1500" b="1"/>
            </a:lvl3pPr>
            <a:lvl4pPr marL="1158316" indent="0">
              <a:buNone/>
              <a:defRPr sz="1400" b="1"/>
            </a:lvl4pPr>
            <a:lvl5pPr marL="1544422" indent="0">
              <a:buNone/>
              <a:defRPr sz="1400" b="1"/>
            </a:lvl5pPr>
            <a:lvl6pPr marL="1930527" indent="0">
              <a:buNone/>
              <a:defRPr sz="1400" b="1"/>
            </a:lvl6pPr>
            <a:lvl7pPr marL="2316632" indent="0">
              <a:buNone/>
              <a:defRPr sz="1400" b="1"/>
            </a:lvl7pPr>
            <a:lvl8pPr marL="2702738" indent="0">
              <a:buNone/>
              <a:defRPr sz="1400" b="1"/>
            </a:lvl8pPr>
            <a:lvl9pPr marL="308884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95" y="1630784"/>
            <a:ext cx="4041322" cy="29635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72" y="1150814"/>
            <a:ext cx="4042833" cy="47997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105" indent="0">
              <a:buNone/>
              <a:defRPr sz="1700" b="1"/>
            </a:lvl2pPr>
            <a:lvl3pPr marL="772211" indent="0">
              <a:buNone/>
              <a:defRPr sz="1500" b="1"/>
            </a:lvl3pPr>
            <a:lvl4pPr marL="1158316" indent="0">
              <a:buNone/>
              <a:defRPr sz="1400" b="1"/>
            </a:lvl4pPr>
            <a:lvl5pPr marL="1544422" indent="0">
              <a:buNone/>
              <a:defRPr sz="1400" b="1"/>
            </a:lvl5pPr>
            <a:lvl6pPr marL="1930527" indent="0">
              <a:buNone/>
              <a:defRPr sz="1400" b="1"/>
            </a:lvl6pPr>
            <a:lvl7pPr marL="2316632" indent="0">
              <a:buNone/>
              <a:defRPr sz="1400" b="1"/>
            </a:lvl7pPr>
            <a:lvl8pPr marL="2702738" indent="0">
              <a:buNone/>
              <a:defRPr sz="1400" b="1"/>
            </a:lvl8pPr>
            <a:lvl9pPr marL="308884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72" y="1630784"/>
            <a:ext cx="4042833" cy="29635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96" y="204268"/>
            <a:ext cx="3008690" cy="8717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55" y="204267"/>
            <a:ext cx="5111750" cy="439005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96" y="1076027"/>
            <a:ext cx="3008690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6105" indent="0">
              <a:buNone/>
              <a:defRPr sz="1000"/>
            </a:lvl2pPr>
            <a:lvl3pPr marL="772211" indent="0">
              <a:buNone/>
              <a:defRPr sz="800"/>
            </a:lvl3pPr>
            <a:lvl4pPr marL="1158316" indent="0">
              <a:buNone/>
              <a:defRPr sz="800"/>
            </a:lvl4pPr>
            <a:lvl5pPr marL="1544422" indent="0">
              <a:buNone/>
              <a:defRPr sz="800"/>
            </a:lvl5pPr>
            <a:lvl6pPr marL="1930527" indent="0">
              <a:buNone/>
              <a:defRPr sz="800"/>
            </a:lvl6pPr>
            <a:lvl7pPr marL="2316632" indent="0">
              <a:buNone/>
              <a:defRPr sz="800"/>
            </a:lvl7pPr>
            <a:lvl8pPr marL="2702738" indent="0">
              <a:buNone/>
              <a:defRPr sz="800"/>
            </a:lvl8pPr>
            <a:lvl9pPr marL="308884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08" y="3600897"/>
            <a:ext cx="5486702" cy="4241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08" y="459879"/>
            <a:ext cx="5486702" cy="3086324"/>
          </a:xfrm>
        </p:spPr>
        <p:txBody>
          <a:bodyPr/>
          <a:lstStyle>
            <a:lvl1pPr marL="0" indent="0">
              <a:buNone/>
              <a:defRPr sz="2700"/>
            </a:lvl1pPr>
            <a:lvl2pPr marL="386105" indent="0">
              <a:buNone/>
              <a:defRPr sz="2400"/>
            </a:lvl2pPr>
            <a:lvl3pPr marL="772211" indent="0">
              <a:buNone/>
              <a:defRPr sz="2000"/>
            </a:lvl3pPr>
            <a:lvl4pPr marL="1158316" indent="0">
              <a:buNone/>
              <a:defRPr sz="1700"/>
            </a:lvl4pPr>
            <a:lvl5pPr marL="1544422" indent="0">
              <a:buNone/>
              <a:defRPr sz="1700"/>
            </a:lvl5pPr>
            <a:lvl6pPr marL="1930527" indent="0">
              <a:buNone/>
              <a:defRPr sz="1700"/>
            </a:lvl6pPr>
            <a:lvl7pPr marL="2316632" indent="0">
              <a:buNone/>
              <a:defRPr sz="1700"/>
            </a:lvl7pPr>
            <a:lvl8pPr marL="2702738" indent="0">
              <a:buNone/>
              <a:defRPr sz="1700"/>
            </a:lvl8pPr>
            <a:lvl9pPr marL="3088843" indent="0">
              <a:buNone/>
              <a:defRPr sz="17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08" y="4025057"/>
            <a:ext cx="5486702" cy="603870"/>
          </a:xfrm>
        </p:spPr>
        <p:txBody>
          <a:bodyPr/>
          <a:lstStyle>
            <a:lvl1pPr marL="0" indent="0">
              <a:buNone/>
              <a:defRPr sz="1200"/>
            </a:lvl1pPr>
            <a:lvl2pPr marL="386105" indent="0">
              <a:buNone/>
              <a:defRPr sz="1000"/>
            </a:lvl2pPr>
            <a:lvl3pPr marL="772211" indent="0">
              <a:buNone/>
              <a:defRPr sz="800"/>
            </a:lvl3pPr>
            <a:lvl4pPr marL="1158316" indent="0">
              <a:buNone/>
              <a:defRPr sz="800"/>
            </a:lvl4pPr>
            <a:lvl5pPr marL="1544422" indent="0">
              <a:buNone/>
              <a:defRPr sz="800"/>
            </a:lvl5pPr>
            <a:lvl6pPr marL="1930527" indent="0">
              <a:buNone/>
              <a:defRPr sz="800"/>
            </a:lvl6pPr>
            <a:lvl7pPr marL="2316632" indent="0">
              <a:buNone/>
              <a:defRPr sz="800"/>
            </a:lvl7pPr>
            <a:lvl8pPr marL="2702738" indent="0">
              <a:buNone/>
              <a:defRPr sz="800"/>
            </a:lvl8pPr>
            <a:lvl9pPr marL="308884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962"/>
            <a:ext cx="9144000" cy="514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8108" y="418580"/>
            <a:ext cx="8344202" cy="58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18" tIns="40809" rIns="81618" bIns="408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108" y="1007939"/>
            <a:ext cx="8344202" cy="34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18" tIns="40809" rIns="81618" bIns="40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+mj-lt"/>
          <a:ea typeface="+mj-ea"/>
          <a:cs typeface="+mj-cs"/>
        </a:defRPr>
      </a:lvl1pPr>
      <a:lvl2pPr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2pPr>
      <a:lvl3pPr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3pPr>
      <a:lvl4pPr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4pPr>
      <a:lvl5pPr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5pPr>
      <a:lvl6pPr marL="386105"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6pPr>
      <a:lvl7pPr marL="772211"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7pPr>
      <a:lvl8pPr marL="1158316"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8pPr>
      <a:lvl9pPr marL="1544422" algn="l" defTabSz="816452" rtl="0" eaLnBrk="1" fontAlgn="base" hangingPunct="1">
        <a:spcBef>
          <a:spcPct val="0"/>
        </a:spcBef>
        <a:spcAft>
          <a:spcPct val="0"/>
        </a:spcAft>
        <a:defRPr sz="2900">
          <a:solidFill>
            <a:srgbClr val="0066CC"/>
          </a:solidFill>
          <a:latin typeface="Arial" charset="0"/>
        </a:defRPr>
      </a:lvl9pPr>
    </p:titleStyle>
    <p:bodyStyle>
      <a:lvl1pPr marL="307008" indent="-307008" algn="l" defTabSz="816452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2278" indent="-254722" algn="l" defTabSz="816452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020230" indent="-203778" algn="l" defTabSz="816452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426445" indent="-201097" algn="l" defTabSz="816452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36682" indent="-203778" algn="l" defTabSz="816452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22787" indent="-203778" algn="l" defTabSz="816452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08893" indent="-203778" algn="l" defTabSz="816452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2994998" indent="-203778" algn="l" defTabSz="816452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381104" indent="-203778" algn="l" defTabSz="816452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2211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8316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422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527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6632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738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8843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88244"/>
            <a:ext cx="9144000" cy="1509117"/>
          </a:xfrm>
        </p:spPr>
        <p:txBody>
          <a:bodyPr/>
          <a:lstStyle/>
          <a:p>
            <a:pPr algn="ctr" eaLnBrk="1" hangingPunct="1"/>
            <a:r>
              <a:rPr lang="en-US" sz="3400" b="1" dirty="0" smtClean="0"/>
              <a:t>SharePoint and Claims</a:t>
            </a:r>
            <a:endParaRPr lang="en-US" sz="3000" dirty="0"/>
          </a:p>
        </p:txBody>
      </p:sp>
      <p:sp>
        <p:nvSpPr>
          <p:cNvPr id="2051" name="Subtitle 6"/>
          <p:cNvSpPr>
            <a:spLocks noGrp="1"/>
          </p:cNvSpPr>
          <p:nvPr>
            <p:ph type="subTitle" idx="1"/>
          </p:nvPr>
        </p:nvSpPr>
        <p:spPr>
          <a:xfrm>
            <a:off x="1383394" y="3892228"/>
            <a:ext cx="6401405" cy="680889"/>
          </a:xfrm>
        </p:spPr>
        <p:txBody>
          <a:bodyPr/>
          <a:lstStyle/>
          <a:p>
            <a:pPr eaLnBrk="1" hangingPunct="1"/>
            <a:r>
              <a:rPr lang="en-US" sz="2000" i="1" dirty="0" smtClean="0"/>
              <a:t>August 13, 2012</a:t>
            </a:r>
            <a:endParaRPr lang="en-US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493615"/>
            <a:ext cx="9144000" cy="1555304"/>
          </a:xfrm>
          <a:prstGeom prst="rect">
            <a:avLst/>
          </a:prstGeom>
          <a:noFill/>
        </p:spPr>
        <p:txBody>
          <a:bodyPr lIns="77221" tIns="38611" rIns="77221" bIns="38611"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</a:rPr>
              <a:t>John Ptacek</a:t>
            </a:r>
            <a:endParaRPr lang="en-US" sz="2400" dirty="0">
              <a:latin typeface="+mn-lt"/>
            </a:endParaRPr>
          </a:p>
          <a:p>
            <a:pPr algn="ctr">
              <a:defRPr/>
            </a:pPr>
            <a:r>
              <a:rPr lang="en-US" sz="2400" dirty="0" smtClean="0">
                <a:latin typeface="+mn-lt"/>
              </a:rPr>
              <a:t>Senior Portal Engineer</a:t>
            </a:r>
            <a:endParaRPr lang="en-US" sz="2400" dirty="0">
              <a:latin typeface="+mn-lt"/>
            </a:endParaRPr>
          </a:p>
          <a:p>
            <a:pPr algn="ctr">
              <a:defRPr/>
            </a:pPr>
            <a:r>
              <a:rPr lang="en-US" sz="2400" dirty="0" smtClean="0">
                <a:latin typeface="+mn-lt"/>
              </a:rPr>
              <a:t>@</a:t>
            </a:r>
            <a:r>
              <a:rPr lang="en-US" sz="2400" dirty="0" err="1" smtClean="0">
                <a:latin typeface="+mn-lt"/>
              </a:rPr>
              <a:t>Jptacek</a:t>
            </a:r>
            <a:endParaRPr lang="en-US" sz="2400" dirty="0">
              <a:latin typeface="+mn-lt"/>
            </a:endParaRPr>
          </a:p>
          <a:p>
            <a:pPr algn="ctr">
              <a:defRPr/>
            </a:pPr>
            <a:r>
              <a:rPr lang="en-US" sz="2400" dirty="0">
                <a:latin typeface="+mn-lt"/>
              </a:rPr>
              <a:t>Skyline Technologies,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Access Control Services (ACS)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way to authenticate and authorize users</a:t>
            </a:r>
          </a:p>
          <a:p>
            <a:r>
              <a:rPr lang="en-US" dirty="0" smtClean="0"/>
              <a:t>Integrates with Windows Identity Foundation (WIF)</a:t>
            </a:r>
          </a:p>
          <a:p>
            <a:r>
              <a:rPr lang="en-US" dirty="0" smtClean="0"/>
              <a:t>Cost is ~ $2/100,000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3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 </a:t>
            </a:r>
            <a:r>
              <a:rPr lang="en-US" dirty="0" err="1" smtClean="0"/>
              <a:t>vs</a:t>
            </a:r>
            <a:r>
              <a:rPr lang="en-US" dirty="0" smtClean="0"/>
              <a:t> ACS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WIF is a technology</a:t>
            </a:r>
          </a:p>
          <a:p>
            <a:r>
              <a:rPr lang="en-US" dirty="0" smtClean="0"/>
              <a:t>ACS is a product (that uses WIF)</a:t>
            </a:r>
          </a:p>
          <a:p>
            <a:r>
              <a:rPr lang="en-US" dirty="0" smtClean="0"/>
              <a:t>ACS is a Cloud Service</a:t>
            </a:r>
          </a:p>
          <a:p>
            <a:r>
              <a:rPr lang="en-US" dirty="0" smtClean="0"/>
              <a:t>WIF is part of .NET Stack</a:t>
            </a:r>
          </a:p>
          <a:p>
            <a:r>
              <a:rPr lang="en-US" dirty="0" smtClean="0"/>
              <a:t>ACS does heavy lifting for managing protocols</a:t>
            </a:r>
          </a:p>
          <a:p>
            <a:pPr lvl="1"/>
            <a:r>
              <a:rPr lang="en-US" dirty="0" smtClean="0"/>
              <a:t>OAUTH, </a:t>
            </a:r>
            <a:r>
              <a:rPr lang="en-US" dirty="0" err="1" smtClean="0"/>
              <a:t>OpenID</a:t>
            </a:r>
            <a:r>
              <a:rPr lang="en-US" dirty="0" smtClean="0"/>
              <a:t>, WS-*, Facebook</a:t>
            </a:r>
          </a:p>
          <a:p>
            <a:r>
              <a:rPr lang="en-US" dirty="0" smtClean="0"/>
              <a:t>WIF is token parsing and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1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Thank You!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John Ptacek</a:t>
            </a:r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Jptacek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smtClean="0"/>
              <a:t>www.SkylineTechnologies.com</a:t>
            </a:r>
          </a:p>
          <a:p>
            <a:pPr marL="0" indent="0" algn="ctr">
              <a:buNone/>
            </a:pPr>
            <a:r>
              <a:rPr lang="en-US" dirty="0" smtClean="0"/>
              <a:t>http://www.TenThousandWords.net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Claims Overview</a:t>
            </a:r>
          </a:p>
          <a:p>
            <a:pPr eaLnBrk="1" hangingPunct="1"/>
            <a:r>
              <a:rPr lang="en-US" dirty="0" smtClean="0"/>
              <a:t>Membership Provider</a:t>
            </a:r>
          </a:p>
          <a:p>
            <a:pPr eaLnBrk="1" hangingPunct="1"/>
            <a:r>
              <a:rPr lang="en-US" dirty="0" smtClean="0"/>
              <a:t>Windows Identity Foundation(WIF)</a:t>
            </a:r>
          </a:p>
          <a:p>
            <a:pPr eaLnBrk="1" hangingPunct="1"/>
            <a:r>
              <a:rPr lang="en-US" dirty="0" smtClean="0"/>
              <a:t>Trusted Identity Provider</a:t>
            </a:r>
          </a:p>
          <a:p>
            <a:pPr eaLnBrk="1" hangingPunct="1"/>
            <a:r>
              <a:rPr lang="en-US" dirty="0" smtClean="0"/>
              <a:t>Azure Claims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 – A piece of information about a </a:t>
            </a:r>
            <a:r>
              <a:rPr lang="en-US" dirty="0" smtClean="0"/>
              <a:t>user</a:t>
            </a:r>
          </a:p>
          <a:p>
            <a:r>
              <a:rPr lang="en-US" dirty="0"/>
              <a:t>Security Asset Markup Language (SAML) – XML based standard for </a:t>
            </a:r>
            <a:r>
              <a:rPr lang="en-US" dirty="0" smtClean="0"/>
              <a:t>authentication\</a:t>
            </a:r>
            <a:endParaRPr lang="en-US" dirty="0" smtClean="0"/>
          </a:p>
          <a:p>
            <a:r>
              <a:rPr lang="en-US" dirty="0" smtClean="0"/>
              <a:t>Claims Provider – Entity that provides claims</a:t>
            </a:r>
          </a:p>
          <a:p>
            <a:r>
              <a:rPr lang="en-US" dirty="0" smtClean="0"/>
              <a:t>Security Token Service (STS) – Responsible for issuing/managing </a:t>
            </a:r>
            <a:r>
              <a:rPr lang="en-US" dirty="0" smtClean="0"/>
              <a:t>tokens</a:t>
            </a:r>
          </a:p>
          <a:p>
            <a:r>
              <a:rPr lang="en-US" dirty="0" smtClean="0"/>
              <a:t>Relying Party – Relies on a provider of identity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1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is NOT an application issue</a:t>
            </a:r>
          </a:p>
          <a:p>
            <a:r>
              <a:rPr lang="en-US" dirty="0" smtClean="0"/>
              <a:t>Authorization is an application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SharePoint has never had Authentication</a:t>
            </a:r>
          </a:p>
          <a:p>
            <a:r>
              <a:rPr lang="en-US" dirty="0" smtClean="0"/>
              <a:t>STS is NOT an application issue, Enterprise</a:t>
            </a:r>
          </a:p>
          <a:p>
            <a:r>
              <a:rPr lang="en-US" dirty="0" smtClean="0"/>
              <a:t>Claims have won. Get on 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5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Claims Processing</a:t>
            </a:r>
            <a:endParaRPr lang="en-US" dirty="0"/>
          </a:p>
        </p:txBody>
      </p:sp>
      <p:pic>
        <p:nvPicPr>
          <p:cNvPr id="4" name="Content Placeholder 3" descr="High-level claims-based authentication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7" y="1008063"/>
            <a:ext cx="6080677" cy="2819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09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Provider model</a:t>
            </a:r>
          </a:p>
          <a:p>
            <a:r>
              <a:rPr lang="en-US" dirty="0" smtClean="0"/>
              <a:t>Default SharePoint 2007 forms based authentication</a:t>
            </a:r>
          </a:p>
          <a:p>
            <a:r>
              <a:rPr lang="en-US" dirty="0" smtClean="0"/>
              <a:t>Still useable with SharePoint 2010</a:t>
            </a:r>
          </a:p>
          <a:p>
            <a:r>
              <a:rPr lang="en-US" dirty="0" smtClean="0"/>
              <a:t>Update Web App, Central Admin app, STS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Identity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authentication model</a:t>
            </a:r>
          </a:p>
          <a:p>
            <a:r>
              <a:rPr lang="en-US" dirty="0" smtClean="0"/>
              <a:t>Claims based implementation</a:t>
            </a:r>
          </a:p>
          <a:p>
            <a:r>
              <a:rPr lang="en-US" dirty="0" smtClean="0"/>
              <a:t>Can be consumed by other applications</a:t>
            </a:r>
          </a:p>
          <a:p>
            <a:r>
              <a:rPr lang="en-US" dirty="0" smtClean="0"/>
              <a:t>Enterprise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Identity Provider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WIF app that is consumed by SP and </a:t>
            </a:r>
            <a:r>
              <a:rPr lang="en-US" dirty="0" smtClean="0"/>
              <a:t>ASP.NET</a:t>
            </a:r>
            <a:endParaRPr lang="en-US" dirty="0" smtClean="0"/>
          </a:p>
          <a:p>
            <a:r>
              <a:rPr lang="en-US" dirty="0" smtClean="0"/>
              <a:t>Consumed by ASP.NET </a:t>
            </a:r>
            <a:r>
              <a:rPr lang="en-US" dirty="0" err="1" smtClean="0"/>
              <a:t>Webforms</a:t>
            </a:r>
            <a:r>
              <a:rPr lang="en-US" dirty="0" smtClean="0"/>
              <a:t> and/or MVC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consumed by Azure web app</a:t>
            </a:r>
          </a:p>
          <a:p>
            <a:pPr lvl="1"/>
            <a:r>
              <a:rPr lang="en-US" dirty="0" smtClean="0"/>
              <a:t>Be careful with </a:t>
            </a:r>
            <a:r>
              <a:rPr lang="en-US" dirty="0" err="1" smtClean="0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8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Claims Processing</a:t>
            </a:r>
            <a:endParaRPr lang="en-US" dirty="0"/>
          </a:p>
        </p:txBody>
      </p:sp>
      <p:pic>
        <p:nvPicPr>
          <p:cNvPr id="4" name="Content Placeholder 3" descr="High-level claims-based authentication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7" y="1008063"/>
            <a:ext cx="6080677" cy="2819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27949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Presentation_MPN logo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Props1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F5040E5-4564-49C1-9147-56F1700A1C5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52ad97b0-86c1-49b5-b544-c488bf38e7c0"/>
    <ds:schemaRef ds:uri="1e37aee8-73ad-441e-bced-8b530ad9291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Presentation_MPN logo</Template>
  <TotalTime>181</TotalTime>
  <Words>293</Words>
  <Application>Microsoft Office PowerPoint</Application>
  <PresentationFormat>On-screen Show (16:9)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Presentation_MPN logo</vt:lpstr>
      <vt:lpstr>SharePoint and Claims</vt:lpstr>
      <vt:lpstr>Agenda</vt:lpstr>
      <vt:lpstr>Claims Overview</vt:lpstr>
      <vt:lpstr>Claims</vt:lpstr>
      <vt:lpstr>SharePoint Claims Processing</vt:lpstr>
      <vt:lpstr>Membership Provider</vt:lpstr>
      <vt:lpstr>Windows Identity Foundation</vt:lpstr>
      <vt:lpstr>Trusted Identity Provider </vt:lpstr>
      <vt:lpstr>SharePoint Claims Processing</vt:lpstr>
      <vt:lpstr>Azure Access Control Services (ACS)</vt:lpstr>
      <vt:lpstr>WIF vs ACS </vt:lpstr>
      <vt:lpstr>Questions?!</vt:lpstr>
    </vt:vector>
  </TitlesOfParts>
  <Company>Skyline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Yahr, Michele</dc:creator>
  <cp:lastModifiedBy>John Ptacek</cp:lastModifiedBy>
  <cp:revision>18</cp:revision>
  <dcterms:created xsi:type="dcterms:W3CDTF">2012-08-06T13:00:49Z</dcterms:created>
  <dcterms:modified xsi:type="dcterms:W3CDTF">2012-08-13T16:29:38Z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