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66"/>
  </p:notesMasterIdLst>
  <p:sldIdLst>
    <p:sldId id="260" r:id="rId7"/>
    <p:sldId id="280" r:id="rId8"/>
    <p:sldId id="278" r:id="rId9"/>
    <p:sldId id="282" r:id="rId10"/>
    <p:sldId id="284" r:id="rId11"/>
    <p:sldId id="285" r:id="rId12"/>
    <p:sldId id="291" r:id="rId13"/>
    <p:sldId id="283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86" r:id="rId22"/>
    <p:sldId id="287" r:id="rId23"/>
    <p:sldId id="288" r:id="rId24"/>
    <p:sldId id="319" r:id="rId25"/>
    <p:sldId id="320" r:id="rId26"/>
    <p:sldId id="289" r:id="rId27"/>
    <p:sldId id="290" r:id="rId28"/>
    <p:sldId id="303" r:id="rId29"/>
    <p:sldId id="307" r:id="rId30"/>
    <p:sldId id="305" r:id="rId31"/>
    <p:sldId id="308" r:id="rId32"/>
    <p:sldId id="309" r:id="rId33"/>
    <p:sldId id="310" r:id="rId34"/>
    <p:sldId id="311" r:id="rId35"/>
    <p:sldId id="312" r:id="rId36"/>
    <p:sldId id="316" r:id="rId37"/>
    <p:sldId id="317" r:id="rId38"/>
    <p:sldId id="341" r:id="rId39"/>
    <p:sldId id="313" r:id="rId40"/>
    <p:sldId id="314" r:id="rId41"/>
    <p:sldId id="321" r:id="rId42"/>
    <p:sldId id="315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42" r:id="rId51"/>
    <p:sldId id="331" r:id="rId52"/>
    <p:sldId id="332" r:id="rId53"/>
    <p:sldId id="329" r:id="rId54"/>
    <p:sldId id="330" r:id="rId55"/>
    <p:sldId id="333" r:id="rId56"/>
    <p:sldId id="340" r:id="rId57"/>
    <p:sldId id="337" r:id="rId58"/>
    <p:sldId id="334" r:id="rId59"/>
    <p:sldId id="335" r:id="rId60"/>
    <p:sldId id="336" r:id="rId61"/>
    <p:sldId id="338" r:id="rId62"/>
    <p:sldId id="339" r:id="rId63"/>
    <p:sldId id="277" r:id="rId64"/>
    <p:sldId id="279" r:id="rId65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0026" autoAdjust="0"/>
  </p:normalViewPr>
  <p:slideViewPr>
    <p:cSldViewPr>
      <p:cViewPr varScale="1">
        <p:scale>
          <a:sx n="56" d="100"/>
          <a:sy n="56" d="100"/>
        </p:scale>
        <p:origin x="53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93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9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1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81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0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92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5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1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6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8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8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0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12727" y="863947"/>
            <a:ext cx="5518547" cy="174128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812727" y="2652117"/>
            <a:ext cx="5518547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>
              <a:defRPr sz="1800"/>
            </a:pPr>
            <a:r>
              <a:rPr sz="1650"/>
              <a:t>Body Level One</a:t>
            </a:r>
          </a:p>
          <a:p>
            <a:pPr lvl="1">
              <a:defRPr sz="1800"/>
            </a:pPr>
            <a:r>
              <a:rPr sz="1650"/>
              <a:t>Body Level Two</a:t>
            </a:r>
          </a:p>
          <a:p>
            <a:pPr lvl="2">
              <a:defRPr sz="1800"/>
            </a:pPr>
            <a:r>
              <a:rPr sz="1650"/>
              <a:t>Body Level Three</a:t>
            </a:r>
          </a:p>
          <a:p>
            <a:pPr lvl="3">
              <a:defRPr sz="1800"/>
            </a:pPr>
            <a:r>
              <a:rPr sz="1650"/>
              <a:t>Body Level Four</a:t>
            </a:r>
          </a:p>
          <a:p>
            <a:pPr lvl="4">
              <a:defRPr sz="1800"/>
            </a:pPr>
            <a:r>
              <a:rPr sz="16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829178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12727" y="863947"/>
            <a:ext cx="5518547" cy="174128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812727" y="2652117"/>
            <a:ext cx="5518547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>
              <a:defRPr sz="1800"/>
            </a:pPr>
            <a:r>
              <a:rPr sz="1650"/>
              <a:t>Body Level One</a:t>
            </a:r>
          </a:p>
          <a:p>
            <a:pPr lvl="1">
              <a:defRPr sz="1800"/>
            </a:pPr>
            <a:r>
              <a:rPr sz="1650"/>
              <a:t>Body Level Two</a:t>
            </a:r>
          </a:p>
          <a:p>
            <a:pPr lvl="2">
              <a:defRPr sz="1800"/>
            </a:pPr>
            <a:r>
              <a:rPr sz="1650"/>
              <a:t>Body Level Three</a:t>
            </a:r>
          </a:p>
          <a:p>
            <a:pPr lvl="3">
              <a:defRPr sz="1800"/>
            </a:pPr>
            <a:r>
              <a:rPr sz="1650"/>
              <a:t>Body Level Four</a:t>
            </a:r>
          </a:p>
          <a:p>
            <a:pPr lvl="4">
              <a:defRPr sz="1800"/>
            </a:pPr>
            <a:r>
              <a:rPr sz="16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601884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tacek@SkylineTechnologie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ghtandfit.com/light-yogurt/light-and-fit-greek/vanilla" TargetMode="External"/><Relationship Id="rId2" Type="http://schemas.openxmlformats.org/officeDocument/2006/relationships/hyperlink" Target="http://www.stonyfield.com/products/yogurt/fruit-bottom/lowfat-peach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nickers.com/Nutritional-Info" TargetMode="External"/><Relationship Id="rId5" Type="http://schemas.openxmlformats.org/officeDocument/2006/relationships/hyperlink" Target="http://vitaminwater.com/files/vitaminwater_2014_NutritionFacts.pdf" TargetMode="External"/><Relationship Id="rId4" Type="http://schemas.openxmlformats.org/officeDocument/2006/relationships/hyperlink" Target="http://www.starbucks.com/menu/food/bakery/bountiful-blueberry-muffi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c.gov/obesity/data/adult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Hacking Your Day TO Health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47800" y="2724150"/>
            <a:ext cx="5867400" cy="1066800"/>
          </a:xfrm>
        </p:spPr>
        <p:txBody>
          <a:bodyPr/>
          <a:lstStyle/>
          <a:p>
            <a:r>
              <a:rPr lang="en-US" dirty="0" smtClean="0"/>
              <a:t>John Ptacek/@jptacek</a:t>
            </a:r>
          </a:p>
          <a:p>
            <a:r>
              <a:rPr lang="en-US" dirty="0" smtClean="0">
                <a:hlinkClick r:id="rId3"/>
              </a:rPr>
              <a:t>jptacek@SkylineTechnologies.com</a:t>
            </a:r>
            <a:endParaRPr lang="en-US" dirty="0" smtClean="0"/>
          </a:p>
          <a:p>
            <a:r>
              <a:rPr lang="en-US" dirty="0" smtClean="0"/>
              <a:t>That Conference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Carbohydrates</a:t>
            </a:r>
          </a:p>
          <a:p>
            <a:pPr lvl="1"/>
            <a:r>
              <a:rPr lang="en-US" dirty="0" smtClean="0"/>
              <a:t>Main source of energy for the body</a:t>
            </a:r>
          </a:p>
          <a:p>
            <a:pPr lvl="1"/>
            <a:r>
              <a:rPr lang="en-US" dirty="0" smtClean="0"/>
              <a:t>Create energy stores</a:t>
            </a:r>
          </a:p>
          <a:p>
            <a:pPr lvl="1"/>
            <a:r>
              <a:rPr lang="en-US" dirty="0" smtClean="0"/>
              <a:t>Found in grains, vegetables, fruits, milk</a:t>
            </a:r>
          </a:p>
          <a:p>
            <a:pPr lvl="1"/>
            <a:r>
              <a:rPr lang="en-US" dirty="0" smtClean="0"/>
              <a:t>Fiber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Nutrition: Carbs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0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Provides energy during exercise, between meals</a:t>
            </a:r>
          </a:p>
          <a:p>
            <a:r>
              <a:rPr lang="en-US" dirty="0" smtClean="0"/>
              <a:t>Not bad!</a:t>
            </a:r>
          </a:p>
          <a:p>
            <a:pPr lvl="1"/>
            <a:r>
              <a:rPr lang="en-US" dirty="0" smtClean="0"/>
              <a:t>Essential for cell membranes</a:t>
            </a:r>
          </a:p>
          <a:p>
            <a:pPr lvl="1"/>
            <a:r>
              <a:rPr lang="en-US" dirty="0" smtClean="0"/>
              <a:t>Unsaturated fats reduce heart risk</a:t>
            </a:r>
          </a:p>
          <a:p>
            <a:pPr lvl="1"/>
            <a:r>
              <a:rPr lang="en-US" dirty="0" smtClean="0"/>
              <a:t>Omega 3 assist in brain function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Nutrition:Fats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1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Unsaturated(the </a:t>
            </a:r>
            <a:r>
              <a:rPr lang="en-US" dirty="0" smtClean="0"/>
              <a:t>good) – Olive and canola oils, salmon</a:t>
            </a:r>
          </a:p>
          <a:p>
            <a:pPr lvl="1"/>
            <a:r>
              <a:rPr lang="en-US" dirty="0" smtClean="0"/>
              <a:t>Lower LDL cholesterol</a:t>
            </a:r>
          </a:p>
          <a:p>
            <a:pPr lvl="1"/>
            <a:r>
              <a:rPr lang="en-US" dirty="0" smtClean="0"/>
              <a:t>Increase HDL</a:t>
            </a:r>
          </a:p>
          <a:p>
            <a:r>
              <a:rPr lang="en-US" dirty="0" smtClean="0"/>
              <a:t>Saturated (the bad) – Dairy, pork, beef</a:t>
            </a:r>
          </a:p>
          <a:p>
            <a:pPr lvl="1"/>
            <a:r>
              <a:rPr lang="en-US" dirty="0" smtClean="0"/>
              <a:t>Raise LDL cholesterol</a:t>
            </a:r>
          </a:p>
          <a:p>
            <a:pPr lvl="1"/>
            <a:r>
              <a:rPr lang="en-US" dirty="0" smtClean="0"/>
              <a:t>Lower HDL</a:t>
            </a:r>
          </a:p>
          <a:p>
            <a:r>
              <a:rPr lang="en-US" dirty="0" smtClean="0"/>
              <a:t>TransFat (the ugly) – hydrogenated, margarines, fried foods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Nutrition:Fats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Builds and maintains muscles</a:t>
            </a:r>
          </a:p>
          <a:p>
            <a:r>
              <a:rPr lang="en-US" dirty="0" smtClean="0"/>
              <a:t>Assists in metabolism</a:t>
            </a:r>
          </a:p>
          <a:p>
            <a:r>
              <a:rPr lang="en-US" dirty="0" smtClean="0"/>
              <a:t>Food Sources</a:t>
            </a:r>
          </a:p>
          <a:p>
            <a:pPr lvl="1"/>
            <a:r>
              <a:rPr lang="en-US" dirty="0" smtClean="0"/>
              <a:t>Meat</a:t>
            </a:r>
          </a:p>
          <a:p>
            <a:pPr lvl="1"/>
            <a:r>
              <a:rPr lang="en-US" dirty="0" smtClean="0"/>
              <a:t>Seeds </a:t>
            </a:r>
          </a:p>
          <a:p>
            <a:pPr lvl="1"/>
            <a:r>
              <a:rPr lang="en-US" dirty="0" smtClean="0"/>
              <a:t>Legumes</a:t>
            </a:r>
          </a:p>
          <a:p>
            <a:pPr lvl="1"/>
            <a:r>
              <a:rPr lang="en-US" dirty="0" smtClean="0"/>
              <a:t>Nuts</a:t>
            </a:r>
          </a:p>
          <a:p>
            <a:pPr lvl="1"/>
            <a:r>
              <a:rPr lang="en-US" dirty="0" smtClean="0"/>
              <a:t>Spinach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</a:t>
            </a:r>
            <a:r>
              <a:rPr lang="en-US" dirty="0" err="1" smtClean="0"/>
              <a:t>Nutrition:Protein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Lowers blood cholesterol</a:t>
            </a:r>
          </a:p>
          <a:p>
            <a:r>
              <a:rPr lang="en-US" dirty="0" smtClean="0"/>
              <a:t>Decreases risk of heart disease, diabetes</a:t>
            </a:r>
          </a:p>
          <a:p>
            <a:r>
              <a:rPr lang="en-US" dirty="0" smtClean="0"/>
              <a:t>Food Sources</a:t>
            </a:r>
          </a:p>
          <a:p>
            <a:pPr lvl="1"/>
            <a:r>
              <a:rPr lang="en-US" dirty="0" smtClean="0"/>
              <a:t>Whole Grains (brown rice, oatmeal)</a:t>
            </a:r>
          </a:p>
          <a:p>
            <a:pPr lvl="1"/>
            <a:r>
              <a:rPr lang="en-US" dirty="0" smtClean="0"/>
              <a:t>Whole grain products like cereal, bread</a:t>
            </a:r>
          </a:p>
          <a:p>
            <a:pPr lvl="1"/>
            <a:r>
              <a:rPr lang="en-US" dirty="0" smtClean="0"/>
              <a:t>Vegetables, Legumes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Nutrition:fiber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2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Vitamins – Organic, broken down by air, water soluble</a:t>
            </a:r>
          </a:p>
          <a:p>
            <a:r>
              <a:rPr lang="en-US" dirty="0" smtClean="0"/>
              <a:t>Minerals – Inorganic, easily find way to body</a:t>
            </a:r>
          </a:p>
          <a:p>
            <a:r>
              <a:rPr lang="en-US" dirty="0"/>
              <a:t>Raw materials for your body</a:t>
            </a:r>
          </a:p>
          <a:p>
            <a:r>
              <a:rPr lang="en-US" dirty="0"/>
              <a:t>Your body does not produce</a:t>
            </a:r>
          </a:p>
          <a:p>
            <a:r>
              <a:rPr lang="en-US" dirty="0" smtClean="0"/>
              <a:t>Hundreds of roles</a:t>
            </a:r>
          </a:p>
          <a:p>
            <a:pPr lvl="1"/>
            <a:r>
              <a:rPr lang="en-US" dirty="0" smtClean="0"/>
              <a:t>Bones</a:t>
            </a:r>
          </a:p>
          <a:p>
            <a:pPr lvl="1"/>
            <a:r>
              <a:rPr lang="en-US" dirty="0" smtClean="0"/>
              <a:t>Wounds</a:t>
            </a:r>
          </a:p>
          <a:p>
            <a:pPr lvl="1"/>
            <a:r>
              <a:rPr lang="en-US" dirty="0" smtClean="0"/>
              <a:t>Antioxidants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micronutrients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6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Norway Heart disease during 1940s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The western diet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81150"/>
            <a:ext cx="4648200" cy="32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this magical drug?</a:t>
            </a:r>
          </a:p>
          <a:p>
            <a:r>
              <a:rPr lang="en-US" dirty="0" smtClean="0"/>
              <a:t>The German Army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the western diet</a:t>
            </a:r>
            <a:endParaRPr lang="en-US" dirty="0"/>
          </a:p>
        </p:txBody>
      </p:sp>
      <p:pic>
        <p:nvPicPr>
          <p:cNvPr id="1032" name="Picture 8" descr="http://armedforcesmuseum.com/wp-content/uploads/2012/06/world_war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4516"/>
            <a:ext cx="47625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During WW II, Germany confiscated livestock</a:t>
            </a:r>
          </a:p>
          <a:p>
            <a:r>
              <a:rPr lang="en-US" dirty="0" smtClean="0"/>
              <a:t>Norway, and others, diet changed</a:t>
            </a:r>
          </a:p>
          <a:p>
            <a:pPr lvl="1"/>
            <a:r>
              <a:rPr lang="en-US" dirty="0" smtClean="0"/>
              <a:t>Whole grains, legumes, vegetables, fruit</a:t>
            </a:r>
          </a:p>
          <a:p>
            <a:r>
              <a:rPr lang="en-US" dirty="0" smtClean="0"/>
              <a:t>Heart attack and strokes plummet</a:t>
            </a:r>
          </a:p>
          <a:p>
            <a:r>
              <a:rPr lang="en-US" dirty="0" smtClean="0"/>
              <a:t>After end of war in 1945, livestock back</a:t>
            </a:r>
          </a:p>
          <a:p>
            <a:pPr lvl="1"/>
            <a:r>
              <a:rPr lang="en-US" dirty="0" smtClean="0"/>
              <a:t>Deaths raise to pre WWII levels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the western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9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Western Diet, also called meat-sweet</a:t>
            </a:r>
          </a:p>
          <a:p>
            <a:pPr lvl="1"/>
            <a:r>
              <a:rPr lang="en-US" dirty="0" smtClean="0"/>
              <a:t>Red meat</a:t>
            </a:r>
          </a:p>
          <a:p>
            <a:pPr lvl="1"/>
            <a:r>
              <a:rPr lang="en-US" dirty="0" smtClean="0"/>
              <a:t>Sugary desserts</a:t>
            </a:r>
          </a:p>
          <a:p>
            <a:pPr lvl="1"/>
            <a:r>
              <a:rPr lang="en-US" dirty="0" smtClean="0"/>
              <a:t>High-fat food</a:t>
            </a:r>
          </a:p>
          <a:p>
            <a:pPr lvl="1"/>
            <a:r>
              <a:rPr lang="en-US" dirty="0" smtClean="0"/>
              <a:t>Refined Grains</a:t>
            </a:r>
          </a:p>
          <a:p>
            <a:r>
              <a:rPr lang="en-US" dirty="0" smtClean="0"/>
              <a:t>Typical American diet</a:t>
            </a:r>
          </a:p>
          <a:p>
            <a:pPr lvl="1"/>
            <a:r>
              <a:rPr lang="en-US" dirty="0" smtClean="0"/>
              <a:t>50% carbs, 15% protein, 35% fat</a:t>
            </a:r>
          </a:p>
          <a:p>
            <a:r>
              <a:rPr lang="en-US" dirty="0" smtClean="0"/>
              <a:t>Recommended</a:t>
            </a:r>
          </a:p>
          <a:p>
            <a:pPr lvl="1"/>
            <a:r>
              <a:rPr lang="en-US" dirty="0" smtClean="0"/>
              <a:t>55</a:t>
            </a:r>
            <a:r>
              <a:rPr lang="en-US" dirty="0"/>
              <a:t>% carbs, </a:t>
            </a:r>
            <a:r>
              <a:rPr lang="en-US" dirty="0" smtClean="0"/>
              <a:t>15% protein, 30% fat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the western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eader-Backgroun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39036" y="-52556"/>
            <a:ext cx="11822072" cy="5970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Header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4515" y="872136"/>
            <a:ext cx="4334970" cy="33992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6794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Epidemiological studies direct correlation with:</a:t>
            </a:r>
          </a:p>
          <a:p>
            <a:pPr lvl="1"/>
            <a:r>
              <a:rPr lang="en-US" dirty="0" smtClean="0"/>
              <a:t>Obesity</a:t>
            </a:r>
          </a:p>
          <a:p>
            <a:pPr lvl="1"/>
            <a:r>
              <a:rPr lang="en-US" dirty="0" smtClean="0"/>
              <a:t>Death from heart attack</a:t>
            </a:r>
          </a:p>
          <a:p>
            <a:pPr lvl="1"/>
            <a:r>
              <a:rPr lang="en-US" dirty="0" smtClean="0"/>
              <a:t>Cancer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the western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Study in 83 from Chinese, Cornell and Oxford Researchers</a:t>
            </a:r>
            <a:endParaRPr lang="en-US" dirty="0"/>
          </a:p>
          <a:p>
            <a:r>
              <a:rPr lang="en-US" dirty="0" smtClean="0"/>
              <a:t>Examined diets, exercise and disease of 6500 Chinese</a:t>
            </a:r>
          </a:p>
          <a:p>
            <a:r>
              <a:rPr lang="en-US" dirty="0" smtClean="0"/>
              <a:t>65 Rural counties in China</a:t>
            </a:r>
          </a:p>
          <a:p>
            <a:r>
              <a:rPr lang="en-US" dirty="0" smtClean="0"/>
              <a:t>Obesity Related to what people eat</a:t>
            </a:r>
          </a:p>
          <a:p>
            <a:pPr lvl="1"/>
            <a:r>
              <a:rPr lang="en-US" dirty="0" smtClean="0"/>
              <a:t>Chinese consume 20% more calories</a:t>
            </a:r>
          </a:p>
          <a:p>
            <a:pPr lvl="1"/>
            <a:r>
              <a:rPr lang="en-US" dirty="0" smtClean="0"/>
              <a:t>Americans 25% fatter</a:t>
            </a:r>
          </a:p>
          <a:p>
            <a:pPr lvl="1"/>
            <a:r>
              <a:rPr lang="en-US" dirty="0" smtClean="0"/>
              <a:t>Chinese eat 1/3 of fat and twice the starch</a:t>
            </a:r>
          </a:p>
          <a:p>
            <a:pPr lvl="1"/>
            <a:r>
              <a:rPr lang="en-US" dirty="0" smtClean="0"/>
              <a:t>Body easily stores fat, more work to rid carbs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the China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Recommend that 10-15% of calories come from fat</a:t>
            </a:r>
            <a:endParaRPr lang="en-US" dirty="0"/>
          </a:p>
          <a:p>
            <a:r>
              <a:rPr lang="en-US" dirty="0" smtClean="0"/>
              <a:t>70% of American proteins comes from animals, only 7% of Chinese</a:t>
            </a:r>
          </a:p>
          <a:p>
            <a:r>
              <a:rPr lang="en-US" dirty="0" smtClean="0"/>
              <a:t>More meat Chinese eat; more heart disease, cancer, diabetes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the China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95350"/>
            <a:ext cx="3905373" cy="3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- Beef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picture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we eat</a:t>
            </a:r>
          </a:p>
          <a:p>
            <a:endParaRPr lang="en-US" dirty="0"/>
          </a:p>
        </p:txBody>
      </p:sp>
      <p:pic>
        <p:nvPicPr>
          <p:cNvPr id="5" name="Picture 2" descr="http://www.naturesfinestseed.com/sites/naturesfinestseed.com/files/imagecache/product_full/Southern%20Subtropics%20Dairy%20Cow%20Bl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7350"/>
            <a:ext cx="3314701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657350"/>
            <a:ext cx="41091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Cattles are ruminants</a:t>
            </a:r>
          </a:p>
          <a:p>
            <a:pPr lvl="1"/>
            <a:r>
              <a:rPr lang="en-US" dirty="0" smtClean="0"/>
              <a:t>Grass eaters. Highly specialized digestive system</a:t>
            </a:r>
          </a:p>
          <a:p>
            <a:r>
              <a:rPr lang="en-US" dirty="0" smtClean="0"/>
              <a:t>Majority of cattle go through Concentrated Animal Feeding Operation (CAFO)</a:t>
            </a:r>
          </a:p>
          <a:p>
            <a:pPr lvl="1"/>
            <a:r>
              <a:rPr lang="en-US" dirty="0" smtClean="0"/>
              <a:t>1000 head cattle, close proximity</a:t>
            </a:r>
          </a:p>
          <a:p>
            <a:pPr lvl="1"/>
            <a:r>
              <a:rPr lang="en-US" dirty="0" smtClean="0"/>
              <a:t>Fattened up with corn</a:t>
            </a:r>
          </a:p>
          <a:p>
            <a:r>
              <a:rPr lang="en-US" dirty="0" smtClean="0"/>
              <a:t>Corn diet makes cattle sick</a:t>
            </a:r>
          </a:p>
          <a:p>
            <a:r>
              <a:rPr lang="en-US" dirty="0" smtClean="0"/>
              <a:t>80% of the US Antibiotics used on animal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beef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Corn fed beef </a:t>
            </a:r>
          </a:p>
          <a:p>
            <a:pPr lvl="1"/>
            <a:r>
              <a:rPr lang="en-US" dirty="0" smtClean="0"/>
              <a:t>More saturated fat</a:t>
            </a:r>
          </a:p>
          <a:p>
            <a:pPr lvl="1"/>
            <a:r>
              <a:rPr lang="en-US" dirty="0" smtClean="0"/>
              <a:t>Less omega-3 fatty acids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beef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Same story, some different words</a:t>
            </a:r>
          </a:p>
          <a:p>
            <a:r>
              <a:rPr lang="en-US" dirty="0" smtClean="0"/>
              <a:t>Right now, porcine epidemic diarrhea (PEDv) wiping out 100,000 piglets and young hogs each week</a:t>
            </a:r>
          </a:p>
          <a:p>
            <a:pPr lvl="1"/>
            <a:r>
              <a:rPr lang="en-US" dirty="0" smtClean="0"/>
              <a:t>Concern about groundwater in states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chicken/pork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 AM SORRY!</a:t>
            </a:r>
          </a:p>
          <a:p>
            <a:r>
              <a:rPr lang="en-US" dirty="0" smtClean="0"/>
              <a:t>Reality is, vast majority of meat is raised in unhealthy conditions</a:t>
            </a:r>
          </a:p>
          <a:p>
            <a:r>
              <a:rPr lang="en-US" dirty="0" smtClean="0"/>
              <a:t>Excessive meat eating is not healthy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meat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Daytime vegetarian</a:t>
            </a:r>
          </a:p>
          <a:p>
            <a:pPr lvl="1"/>
            <a:r>
              <a:rPr lang="en-US" dirty="0" smtClean="0"/>
              <a:t>Try to only eat meat in evenings</a:t>
            </a:r>
          </a:p>
          <a:p>
            <a:pPr lvl="1"/>
            <a:r>
              <a:rPr lang="en-US" dirty="0" smtClean="0"/>
              <a:t>Reduce meat intake</a:t>
            </a:r>
          </a:p>
          <a:p>
            <a:r>
              <a:rPr lang="en-US" dirty="0" smtClean="0"/>
              <a:t>A few non meat dinners a week</a:t>
            </a:r>
          </a:p>
          <a:p>
            <a:r>
              <a:rPr lang="en-US" dirty="0" smtClean="0"/>
              <a:t>Smaller portions of meat at dinner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I like meat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776" y="1984259"/>
            <a:ext cx="1933575" cy="1457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902" y="1984259"/>
            <a:ext cx="1933575" cy="1457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98524" y="1984259"/>
            <a:ext cx="1933575" cy="1457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69650" y="1984259"/>
            <a:ext cx="1933575" cy="1457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2859" y="3526015"/>
            <a:ext cx="952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18641" y="3526015"/>
            <a:ext cx="952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62016" y="3526015"/>
            <a:ext cx="952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51172" y="3526015"/>
            <a:ext cx="952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40329" y="3526015"/>
            <a:ext cx="952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29485" y="3526015"/>
            <a:ext cx="952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14363" y="570910"/>
            <a:ext cx="3315275" cy="13289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4978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consumers</a:t>
            </a:r>
          </a:p>
          <a:p>
            <a:pPr lvl="1"/>
            <a:r>
              <a:rPr lang="en-US" dirty="0" smtClean="0"/>
              <a:t>Industry listens to dollars</a:t>
            </a:r>
          </a:p>
          <a:p>
            <a:r>
              <a:rPr lang="en-US" dirty="0" smtClean="0"/>
              <a:t>Buy grass fed beef</a:t>
            </a:r>
          </a:p>
          <a:p>
            <a:pPr lvl="1"/>
            <a:r>
              <a:rPr lang="en-US" dirty="0" smtClean="0"/>
              <a:t>Corn fed leads to marbling/saturated fat</a:t>
            </a:r>
          </a:p>
          <a:p>
            <a:pPr lvl="1"/>
            <a:r>
              <a:rPr lang="en-US" dirty="0" smtClean="0"/>
              <a:t>Grass fed beef similar Omega 3 benefits as Salmon</a:t>
            </a:r>
          </a:p>
          <a:p>
            <a:pPr lvl="1"/>
            <a:r>
              <a:rPr lang="en-US" dirty="0" smtClean="0"/>
              <a:t>Make your ground beef</a:t>
            </a:r>
          </a:p>
          <a:p>
            <a:pPr lvl="2"/>
            <a:r>
              <a:rPr lang="en-US" dirty="0" smtClean="0"/>
              <a:t>1700 cows in 1 lb hamburger</a:t>
            </a:r>
          </a:p>
          <a:p>
            <a:r>
              <a:rPr lang="en-US" dirty="0" smtClean="0"/>
              <a:t>Free </a:t>
            </a:r>
            <a:r>
              <a:rPr lang="en-US" dirty="0"/>
              <a:t>range </a:t>
            </a:r>
            <a:r>
              <a:rPr lang="en-US" dirty="0" smtClean="0"/>
              <a:t>chickens</a:t>
            </a:r>
          </a:p>
          <a:p>
            <a:r>
              <a:rPr lang="en-US" dirty="0" smtClean="0"/>
              <a:t>Buy </a:t>
            </a:r>
            <a:r>
              <a:rPr lang="en-US" dirty="0"/>
              <a:t>local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</a:t>
            </a:r>
            <a:r>
              <a:rPr lang="en-US" dirty="0"/>
              <a:t>– I like meat</a:t>
            </a:r>
          </a:p>
        </p:txBody>
      </p:sp>
    </p:spTree>
    <p:extLst>
      <p:ext uri="{BB962C8B-B14F-4D97-AF65-F5344CB8AC3E}">
        <p14:creationId xmlns:p14="http://schemas.microsoft.com/office/powerpoint/2010/main" val="23506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Scientists, not chefs, are doing our cooking</a:t>
            </a:r>
          </a:p>
          <a:p>
            <a:pPr lvl="1"/>
            <a:r>
              <a:rPr lang="en-US" dirty="0" smtClean="0"/>
              <a:t>Bliss Point, Bell Curve</a:t>
            </a:r>
          </a:p>
          <a:p>
            <a:pPr lvl="1"/>
            <a:r>
              <a:rPr lang="en-US" dirty="0" smtClean="0"/>
              <a:t>Vanishing Caloric density</a:t>
            </a:r>
          </a:p>
          <a:p>
            <a:r>
              <a:rPr lang="en-US" dirty="0" smtClean="0"/>
              <a:t>Food in a box or bag with an 8 year shelf life</a:t>
            </a:r>
          </a:p>
          <a:p>
            <a:pPr lvl="1"/>
            <a:r>
              <a:rPr lang="en-US" dirty="0" smtClean="0"/>
              <a:t>This is more chemistry than food</a:t>
            </a:r>
          </a:p>
          <a:p>
            <a:r>
              <a:rPr lang="en-US" dirty="0" smtClean="0"/>
              <a:t>To make chemistry taste good, LOTS of salt, LOTS of sugar</a:t>
            </a:r>
          </a:p>
          <a:p>
            <a:r>
              <a:rPr lang="en-US" dirty="0" smtClean="0"/>
              <a:t>Corn Flakes without the salt</a:t>
            </a:r>
          </a:p>
          <a:p>
            <a:r>
              <a:rPr lang="en-US" dirty="0" smtClean="0"/>
              <a:t>McDonald’s burger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Processed foods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Sugar</a:t>
            </a:r>
          </a:p>
          <a:p>
            <a:pPr lvl="1"/>
            <a:r>
              <a:rPr lang="en-US" dirty="0" smtClean="0"/>
              <a:t>Things that end in OSE </a:t>
            </a:r>
          </a:p>
          <a:p>
            <a:pPr lvl="2"/>
            <a:r>
              <a:rPr lang="en-US" dirty="0" smtClean="0"/>
              <a:t>Glucose, Maltose, </a:t>
            </a:r>
            <a:r>
              <a:rPr lang="en-US" dirty="0"/>
              <a:t>Dextrose, Maltose </a:t>
            </a:r>
            <a:r>
              <a:rPr lang="en-US" dirty="0" smtClean="0"/>
              <a:t>Dextrose, Fructose</a:t>
            </a:r>
          </a:p>
          <a:p>
            <a:pPr lvl="1"/>
            <a:r>
              <a:rPr lang="en-US" dirty="0" smtClean="0"/>
              <a:t>High Fructose Corn Syrup</a:t>
            </a:r>
          </a:p>
          <a:p>
            <a:r>
              <a:rPr lang="en-US" dirty="0" smtClean="0"/>
              <a:t>Average American consumes 22 tsps/day</a:t>
            </a:r>
          </a:p>
          <a:p>
            <a:pPr lvl="1"/>
            <a:r>
              <a:rPr lang="en-US" dirty="0" smtClean="0"/>
              <a:t>This is NOT fruit. Added sugar (aka processed)</a:t>
            </a:r>
          </a:p>
          <a:p>
            <a:pPr lvl="1"/>
            <a:r>
              <a:rPr lang="en-US" dirty="0" smtClean="0"/>
              <a:t>Heart Association – Woman 6tsp/24 grams, men 9/36 grams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Processed foods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Sugar is everywhere</a:t>
            </a:r>
          </a:p>
          <a:p>
            <a:pPr lvl="1"/>
            <a:r>
              <a:rPr lang="en-US" dirty="0" smtClean="0">
                <a:hlinkClick r:id="rId2"/>
              </a:rPr>
              <a:t>Stonyfield organic peach yogurt</a:t>
            </a:r>
            <a:r>
              <a:rPr lang="en-US" dirty="0" smtClean="0"/>
              <a:t> – 21 grams</a:t>
            </a:r>
          </a:p>
          <a:p>
            <a:pPr lvl="1"/>
            <a:r>
              <a:rPr lang="en-US" dirty="0" smtClean="0">
                <a:hlinkClick r:id="rId3"/>
              </a:rPr>
              <a:t>Light and Fit Greek Non fat yogurt</a:t>
            </a:r>
            <a:r>
              <a:rPr lang="en-US" dirty="0" smtClean="0"/>
              <a:t> – 7 grams</a:t>
            </a:r>
          </a:p>
          <a:p>
            <a:pPr lvl="1"/>
            <a:r>
              <a:rPr lang="en-US" dirty="0" smtClean="0">
                <a:hlinkClick r:id="rId4"/>
              </a:rPr>
              <a:t>Starbucks Blueberry Muffin </a:t>
            </a:r>
            <a:r>
              <a:rPr lang="en-US" dirty="0" smtClean="0"/>
              <a:t>– 29 grams</a:t>
            </a:r>
          </a:p>
          <a:p>
            <a:pPr lvl="1"/>
            <a:r>
              <a:rPr lang="en-US" dirty="0" smtClean="0">
                <a:hlinkClick r:id="rId5"/>
              </a:rPr>
              <a:t>Vitamin water</a:t>
            </a:r>
            <a:r>
              <a:rPr lang="en-US" dirty="0" smtClean="0"/>
              <a:t> – 31 grams</a:t>
            </a:r>
          </a:p>
          <a:p>
            <a:pPr lvl="1"/>
            <a:r>
              <a:rPr lang="en-US" dirty="0" smtClean="0">
                <a:hlinkClick r:id="rId6"/>
              </a:rPr>
              <a:t>Snickers bar </a:t>
            </a:r>
            <a:r>
              <a:rPr lang="en-US" dirty="0" smtClean="0"/>
              <a:t>– 27 grams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Processed foods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Eat non-processed foods (or whole foods)</a:t>
            </a:r>
          </a:p>
          <a:p>
            <a:pPr lvl="1"/>
            <a:r>
              <a:rPr lang="en-US" dirty="0" smtClean="0"/>
              <a:t>Whole wheat</a:t>
            </a:r>
          </a:p>
          <a:p>
            <a:pPr lvl="1"/>
            <a:r>
              <a:rPr lang="en-US" dirty="0" smtClean="0"/>
              <a:t>Brown rice</a:t>
            </a:r>
          </a:p>
          <a:p>
            <a:r>
              <a:rPr lang="en-US" dirty="0" smtClean="0"/>
              <a:t>Rice</a:t>
            </a:r>
          </a:p>
          <a:p>
            <a:pPr lvl="1"/>
            <a:r>
              <a:rPr lang="en-US" dirty="0" smtClean="0"/>
              <a:t>Brown rice. Two servings per week, 10% reduction in type 2 diabetes</a:t>
            </a:r>
          </a:p>
          <a:p>
            <a:pPr lvl="1"/>
            <a:r>
              <a:rPr lang="en-US" dirty="0" smtClean="0"/>
              <a:t>Five or more servings white rice per week, 20 percent more likely type 2 diabetes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Processed foods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1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Ranking of zero to 100 – lower is better</a:t>
            </a:r>
          </a:p>
          <a:p>
            <a:r>
              <a:rPr lang="en-US" dirty="0" smtClean="0"/>
              <a:t>High GI foods are rapidly digested raising blood sugar</a:t>
            </a:r>
          </a:p>
          <a:p>
            <a:r>
              <a:rPr lang="en-US" dirty="0" smtClean="0"/>
              <a:t>Low GI foods gradually digested with slower blood sugar</a:t>
            </a:r>
          </a:p>
          <a:p>
            <a:r>
              <a:rPr lang="en-US" dirty="0" smtClean="0"/>
              <a:t>Low GI diets recommended for diabetes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Glycemic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Eat your vegetables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Eat fruit</a:t>
            </a:r>
            <a:endParaRPr lang="en-US" dirty="0" smtClean="0"/>
          </a:p>
          <a:p>
            <a:r>
              <a:rPr lang="en-US" dirty="0" smtClean="0"/>
              <a:t>Eat non processed foods</a:t>
            </a:r>
          </a:p>
          <a:p>
            <a:r>
              <a:rPr lang="en-US" dirty="0" smtClean="0"/>
              <a:t>Eat low GI foods, especially for sugar</a:t>
            </a:r>
          </a:p>
          <a:p>
            <a:r>
              <a:rPr lang="en-US" dirty="0" smtClean="0"/>
              <a:t>Tip: Shop for work. Bring vegetables and fruit with you</a:t>
            </a:r>
          </a:p>
          <a:p>
            <a:r>
              <a:rPr lang="en-US" dirty="0" smtClean="0"/>
              <a:t>Tip: Join a Community Supported Ag Program (CSA)</a:t>
            </a:r>
          </a:p>
          <a:p>
            <a:pPr lvl="1"/>
            <a:r>
              <a:rPr lang="en-US" dirty="0" smtClean="0"/>
              <a:t>Vegetable variety</a:t>
            </a:r>
          </a:p>
          <a:p>
            <a:pPr lvl="1"/>
            <a:r>
              <a:rPr lang="en-US" dirty="0" smtClean="0"/>
              <a:t>Forced eating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Drink water, lots of water</a:t>
            </a:r>
          </a:p>
          <a:p>
            <a:pPr lvl="1"/>
            <a:r>
              <a:rPr lang="en-US" dirty="0" smtClean="0"/>
              <a:t>Start your day with a cup of water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Save money!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Drink tea, green tea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Start day with coffee, have tea after cup at work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Not exercise, just need to move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2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Sitting is SOOOO Unhealthy</a:t>
            </a:r>
          </a:p>
          <a:p>
            <a:r>
              <a:rPr lang="en-US" dirty="0" smtClean="0"/>
              <a:t>Right After Sitting</a:t>
            </a:r>
          </a:p>
          <a:p>
            <a:pPr lvl="1"/>
            <a:r>
              <a:rPr lang="en-US" dirty="0" smtClean="0"/>
              <a:t>Electrical activity slows, calorie burn rate is 1/minute (1/3 of walking)</a:t>
            </a:r>
          </a:p>
          <a:p>
            <a:r>
              <a:rPr lang="en-US" dirty="0" smtClean="0"/>
              <a:t>Two weeks of more than 6 hours/day</a:t>
            </a:r>
          </a:p>
          <a:p>
            <a:pPr lvl="1"/>
            <a:r>
              <a:rPr lang="en-US" dirty="0" smtClean="0"/>
              <a:t>Body creates triglycerides, LDL (bad) and insulin resistance</a:t>
            </a:r>
          </a:p>
          <a:p>
            <a:pPr lvl="1"/>
            <a:r>
              <a:rPr lang="en-US" dirty="0" smtClean="0"/>
              <a:t>Muscles start to atrophy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Sitting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Me</a:t>
            </a:r>
          </a:p>
          <a:p>
            <a:r>
              <a:rPr lang="en-US" dirty="0" smtClean="0"/>
              <a:t>Why Health</a:t>
            </a:r>
          </a:p>
          <a:p>
            <a:r>
              <a:rPr lang="en-US" dirty="0" smtClean="0"/>
              <a:t>Food</a:t>
            </a:r>
          </a:p>
          <a:p>
            <a:r>
              <a:rPr lang="en-US" dirty="0" smtClean="0"/>
              <a:t>Exercise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One Year of more than 6 hours/day</a:t>
            </a:r>
          </a:p>
          <a:p>
            <a:pPr lvl="1"/>
            <a:r>
              <a:rPr lang="en-US" dirty="0" smtClean="0"/>
              <a:t>Weight gain, cholesterol increase</a:t>
            </a:r>
          </a:p>
          <a:p>
            <a:pPr lvl="1"/>
            <a:r>
              <a:rPr lang="en-US" dirty="0" smtClean="0"/>
              <a:t>Woman can lose up to 1% bone mass</a:t>
            </a:r>
          </a:p>
          <a:p>
            <a:r>
              <a:rPr lang="en-US" dirty="0" smtClean="0"/>
              <a:t>20-20 years </a:t>
            </a:r>
          </a:p>
          <a:p>
            <a:pPr lvl="1"/>
            <a:r>
              <a:rPr lang="en-US" dirty="0" smtClean="0"/>
              <a:t>Lose seven quality adjusted life</a:t>
            </a:r>
          </a:p>
          <a:p>
            <a:pPr lvl="1"/>
            <a:r>
              <a:rPr lang="en-US" dirty="0" smtClean="0"/>
              <a:t>Risk of death from heart disease up 64%</a:t>
            </a:r>
          </a:p>
          <a:p>
            <a:pPr lvl="1"/>
            <a:r>
              <a:rPr lang="en-US" dirty="0" smtClean="0"/>
              <a:t>Prostate or breast cancer up 30%</a:t>
            </a:r>
          </a:p>
          <a:p>
            <a:r>
              <a:rPr lang="en-US" dirty="0"/>
              <a:t>http://lifehacker.com/5879536/how-sitting-all-day-is-damaging-your-body-and-how-you-can-counteract-it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Sitting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So, don’t sit</a:t>
            </a:r>
          </a:p>
          <a:p>
            <a:r>
              <a:rPr lang="en-US" dirty="0" smtClean="0"/>
              <a:t>Tip: Stand during your standup</a:t>
            </a:r>
          </a:p>
          <a:p>
            <a:r>
              <a:rPr lang="en-US" dirty="0"/>
              <a:t>Tip: Stand during your </a:t>
            </a:r>
            <a:r>
              <a:rPr lang="en-US" dirty="0" smtClean="0"/>
              <a:t>phone calls</a:t>
            </a:r>
          </a:p>
          <a:p>
            <a:r>
              <a:rPr lang="en-US" dirty="0"/>
              <a:t>Tip: </a:t>
            </a:r>
            <a:r>
              <a:rPr lang="en-US" dirty="0" smtClean="0"/>
              <a:t>Stand during meetings (I do this, people think you are odd)</a:t>
            </a:r>
          </a:p>
          <a:p>
            <a:r>
              <a:rPr lang="en-US" dirty="0"/>
              <a:t>Tip</a:t>
            </a:r>
            <a:r>
              <a:rPr lang="en-US" dirty="0" smtClean="0"/>
              <a:t>: Standing desk</a:t>
            </a:r>
          </a:p>
          <a:p>
            <a:r>
              <a:rPr lang="en-US" dirty="0" smtClean="0"/>
              <a:t>Standing all day is also NOT the answer 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Sitting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Walking is awesome</a:t>
            </a:r>
          </a:p>
          <a:p>
            <a:pPr lvl="1"/>
            <a:r>
              <a:rPr lang="en-US" dirty="0" smtClean="0"/>
              <a:t>HUGE health benefits by just moving</a:t>
            </a:r>
          </a:p>
          <a:p>
            <a:r>
              <a:rPr lang="en-US" dirty="0" smtClean="0"/>
              <a:t>Average American, 5K steps/day</a:t>
            </a:r>
          </a:p>
          <a:p>
            <a:pPr lvl="1"/>
            <a:r>
              <a:rPr lang="en-US" dirty="0" smtClean="0"/>
              <a:t>~34% obesity rate</a:t>
            </a:r>
          </a:p>
          <a:p>
            <a:r>
              <a:rPr lang="en-US" dirty="0"/>
              <a:t>Average </a:t>
            </a:r>
            <a:r>
              <a:rPr lang="en-US" dirty="0" smtClean="0"/>
              <a:t>Swiss, 9500 </a:t>
            </a:r>
            <a:r>
              <a:rPr lang="en-US" dirty="0"/>
              <a:t>steps/day</a:t>
            </a:r>
          </a:p>
          <a:p>
            <a:pPr lvl="1"/>
            <a:r>
              <a:rPr lang="en-US" dirty="0" smtClean="0"/>
              <a:t>~8% </a:t>
            </a:r>
            <a:r>
              <a:rPr lang="en-US" dirty="0"/>
              <a:t>obesity rate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1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Metabolic Equivalent Task = MET</a:t>
            </a:r>
          </a:p>
          <a:p>
            <a:pPr lvl="1"/>
            <a:r>
              <a:rPr lang="en-US" dirty="0" smtClean="0"/>
              <a:t>The amount of energy a person uses at rest</a:t>
            </a:r>
          </a:p>
          <a:p>
            <a:pPr lvl="1"/>
            <a:r>
              <a:rPr lang="en-US" dirty="0" smtClean="0"/>
              <a:t>Walking 3 MPH = 3.3 MET</a:t>
            </a:r>
          </a:p>
          <a:p>
            <a:pPr lvl="1"/>
            <a:r>
              <a:rPr lang="en-US" dirty="0" smtClean="0"/>
              <a:t>Running 6 MPH = 10 MET</a:t>
            </a:r>
          </a:p>
          <a:p>
            <a:r>
              <a:rPr lang="en-US" dirty="0" smtClean="0"/>
              <a:t>500 MET of activity/week = 20% reduction in dying prematurely</a:t>
            </a:r>
            <a:endParaRPr lang="en-US" dirty="0"/>
          </a:p>
          <a:p>
            <a:r>
              <a:rPr lang="en-US" dirty="0" smtClean="0"/>
              <a:t>500 MET/3.3 = ~150 minutes/week</a:t>
            </a:r>
          </a:p>
          <a:p>
            <a:r>
              <a:rPr lang="en-US" dirty="0" smtClean="0"/>
              <a:t>150 minutes/week = 20 minutes/day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 minutes of walking/day = 20% reduction in premature death!</a:t>
            </a:r>
          </a:p>
          <a:p>
            <a:r>
              <a:rPr lang="en-US" dirty="0" smtClean="0"/>
              <a:t>Tripling MET to 1500, reduces risk, but only another 4%</a:t>
            </a:r>
          </a:p>
          <a:p>
            <a:r>
              <a:rPr lang="en-US" dirty="0" smtClean="0"/>
              <a:t>Cumulative during the week, doesn’t need to happen at once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3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Tip: Walk to work</a:t>
            </a:r>
          </a:p>
          <a:p>
            <a:r>
              <a:rPr lang="en-US" dirty="0" smtClean="0"/>
              <a:t>Tip: Park far, far away</a:t>
            </a:r>
          </a:p>
          <a:p>
            <a:r>
              <a:rPr lang="en-US" dirty="0" smtClean="0"/>
              <a:t>Tip: Stairs (especially at Kalahari)</a:t>
            </a:r>
          </a:p>
          <a:p>
            <a:r>
              <a:rPr lang="en-US" dirty="0" smtClean="0"/>
              <a:t>Tip</a:t>
            </a:r>
            <a:r>
              <a:rPr lang="en-US" dirty="0"/>
              <a:t>: </a:t>
            </a:r>
            <a:r>
              <a:rPr lang="en-US" dirty="0" smtClean="0"/>
              <a:t>Walk to Dinner</a:t>
            </a:r>
          </a:p>
          <a:p>
            <a:r>
              <a:rPr lang="en-US" dirty="0"/>
              <a:t>Tip: </a:t>
            </a:r>
            <a:r>
              <a:rPr lang="en-US" dirty="0" smtClean="0"/>
              <a:t>Walk </a:t>
            </a:r>
            <a:r>
              <a:rPr lang="en-US" dirty="0"/>
              <a:t>to kids </a:t>
            </a:r>
            <a:r>
              <a:rPr lang="en-US" dirty="0" smtClean="0"/>
              <a:t>school</a:t>
            </a:r>
          </a:p>
          <a:p>
            <a:r>
              <a:rPr lang="en-US" dirty="0"/>
              <a:t>Tip: </a:t>
            </a:r>
            <a:r>
              <a:rPr lang="en-US" dirty="0" smtClean="0"/>
              <a:t>Have </a:t>
            </a:r>
            <a:r>
              <a:rPr lang="en-US" dirty="0"/>
              <a:t>walking meetings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4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Walking will reduce mortality chance, but WON’T make you fitter</a:t>
            </a:r>
          </a:p>
          <a:p>
            <a:r>
              <a:rPr lang="en-US" dirty="0" smtClean="0"/>
              <a:t>You have to overload, term to increase resistance</a:t>
            </a:r>
          </a:p>
          <a:p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3-4 miles brisk walking</a:t>
            </a:r>
          </a:p>
          <a:p>
            <a:pPr lvl="1"/>
            <a:r>
              <a:rPr lang="en-US" dirty="0" smtClean="0"/>
              <a:t>3-4 miles brisk walking, with intervals</a:t>
            </a:r>
          </a:p>
          <a:p>
            <a:pPr lvl="1"/>
            <a:r>
              <a:rPr lang="en-US" dirty="0" smtClean="0"/>
              <a:t>After 5 months, both groups, decrease blood pressure</a:t>
            </a:r>
          </a:p>
          <a:p>
            <a:pPr lvl="1"/>
            <a:r>
              <a:rPr lang="en-US" dirty="0" smtClean="0"/>
              <a:t>Resistance group, better leg muscle and blood oxygen.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“Don’t have enough time”</a:t>
            </a:r>
          </a:p>
          <a:p>
            <a:r>
              <a:rPr lang="en-US" dirty="0" smtClean="0"/>
              <a:t>Rats don’t want to drown</a:t>
            </a:r>
          </a:p>
          <a:p>
            <a:pPr lvl="1"/>
            <a:r>
              <a:rPr lang="en-US" dirty="0" smtClean="0"/>
              <a:t>3 hours of swimming + break + 3 hours swimming</a:t>
            </a:r>
          </a:p>
          <a:p>
            <a:pPr lvl="1"/>
            <a:r>
              <a:rPr lang="en-US" dirty="0" smtClean="0"/>
              <a:t>Second set, threw on vest with 14 % of rat body weight</a:t>
            </a:r>
          </a:p>
          <a:p>
            <a:pPr lvl="1"/>
            <a:r>
              <a:rPr lang="en-US" dirty="0" smtClean="0"/>
              <a:t>Swim for 20 seconds, out for 10. Repeat 14 times</a:t>
            </a:r>
          </a:p>
          <a:p>
            <a:r>
              <a:rPr lang="en-US" dirty="0" smtClean="0"/>
              <a:t>Same equivalent workout</a:t>
            </a:r>
          </a:p>
          <a:p>
            <a:r>
              <a:rPr lang="en-US" dirty="0" smtClean="0"/>
              <a:t>Similar study with college bikers</a:t>
            </a:r>
          </a:p>
          <a:p>
            <a:r>
              <a:rPr lang="en-US" dirty="0" smtClean="0"/>
              <a:t>You can have short workouts, but make it hurt, A LOT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9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Finish study of 2500 people over 17 years</a:t>
            </a:r>
          </a:p>
          <a:p>
            <a:r>
              <a:rPr lang="en-US" dirty="0" smtClean="0"/>
              <a:t>Intensity of workout key</a:t>
            </a:r>
          </a:p>
          <a:p>
            <a:r>
              <a:rPr lang="en-US" dirty="0" smtClean="0"/>
              <a:t>Men who reached 5 MET (walking 3.3) were least likely to die from cancer</a:t>
            </a:r>
          </a:p>
          <a:p>
            <a:r>
              <a:rPr lang="en-US" dirty="0" smtClean="0"/>
              <a:t>Another study, woman who walked briskly for 5-6 hours week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South Carolina study of 52,000 American adults</a:t>
            </a:r>
          </a:p>
          <a:p>
            <a:r>
              <a:rPr lang="en-US" dirty="0" smtClean="0"/>
              <a:t>Incidents of death MUCH lower amongst those who ran</a:t>
            </a:r>
          </a:p>
          <a:p>
            <a:pPr lvl="1">
              <a:buFontTx/>
              <a:buChar char="-"/>
            </a:pPr>
            <a:r>
              <a:rPr lang="en-US" dirty="0" smtClean="0"/>
              <a:t>20 miles/week, pace of 10-11 MPH</a:t>
            </a:r>
          </a:p>
          <a:p>
            <a:r>
              <a:rPr lang="en-US" dirty="0" smtClean="0"/>
              <a:t>MORE running though had higher mortality rate</a:t>
            </a:r>
          </a:p>
          <a:p>
            <a:pPr lvl="1"/>
            <a:r>
              <a:rPr lang="en-US" dirty="0" smtClean="0"/>
              <a:t>Body immune system fighting effects of running?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 am a dummy</a:t>
            </a:r>
          </a:p>
          <a:p>
            <a:r>
              <a:rPr lang="en-US" dirty="0" smtClean="0"/>
              <a:t>Why not me?</a:t>
            </a:r>
          </a:p>
          <a:p>
            <a:r>
              <a:rPr lang="en-US" dirty="0" smtClean="0"/>
              <a:t>I like to eat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Why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5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Personally big fan of running</a:t>
            </a:r>
          </a:p>
          <a:p>
            <a:r>
              <a:rPr lang="en-US" dirty="0" smtClean="0"/>
              <a:t>Running as little as 5-10 minutes/day</a:t>
            </a:r>
          </a:p>
          <a:p>
            <a:pPr lvl="1"/>
            <a:r>
              <a:rPr lang="en-US" dirty="0" smtClean="0"/>
              <a:t>Study of 50,000 people ages 18-100 over 15 years</a:t>
            </a:r>
          </a:p>
          <a:p>
            <a:pPr lvl="1"/>
            <a:r>
              <a:rPr lang="en-US" dirty="0" smtClean="0"/>
              <a:t>Risk of dying 30% lower than non-runners</a:t>
            </a:r>
          </a:p>
          <a:p>
            <a:pPr lvl="1"/>
            <a:r>
              <a:rPr lang="en-US" dirty="0" smtClean="0"/>
              <a:t>Risk of dying from heart disease 45% lower</a:t>
            </a:r>
          </a:p>
          <a:p>
            <a:pPr lvl="1"/>
            <a:r>
              <a:rPr lang="en-US" dirty="0" smtClean="0"/>
              <a:t>Overweight smokers who run, less likely to die than non-runners</a:t>
            </a:r>
          </a:p>
          <a:p>
            <a:pPr lvl="1"/>
            <a:r>
              <a:rPr lang="en-US" dirty="0" smtClean="0"/>
              <a:t>As a group, gain extra three years of life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Of people who call themselves runners, 20% injured at any given </a:t>
            </a:r>
            <a:r>
              <a:rPr lang="en-US" dirty="0" smtClean="0"/>
              <a:t>time, don’t overdue!</a:t>
            </a:r>
          </a:p>
          <a:p>
            <a:r>
              <a:rPr lang="en-US" dirty="0" smtClean="0"/>
              <a:t>Not just running, exercising intensity</a:t>
            </a:r>
            <a:endParaRPr lang="en-US" dirty="0"/>
          </a:p>
          <a:p>
            <a:r>
              <a:rPr lang="en-US" dirty="0" smtClean="0"/>
              <a:t>Biking, swimming, elliptical, etc</a:t>
            </a:r>
          </a:p>
          <a:p>
            <a:pPr lvl="1"/>
            <a:r>
              <a:rPr lang="en-US" dirty="0" smtClean="0"/>
              <a:t>Elevated levels of exercise =reduction in cancer</a:t>
            </a:r>
          </a:p>
          <a:p>
            <a:r>
              <a:rPr lang="en-US" dirty="0" smtClean="0"/>
              <a:t>Sign up for a 5K</a:t>
            </a:r>
          </a:p>
          <a:p>
            <a:pPr lvl="1"/>
            <a:r>
              <a:rPr lang="en-US" dirty="0"/>
              <a:t>Couch to 5K http://www.coolrunning.com/engine/2/2_3/181.shtml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Buy some stuff!</a:t>
            </a:r>
          </a:p>
          <a:p>
            <a:r>
              <a:rPr lang="en-US" dirty="0" smtClean="0"/>
              <a:t>Get a Fitbit</a:t>
            </a:r>
            <a:endParaRPr lang="en-US" dirty="0"/>
          </a:p>
          <a:p>
            <a:pPr lvl="1"/>
            <a:r>
              <a:rPr lang="en-US" dirty="0" smtClean="0"/>
              <a:t>Determine what 20 minutes of walking is for steps</a:t>
            </a:r>
          </a:p>
          <a:p>
            <a:pPr lvl="1"/>
            <a:r>
              <a:rPr lang="en-US" dirty="0" smtClean="0"/>
              <a:t>Keep an eye on</a:t>
            </a:r>
          </a:p>
          <a:p>
            <a:r>
              <a:rPr lang="en-US" dirty="0" smtClean="0"/>
              <a:t>Geeks love data!</a:t>
            </a:r>
          </a:p>
          <a:p>
            <a:pPr lvl="1"/>
            <a:r>
              <a:rPr lang="en-US" dirty="0" smtClean="0"/>
              <a:t>Garmin and heart rate</a:t>
            </a:r>
          </a:p>
          <a:p>
            <a:pPr lvl="1"/>
            <a:r>
              <a:rPr lang="en-US" dirty="0" smtClean="0"/>
              <a:t>Keep an eye on fitness level</a:t>
            </a:r>
          </a:p>
          <a:p>
            <a:r>
              <a:rPr lang="en-US" dirty="0" smtClean="0"/>
              <a:t>TIP: Bike to work</a:t>
            </a:r>
          </a:p>
          <a:p>
            <a:r>
              <a:rPr lang="en-US" dirty="0"/>
              <a:t>TIP: You </a:t>
            </a:r>
            <a:r>
              <a:rPr lang="en-US" dirty="0" smtClean="0"/>
              <a:t>have to get up early in the morning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-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Most diets are fads</a:t>
            </a:r>
          </a:p>
          <a:p>
            <a:pPr lvl="1"/>
            <a:r>
              <a:rPr lang="en-US" dirty="0" smtClean="0"/>
              <a:t>Not sustainable</a:t>
            </a:r>
          </a:p>
          <a:p>
            <a:pPr lvl="1"/>
            <a:r>
              <a:rPr lang="en-US" dirty="0" smtClean="0"/>
              <a:t>Not healthy</a:t>
            </a:r>
          </a:p>
          <a:p>
            <a:r>
              <a:rPr lang="en-US" dirty="0" smtClean="0"/>
              <a:t>Weight loss is math</a:t>
            </a:r>
          </a:p>
          <a:p>
            <a:pPr lvl="1"/>
            <a:r>
              <a:rPr lang="en-US" dirty="0" smtClean="0"/>
              <a:t>To lose weight calories in &lt; calories out</a:t>
            </a:r>
          </a:p>
          <a:p>
            <a:pPr lvl="1"/>
            <a:r>
              <a:rPr lang="en-US" dirty="0"/>
              <a:t>To </a:t>
            </a:r>
            <a:r>
              <a:rPr lang="en-US" dirty="0" smtClean="0"/>
              <a:t>gain weight </a:t>
            </a:r>
            <a:r>
              <a:rPr lang="en-US" dirty="0"/>
              <a:t>calories in </a:t>
            </a:r>
            <a:r>
              <a:rPr lang="en-US" dirty="0" smtClean="0"/>
              <a:t>&gt; </a:t>
            </a:r>
            <a:r>
              <a:rPr lang="en-US" dirty="0"/>
              <a:t>calories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Weekend run for 40 minutes = 488 calories </a:t>
            </a:r>
          </a:p>
          <a:p>
            <a:r>
              <a:rPr lang="en-US" dirty="0" smtClean="0"/>
              <a:t>Big Mac + Medium Fries = 530 + 340 = 870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– diets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3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Weight is a trailing indicator</a:t>
            </a:r>
          </a:p>
          <a:p>
            <a:pPr lvl="1"/>
            <a:r>
              <a:rPr lang="en-US" dirty="0" smtClean="0"/>
              <a:t>Improvements take time</a:t>
            </a:r>
          </a:p>
          <a:p>
            <a:r>
              <a:rPr lang="en-US" dirty="0" smtClean="0"/>
              <a:t>The goal isn’t weight loss, it is health</a:t>
            </a:r>
          </a:p>
          <a:p>
            <a:pPr lvl="1"/>
            <a:r>
              <a:rPr lang="en-US" dirty="0" smtClean="0"/>
              <a:t>Weight comes down in time</a:t>
            </a:r>
          </a:p>
          <a:p>
            <a:r>
              <a:rPr lang="en-US" dirty="0" smtClean="0"/>
              <a:t>People getting discouraged is bad</a:t>
            </a:r>
          </a:p>
          <a:p>
            <a:pPr lvl="1"/>
            <a:r>
              <a:rPr lang="en-US" dirty="0" smtClean="0"/>
              <a:t>From a health perspective, MUCH better to be an “obese” BMI and exercise than preferred BMI and not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– diets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0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Michael Pollan</a:t>
            </a:r>
          </a:p>
          <a:p>
            <a:pPr lvl="1"/>
            <a:r>
              <a:rPr lang="en-US" dirty="0" smtClean="0"/>
              <a:t>“Eat food, not too much, </a:t>
            </a:r>
            <a:r>
              <a:rPr lang="en-US" dirty="0"/>
              <a:t>mostly </a:t>
            </a:r>
            <a:r>
              <a:rPr lang="en-US" dirty="0" smtClean="0"/>
              <a:t>plants”</a:t>
            </a:r>
          </a:p>
          <a:p>
            <a:r>
              <a:rPr lang="en-US" dirty="0" smtClean="0"/>
              <a:t>The all you can eat diet</a:t>
            </a:r>
          </a:p>
          <a:p>
            <a:pPr lvl="1"/>
            <a:r>
              <a:rPr lang="en-US" dirty="0" smtClean="0"/>
              <a:t>Eat whatever you want, as long as you cook it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– diets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TIP: Read the label and shy away from chemistry</a:t>
            </a:r>
          </a:p>
          <a:p>
            <a:r>
              <a:rPr lang="en-US" dirty="0"/>
              <a:t>TIP: Shop </a:t>
            </a:r>
            <a:r>
              <a:rPr lang="en-US" dirty="0" smtClean="0"/>
              <a:t>the perimeter of store</a:t>
            </a:r>
          </a:p>
          <a:p>
            <a:pPr lvl="1"/>
            <a:r>
              <a:rPr lang="en-US" dirty="0" smtClean="0"/>
              <a:t>Real food goes bad, needs to be by docks</a:t>
            </a:r>
          </a:p>
          <a:p>
            <a:r>
              <a:rPr lang="en-US" dirty="0"/>
              <a:t>TIP: Eat </a:t>
            </a:r>
            <a:r>
              <a:rPr lang="en-US" dirty="0" smtClean="0"/>
              <a:t>food that rots</a:t>
            </a:r>
          </a:p>
          <a:p>
            <a:pPr lvl="1"/>
            <a:r>
              <a:rPr lang="en-US" dirty="0" smtClean="0"/>
              <a:t>Those Twinkies in Zombieland….</a:t>
            </a:r>
          </a:p>
          <a:p>
            <a:r>
              <a:rPr lang="en-US" dirty="0"/>
              <a:t>TIP: Gather </a:t>
            </a:r>
            <a:r>
              <a:rPr lang="en-US" dirty="0" smtClean="0"/>
              <a:t>around the table</a:t>
            </a:r>
          </a:p>
          <a:p>
            <a:pPr lvl="1"/>
            <a:r>
              <a:rPr lang="en-US" dirty="0" smtClean="0"/>
              <a:t>20% of food in American eat in car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– Grocery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Don’t worry about being healthy, worry about being healthier</a:t>
            </a:r>
          </a:p>
          <a:p>
            <a:pPr lvl="1"/>
            <a:r>
              <a:rPr lang="en-US" dirty="0" smtClean="0"/>
              <a:t>Incremental improvement</a:t>
            </a:r>
          </a:p>
          <a:p>
            <a:r>
              <a:rPr lang="en-US" dirty="0" smtClean="0"/>
              <a:t>Eat well</a:t>
            </a:r>
          </a:p>
          <a:p>
            <a:r>
              <a:rPr lang="en-US" dirty="0" smtClean="0"/>
              <a:t>Just move a little</a:t>
            </a:r>
          </a:p>
          <a:p>
            <a:r>
              <a:rPr lang="en-US" dirty="0" smtClean="0"/>
              <a:t>Quality of life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John Ptacek</a:t>
            </a:r>
          </a:p>
          <a:p>
            <a:pPr marL="0" indent="0" algn="ctr">
              <a:buNone/>
            </a:pPr>
            <a:r>
              <a:rPr lang="en-US" sz="2800" dirty="0" smtClean="0"/>
              <a:t>Skyline Technologies www.SkylineTechnologies.com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jptacek@SkylineTechnologies.com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@</a:t>
            </a:r>
            <a:r>
              <a:rPr lang="en-US" sz="2800" dirty="0"/>
              <a:t>jptacek / </a:t>
            </a:r>
            <a:r>
              <a:rPr lang="en-US" sz="2800" dirty="0" smtClean="0"/>
              <a:t>www.jptacek.com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Header-Background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58011" y="-252581"/>
            <a:ext cx="11822072" cy="5970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nextYea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7946" y="1414597"/>
            <a:ext cx="3188109" cy="23143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743423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Obesity</a:t>
            </a:r>
          </a:p>
          <a:p>
            <a:pPr lvl="1"/>
            <a:r>
              <a:rPr lang="en-US" dirty="0" smtClean="0"/>
              <a:t>More than one third of Adults are obese</a:t>
            </a:r>
          </a:p>
          <a:p>
            <a:pPr lvl="1"/>
            <a:r>
              <a:rPr lang="en-US" dirty="0" smtClean="0"/>
              <a:t>Obesity related conditions</a:t>
            </a:r>
          </a:p>
          <a:p>
            <a:pPr lvl="2"/>
            <a:r>
              <a:rPr lang="en-US" dirty="0" smtClean="0"/>
              <a:t>Heart Disease</a:t>
            </a:r>
          </a:p>
          <a:p>
            <a:pPr lvl="2"/>
            <a:r>
              <a:rPr lang="en-US" dirty="0" smtClean="0"/>
              <a:t>Stroke</a:t>
            </a:r>
          </a:p>
          <a:p>
            <a:pPr lvl="2"/>
            <a:r>
              <a:rPr lang="en-US" dirty="0" smtClean="0"/>
              <a:t>Cancer</a:t>
            </a:r>
          </a:p>
          <a:p>
            <a:pPr lvl="1"/>
            <a:r>
              <a:rPr lang="en-US" dirty="0" smtClean="0"/>
              <a:t>Leading causes of preventable deaths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www.cdc.gov/obesity/data/adult.html</a:t>
            </a:r>
            <a:r>
              <a:rPr lang="en-US" dirty="0" smtClean="0"/>
              <a:t> - 6 ft Male, 220 lbs = BMI 30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Why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One out of 13 Americans has diabetes</a:t>
            </a:r>
          </a:p>
          <a:p>
            <a:r>
              <a:rPr lang="en-US" dirty="0" smtClean="0"/>
              <a:t>Main causes of Type 2 Diabetes</a:t>
            </a:r>
          </a:p>
          <a:p>
            <a:pPr lvl="1"/>
            <a:r>
              <a:rPr lang="en-US" dirty="0" smtClean="0"/>
              <a:t>Obesity</a:t>
            </a:r>
          </a:p>
          <a:p>
            <a:pPr lvl="1"/>
            <a:r>
              <a:rPr lang="en-US" dirty="0" smtClean="0"/>
              <a:t>Lack of physical activity</a:t>
            </a:r>
          </a:p>
          <a:p>
            <a:r>
              <a:rPr lang="en-US" dirty="0" smtClean="0"/>
              <a:t>Heart disease kills one out of every three Americans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Why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Reduce health risks early</a:t>
            </a:r>
          </a:p>
          <a:p>
            <a:r>
              <a:rPr lang="en-US" dirty="0"/>
              <a:t>Quality of Life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Why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Macronutrients</a:t>
            </a:r>
          </a:p>
          <a:p>
            <a:pPr lvl="1"/>
            <a:r>
              <a:rPr lang="en-US" dirty="0" smtClean="0"/>
              <a:t>Carbohydrates</a:t>
            </a:r>
          </a:p>
          <a:p>
            <a:pPr lvl="1"/>
            <a:r>
              <a:rPr lang="en-US" dirty="0" smtClean="0"/>
              <a:t>Fats</a:t>
            </a:r>
          </a:p>
          <a:p>
            <a:pPr lvl="1"/>
            <a:r>
              <a:rPr lang="en-US" dirty="0" smtClean="0"/>
              <a:t>Protein</a:t>
            </a:r>
          </a:p>
          <a:p>
            <a:pPr lvl="1"/>
            <a:r>
              <a:rPr lang="en-US" dirty="0" smtClean="0"/>
              <a:t>Fiber</a:t>
            </a:r>
          </a:p>
          <a:p>
            <a:r>
              <a:rPr lang="en-US" dirty="0" smtClean="0"/>
              <a:t>Micronutrients</a:t>
            </a:r>
          </a:p>
          <a:p>
            <a:pPr lvl="1"/>
            <a:r>
              <a:rPr lang="en-US" dirty="0" smtClean="0"/>
              <a:t>Vitamins</a:t>
            </a:r>
          </a:p>
          <a:p>
            <a:pPr lvl="1"/>
            <a:r>
              <a:rPr lang="en-US" dirty="0" smtClean="0"/>
              <a:t>Minerals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– Nutrition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6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21F1DA78-877D-4CC7-9FBE-D45C0C3E4B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E1ED6C5C-44C7-4F8C-B660-19475AC426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DB4CE3-4EB9-4C5B-AB3E-621993C78A6D}">
  <ds:schemaRefs>
    <ds:schemaRef ds:uri="http://schemas.microsoft.com/office/2006/metadata/properties"/>
    <ds:schemaRef ds:uri="52ad97b0-86c1-49b5-b544-c488bf38e7c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e37aee8-73ad-441e-bced-8b530ad9291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5657</TotalTime>
  <Words>2003</Words>
  <Application>Microsoft Office PowerPoint</Application>
  <PresentationFormat>On-screen Show (16:9)</PresentationFormat>
  <Paragraphs>447</Paragraphs>
  <Slides>59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Georgia</vt:lpstr>
      <vt:lpstr>Wingdings</vt:lpstr>
      <vt:lpstr>Custom Design</vt:lpstr>
      <vt:lpstr>Office Theme</vt:lpstr>
      <vt:lpstr>PowerPoint Presentation</vt:lpstr>
      <vt:lpstr>PowerPoint Presentation</vt:lpstr>
      <vt:lpstr>PowerPoint Presentation</vt:lpstr>
      <vt:lpstr>Introduction</vt:lpstr>
      <vt:lpstr>Introduction – Why me</vt:lpstr>
      <vt:lpstr>Introduction – Why Health</vt:lpstr>
      <vt:lpstr>Introduction – Why Health</vt:lpstr>
      <vt:lpstr>Introduction – Why Health</vt:lpstr>
      <vt:lpstr>Eating – Nutrition basics</vt:lpstr>
      <vt:lpstr>Eating – Nutrition: Carbs</vt:lpstr>
      <vt:lpstr>Eating – Nutrition:Fats</vt:lpstr>
      <vt:lpstr>Eating – Nutrition:Fats</vt:lpstr>
      <vt:lpstr>Eating – Nutrition:Protein</vt:lpstr>
      <vt:lpstr>Eating – Nutrition:fiber</vt:lpstr>
      <vt:lpstr>Eating – micronutrients</vt:lpstr>
      <vt:lpstr>Eating – The western diet</vt:lpstr>
      <vt:lpstr>Eating – the western diet</vt:lpstr>
      <vt:lpstr>Eating – the western diet</vt:lpstr>
      <vt:lpstr>Eating – the western diet</vt:lpstr>
      <vt:lpstr>Eating – the western diet</vt:lpstr>
      <vt:lpstr>Eating – the China study</vt:lpstr>
      <vt:lpstr>Eating – the China study</vt:lpstr>
      <vt:lpstr>Eating</vt:lpstr>
      <vt:lpstr>Eating - Beef</vt:lpstr>
      <vt:lpstr>Eating – beef</vt:lpstr>
      <vt:lpstr>Eating – beef</vt:lpstr>
      <vt:lpstr>Eating – chicken/pork</vt:lpstr>
      <vt:lpstr>Eating – meat</vt:lpstr>
      <vt:lpstr>Eating – I like meat</vt:lpstr>
      <vt:lpstr>Eating – I like meat</vt:lpstr>
      <vt:lpstr>Eating – Processed foods</vt:lpstr>
      <vt:lpstr>Eating – Processed foods</vt:lpstr>
      <vt:lpstr>Eating – Processed foods</vt:lpstr>
      <vt:lpstr>Eating – Processed foods</vt:lpstr>
      <vt:lpstr>Eating – Glycemic index</vt:lpstr>
      <vt:lpstr>Eating</vt:lpstr>
      <vt:lpstr>Eating</vt:lpstr>
      <vt:lpstr>Moving</vt:lpstr>
      <vt:lpstr>Moving - Sitting</vt:lpstr>
      <vt:lpstr>Moving - Sitting</vt:lpstr>
      <vt:lpstr>Moving - Sitting</vt:lpstr>
      <vt:lpstr>Moving - Walking</vt:lpstr>
      <vt:lpstr>Moving - Walking</vt:lpstr>
      <vt:lpstr>Moving - Walking</vt:lpstr>
      <vt:lpstr>Moving - Walking</vt:lpstr>
      <vt:lpstr>Moving - Walking</vt:lpstr>
      <vt:lpstr>Moving - TIME</vt:lpstr>
      <vt:lpstr>Moving - Exercise</vt:lpstr>
      <vt:lpstr>Moving - running</vt:lpstr>
      <vt:lpstr>Moving - exercise</vt:lpstr>
      <vt:lpstr>Moving - exercise</vt:lpstr>
      <vt:lpstr>Moving - exercise</vt:lpstr>
      <vt:lpstr>Moving – diets</vt:lpstr>
      <vt:lpstr>Moving – diets</vt:lpstr>
      <vt:lpstr>Moving – diets</vt:lpstr>
      <vt:lpstr>Moving – Grocery tips</vt:lpstr>
      <vt:lpstr>Wrapping up</vt:lpstr>
      <vt:lpstr>Thank you!!</vt:lpstr>
      <vt:lpstr>PowerPoint Presentation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Yahr, Michele</dc:creator>
  <cp:lastModifiedBy>Ptacek, John</cp:lastModifiedBy>
  <cp:revision>122</cp:revision>
  <cp:lastPrinted>2013-02-22T16:36:11Z</cp:lastPrinted>
  <dcterms:created xsi:type="dcterms:W3CDTF">2013-02-22T15:05:42Z</dcterms:created>
  <dcterms:modified xsi:type="dcterms:W3CDTF">2014-08-12T18:15:22Z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