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tags/tag19.xml" ContentType="application/vnd.openxmlformats-officedocument.presentationml.tags+xml"/>
  <Override PartName="/ppt/notesSlides/notesSlide20.xml" ContentType="application/vnd.openxmlformats-officedocument.presentationml.notesSlide+xml"/>
  <Override PartName="/ppt/tags/tag20.xml" ContentType="application/vnd.openxmlformats-officedocument.presentationml.tags+xml"/>
  <Override PartName="/ppt/notesSlides/notesSlide21.xml" ContentType="application/vnd.openxmlformats-officedocument.presentationml.notesSlide+xml"/>
  <Override PartName="/ppt/tags/tag21.xml" ContentType="application/vnd.openxmlformats-officedocument.presentationml.tags+xml"/>
  <Override PartName="/ppt/notesSlides/notesSlide22.xml" ContentType="application/vnd.openxmlformats-officedocument.presentationml.notesSlide+xml"/>
  <Override PartName="/ppt/tags/tag22.xml" ContentType="application/vnd.openxmlformats-officedocument.presentationml.tags+xml"/>
  <Override PartName="/ppt/notesSlides/notesSlide23.xml" ContentType="application/vnd.openxmlformats-officedocument.presentationml.notesSlide+xml"/>
  <Override PartName="/ppt/tags/tag23.xml" ContentType="application/vnd.openxmlformats-officedocument.presentationml.tags+xml"/>
  <Override PartName="/ppt/notesSlides/notesSlide24.xml" ContentType="application/vnd.openxmlformats-officedocument.presentationml.notesSlide+xml"/>
  <Override PartName="/ppt/tags/tag24.xml" ContentType="application/vnd.openxmlformats-officedocument.presentationml.tags+xml"/>
  <Override PartName="/ppt/notesSlides/notesSlide25.xml" ContentType="application/vnd.openxmlformats-officedocument.presentationml.notesSlide+xml"/>
  <Override PartName="/ppt/tags/tag25.xml" ContentType="application/vnd.openxmlformats-officedocument.presentationml.tags+xml"/>
  <Override PartName="/ppt/notesSlides/notesSlide26.xml" ContentType="application/vnd.openxmlformats-officedocument.presentationml.notesSlide+xml"/>
  <Override PartName="/ppt/tags/tag26.xml" ContentType="application/vnd.openxmlformats-officedocument.presentationml.tags+xml"/>
  <Override PartName="/ppt/notesSlides/notesSlide27.xml" ContentType="application/vnd.openxmlformats-officedocument.presentationml.notesSlide+xml"/>
  <Override PartName="/ppt/tags/tag27.xml" ContentType="application/vnd.openxmlformats-officedocument.presentationml.tags+xml"/>
  <Override PartName="/ppt/notesSlides/notesSlide28.xml" ContentType="application/vnd.openxmlformats-officedocument.presentationml.notesSlide+xml"/>
  <Override PartName="/ppt/tags/tag28.xml" ContentType="application/vnd.openxmlformats-officedocument.presentationml.tags+xml"/>
  <Override PartName="/ppt/notesSlides/notesSlide29.xml" ContentType="application/vnd.openxmlformats-officedocument.presentationml.notesSlide+xml"/>
  <Override PartName="/ppt/tags/tag29.xml" ContentType="application/vnd.openxmlformats-officedocument.presentationml.tags+xml"/>
  <Override PartName="/ppt/notesSlides/notesSlide30.xml" ContentType="application/vnd.openxmlformats-officedocument.presentationml.notesSlide+xml"/>
  <Override PartName="/ppt/tags/tag30.xml" ContentType="application/vnd.openxmlformats-officedocument.presentationml.tags+xml"/>
  <Override PartName="/ppt/notesSlides/notesSlide31.xml" ContentType="application/vnd.openxmlformats-officedocument.presentationml.notesSlide+xml"/>
  <Override PartName="/ppt/tags/tag31.xml" ContentType="application/vnd.openxmlformats-officedocument.presentationml.tags+xml"/>
  <Override PartName="/ppt/notesSlides/notesSlide32.xml" ContentType="application/vnd.openxmlformats-officedocument.presentationml.notesSlide+xml"/>
  <Override PartName="/ppt/tags/tag32.xml" ContentType="application/vnd.openxmlformats-officedocument.presentationml.tags+xml"/>
  <Override PartName="/ppt/notesSlides/notesSlide33.xml" ContentType="application/vnd.openxmlformats-officedocument.presentationml.notesSlide+xml"/>
  <Override PartName="/ppt/tags/tag33.xml" ContentType="application/vnd.openxmlformats-officedocument.presentationml.tags+xml"/>
  <Override PartName="/ppt/notesSlides/notesSlide34.xml" ContentType="application/vnd.openxmlformats-officedocument.presentationml.notesSlide+xml"/>
  <Override PartName="/ppt/tags/tag34.xml" ContentType="application/vnd.openxmlformats-officedocument.presentationml.tags+xml"/>
  <Override PartName="/ppt/notesSlides/notesSlide35.xml" ContentType="application/vnd.openxmlformats-officedocument.presentationml.notesSlide+xml"/>
  <Override PartName="/ppt/tags/tag35.xml" ContentType="application/vnd.openxmlformats-officedocument.presentationml.tags+xml"/>
  <Override PartName="/ppt/notesSlides/notesSlide36.xml" ContentType="application/vnd.openxmlformats-officedocument.presentationml.notesSlide+xml"/>
  <Override PartName="/ppt/tags/tag36.xml" ContentType="application/vnd.openxmlformats-officedocument.presentationml.tags+xml"/>
  <Override PartName="/ppt/notesSlides/notesSlide37.xml" ContentType="application/vnd.openxmlformats-officedocument.presentationml.notesSlide+xml"/>
  <Override PartName="/ppt/tags/tag37.xml" ContentType="application/vnd.openxmlformats-officedocument.presentationml.tags+xml"/>
  <Override PartName="/ppt/notesSlides/notesSlide38.xml" ContentType="application/vnd.openxmlformats-officedocument.presentationml.notesSlide+xml"/>
  <Override PartName="/ppt/tags/tag38.xml" ContentType="application/vnd.openxmlformats-officedocument.presentationml.tags+xml"/>
  <Override PartName="/ppt/notesSlides/notesSlide39.xml" ContentType="application/vnd.openxmlformats-officedocument.presentationml.notesSlide+xml"/>
  <Override PartName="/ppt/tags/tag39.xml" ContentType="application/vnd.openxmlformats-officedocument.presentationml.tags+xml"/>
  <Override PartName="/ppt/notesSlides/notesSlide40.xml" ContentType="application/vnd.openxmlformats-officedocument.presentationml.notesSlide+xml"/>
  <Override PartName="/ppt/tags/tag40.xml" ContentType="application/vnd.openxmlformats-officedocument.presentationml.tags+xml"/>
  <Override PartName="/ppt/notesSlides/notesSlide41.xml" ContentType="application/vnd.openxmlformats-officedocument.presentationml.notesSlide+xml"/>
  <Override PartName="/ppt/tags/tag41.xml" ContentType="application/vnd.openxmlformats-officedocument.presentationml.tags+xml"/>
  <Override PartName="/ppt/notesSlides/notesSlide42.xml" ContentType="application/vnd.openxmlformats-officedocument.presentationml.notesSlide+xml"/>
  <Override PartName="/ppt/tags/tag42.xml" ContentType="application/vnd.openxmlformats-officedocument.presentationml.tags+xml"/>
  <Override PartName="/ppt/notesSlides/notesSlide43.xml" ContentType="application/vnd.openxmlformats-officedocument.presentationml.notesSlide+xml"/>
  <Override PartName="/ppt/tags/tag43.xml" ContentType="application/vnd.openxmlformats-officedocument.presentationml.tags+xml"/>
  <Override PartName="/ppt/notesSlides/notesSlide44.xml" ContentType="application/vnd.openxmlformats-officedocument.presentationml.notesSlide+xml"/>
  <Override PartName="/ppt/tags/tag44.xml" ContentType="application/vnd.openxmlformats-officedocument.presentationml.tags+xml"/>
  <Override PartName="/ppt/notesSlides/notesSlide45.xml" ContentType="application/vnd.openxmlformats-officedocument.presentationml.notesSlide+xml"/>
  <Override PartName="/ppt/tags/tag45.xml" ContentType="application/vnd.openxmlformats-officedocument.presentationml.tags+xml"/>
  <Override PartName="/ppt/notesSlides/notesSlide46.xml" ContentType="application/vnd.openxmlformats-officedocument.presentationml.notesSlide+xml"/>
  <Override PartName="/ppt/tags/tag46.xml" ContentType="application/vnd.openxmlformats-officedocument.presentationml.tags+xml"/>
  <Override PartName="/ppt/notesSlides/notesSlide47.xml" ContentType="application/vnd.openxmlformats-officedocument.presentationml.notesSlide+xml"/>
  <Override PartName="/ppt/tags/tag47.xml" ContentType="application/vnd.openxmlformats-officedocument.presentationml.tags+xml"/>
  <Override PartName="/ppt/notesSlides/notesSlide48.xml" ContentType="application/vnd.openxmlformats-officedocument.presentationml.notesSlide+xml"/>
  <Override PartName="/ppt/tags/tag48.xml" ContentType="application/vnd.openxmlformats-officedocument.presentationml.tags+xml"/>
  <Override PartName="/ppt/notesSlides/notesSlide49.xml" ContentType="application/vnd.openxmlformats-officedocument.presentationml.notesSlide+xml"/>
  <Override PartName="/ppt/tags/tag49.xml" ContentType="application/vnd.openxmlformats-officedocument.presentationml.tags+xml"/>
  <Override PartName="/ppt/notesSlides/notesSlide50.xml" ContentType="application/vnd.openxmlformats-officedocument.presentationml.notesSlide+xml"/>
  <Override PartName="/ppt/tags/tag50.xml" ContentType="application/vnd.openxmlformats-officedocument.presentationml.tags+xml"/>
  <Override PartName="/ppt/notesSlides/notesSlide51.xml" ContentType="application/vnd.openxmlformats-officedocument.presentationml.notesSlide+xml"/>
  <Override PartName="/ppt/tags/tag51.xml" ContentType="application/vnd.openxmlformats-officedocument.presentationml.tags+xml"/>
  <Override PartName="/ppt/notesSlides/notesSlide52.xml" ContentType="application/vnd.openxmlformats-officedocument.presentationml.notesSlide+xml"/>
  <Override PartName="/ppt/tags/tag52.xml" ContentType="application/vnd.openxmlformats-officedocument.presentationml.tags+xml"/>
  <Override PartName="/ppt/notesSlides/notesSlide53.xml" ContentType="application/vnd.openxmlformats-officedocument.presentationml.notesSlide+xml"/>
  <Override PartName="/ppt/tags/tag53.xml" ContentType="application/vnd.openxmlformats-officedocument.presentationml.tags+xml"/>
  <Override PartName="/ppt/notesSlides/notesSlide54.xml" ContentType="application/vnd.openxmlformats-officedocument.presentationml.notesSlide+xml"/>
  <Override PartName="/ppt/tags/tag54.xml" ContentType="application/vnd.openxmlformats-officedocument.presentationml.tags+xml"/>
  <Override PartName="/ppt/notesSlides/notesSlide55.xml" ContentType="application/vnd.openxmlformats-officedocument.presentationml.notesSlide+xml"/>
  <Override PartName="/ppt/tags/tag55.xml" ContentType="application/vnd.openxmlformats-officedocument.presentationml.tags+xml"/>
  <Override PartName="/ppt/notesSlides/notesSlide56.xml" ContentType="application/vnd.openxmlformats-officedocument.presentationml.notesSlide+xml"/>
  <Override PartName="/ppt/tags/tag56.xml" ContentType="application/vnd.openxmlformats-officedocument.presentationml.tags+xml"/>
  <Override PartName="/ppt/notesSlides/notesSlide57.xml" ContentType="application/vnd.openxmlformats-officedocument.presentationml.notesSlide+xml"/>
  <Override PartName="/ppt/tags/tag57.xml" ContentType="application/vnd.openxmlformats-officedocument.presentationml.tags+xml"/>
  <Override PartName="/ppt/notesSlides/notesSlide58.xml" ContentType="application/vnd.openxmlformats-officedocument.presentationml.notesSlide+xml"/>
  <Override PartName="/ppt/tags/tag58.xml" ContentType="application/vnd.openxmlformats-officedocument.presentationml.tags+xml"/>
  <Override PartName="/ppt/notesSlides/notesSlide59.xml" ContentType="application/vnd.openxmlformats-officedocument.presentationml.notesSlide+xml"/>
  <Override PartName="/ppt/tags/tag59.xml" ContentType="application/vnd.openxmlformats-officedocument.presentationml.tags+xml"/>
  <Override PartName="/ppt/notesSlides/notesSlide60.xml" ContentType="application/vnd.openxmlformats-officedocument.presentationml.notesSlide+xml"/>
  <Override PartName="/ppt/tags/tag60.xml" ContentType="application/vnd.openxmlformats-officedocument.presentationml.tags+xml"/>
  <Override PartName="/ppt/notesSlides/notesSlide61.xml" ContentType="application/vnd.openxmlformats-officedocument.presentationml.notesSlide+xml"/>
  <Override PartName="/ppt/tags/tag61.xml" ContentType="application/vnd.openxmlformats-officedocument.presentationml.tags+xml"/>
  <Override PartName="/ppt/notesSlides/notesSlide62.xml" ContentType="application/vnd.openxmlformats-officedocument.presentationml.notesSlide+xml"/>
  <Override PartName="/ppt/tags/tag62.xml" ContentType="application/vnd.openxmlformats-officedocument.presentationml.tags+xml"/>
  <Override PartName="/ppt/notesSlides/notesSlide63.xml" ContentType="application/vnd.openxmlformats-officedocument.presentationml.notesSlide+xml"/>
  <Override PartName="/ppt/tags/tag63.xml" ContentType="application/vnd.openxmlformats-officedocument.presentationml.tags+xml"/>
  <Override PartName="/ppt/notesSlides/notesSlide64.xml" ContentType="application/vnd.openxmlformats-officedocument.presentationml.notesSlide+xml"/>
  <Override PartName="/ppt/tags/tag64.xml" ContentType="application/vnd.openxmlformats-officedocument.presentationml.tags+xml"/>
  <Override PartName="/ppt/notesSlides/notesSlide65.xml" ContentType="application/vnd.openxmlformats-officedocument.presentationml.notesSlide+xml"/>
  <Override PartName="/ppt/tags/tag6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66" r:id="rId2"/>
    <p:sldMasterId id="2147483667" r:id="rId3"/>
    <p:sldMasterId id="2147483668" r:id="rId4"/>
    <p:sldMasterId id="2147483669" r:id="rId5"/>
  </p:sldMasterIdLst>
  <p:notesMasterIdLst>
    <p:notesMasterId r:id="rId71"/>
  </p:notesMasterIdLst>
  <p:handoutMasterIdLst>
    <p:handoutMasterId r:id="rId72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306B"/>
    <a:srgbClr val="262626"/>
    <a:srgbClr val="FFCC00"/>
    <a:srgbClr val="F8F8F8"/>
    <a:srgbClr val="EEECE1"/>
    <a:srgbClr val="C0504D"/>
    <a:srgbClr val="D11034"/>
    <a:srgbClr val="5F6A72"/>
    <a:srgbClr val="782C2C"/>
    <a:srgbClr val="9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5" autoAdjust="0"/>
    <p:restoredTop sz="84288" autoAdjust="0"/>
  </p:normalViewPr>
  <p:slideViewPr>
    <p:cSldViewPr>
      <p:cViewPr varScale="1">
        <p:scale>
          <a:sx n="65" d="100"/>
          <a:sy n="65" d="100"/>
        </p:scale>
        <p:origin x="216" y="15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296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slide" Target="slides/slide65.xml"/><Relationship Id="rId71" Type="http://schemas.openxmlformats.org/officeDocument/2006/relationships/notesMaster" Target="notesMasters/notesMaster1.xml"/><Relationship Id="rId72" Type="http://schemas.openxmlformats.org/officeDocument/2006/relationships/handoutMaster" Target="handoutMasters/handoutMaster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presProps" Target="presProps.xml"/><Relationship Id="rId74" Type="http://schemas.openxmlformats.org/officeDocument/2006/relationships/viewProps" Target="viewProps.xml"/><Relationship Id="rId75" Type="http://schemas.openxmlformats.org/officeDocument/2006/relationships/theme" Target="theme/theme1.xml"/><Relationship Id="rId76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51A969EA-8566-418D-AC96-BC5F6E9FAB6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EE82846E-1614-4B37-A9C4-3E0C2AE353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73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/>
          <a:lstStyle>
            <a:lvl1pPr algn="r">
              <a:defRPr sz="1300"/>
            </a:lvl1pPr>
          </a:lstStyle>
          <a:p>
            <a:fld id="{33B07B4B-74D8-4C42-A719-1F93879497F8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19138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47" tIns="47873" rIns="95747" bIns="47873" numCol="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5747" tIns="47873" rIns="95747" bIns="47873" numCol="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5747" tIns="47873" rIns="95747" bIns="47873" numCol="1" rtlCol="0" anchor="b"/>
          <a:lstStyle>
            <a:lvl1pPr algn="r">
              <a:defRPr sz="1300"/>
            </a:lvl1pPr>
          </a:lstStyle>
          <a:p>
            <a:fld id="{F4EE911A-504C-45E1-9DD1-A7318D673F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4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tags" Target="../tags/tag1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tags" Target="../tags/tag2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tags" Target="../tags/tag2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2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tags" Target="../tags/tag2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tags" Target="../tags/tag3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tags" Target="../tags/tag3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tags" Target="../tags/tag3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tags" Target="../tags/tag3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tags" Target="../tags/tag4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tags" Target="../tags/tag4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tags" Target="../tags/tag4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tags" Target="../tags/tag4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tags" Target="../tags/tag5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tags" Target="../tags/tag5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tags" Target="../tags/tag5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1" Type="http://schemas.openxmlformats.org/officeDocument/2006/relationships/tags" Target="../tags/tag61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1" Type="http://schemas.openxmlformats.org/officeDocument/2006/relationships/tags" Target="../tags/tag63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1" Type="http://schemas.openxmlformats.org/officeDocument/2006/relationships/tags" Target="../tags/tag65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6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notesMaster" Target="../notesMasters/notesMaster1.xml"/><Relationship Id="rId3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645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244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13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50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22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49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73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40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25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8997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53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44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545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92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864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5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87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1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437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229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1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1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436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3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49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190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29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0845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892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343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933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05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54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3236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868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800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317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4416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932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611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7792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59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64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241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307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13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759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41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043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74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3842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5662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5993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831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973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3413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76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300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2784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5046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63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01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03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  <p:custDataLst>
              <p:tags r:id="rId1"/>
            </p:custDataLst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numCol="1"/>
          <a:lstStyle/>
          <a:p>
            <a:fld id="{F4EE911A-504C-45E1-9DD1-A7318D673F8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48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831735" y="3945634"/>
            <a:ext cx="3917511" cy="486919"/>
            <a:chOff x="0" y="0"/>
            <a:chExt cx="4827909" cy="600075"/>
          </a:xfrm>
        </p:grpSpPr>
        <p:pic>
          <p:nvPicPr>
            <p:cNvPr id="13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4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6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992" y="399859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Camp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688852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UCFB - All Rights Reserved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71" y="6410337"/>
            <a:ext cx="3968271" cy="447663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20769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 numCol="1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numCol="1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numCol="1"/>
          <a:lstStyle/>
          <a:p>
            <a:fld id="{06F2DAE4-C87D-464C-8529-C68309DD1CF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numCol="1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378094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427167808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04462724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5342019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Process 7"/>
          <p:cNvSpPr/>
          <p:nvPr userDrawn="1"/>
        </p:nvSpPr>
        <p:spPr>
          <a:xfrm flipV="1">
            <a:off x="426892" y="3691893"/>
            <a:ext cx="6888308" cy="4571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3847"/>
            <a:ext cx="4678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at UT Austin | 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4953000" y="4036236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18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  <p:pic>
        <p:nvPicPr>
          <p:cNvPr id="9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0"/>
          <a:stretch/>
        </p:blipFill>
        <p:spPr>
          <a:xfrm>
            <a:off x="0" y="0"/>
            <a:ext cx="9144000" cy="5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68425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BF57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8838323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Process 9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BF5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BF5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pic>
        <p:nvPicPr>
          <p:cNvPr id="6" name="Content Placeholder 8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429" t="14129"/>
          <a:stretch/>
        </p:blipFill>
        <p:spPr>
          <a:xfrm>
            <a:off x="-5871" y="6400800"/>
            <a:ext cx="2179730" cy="48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552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6262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06186200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owchart: Process 12"/>
          <p:cNvSpPr/>
          <p:nvPr userDrawn="1"/>
        </p:nvSpPr>
        <p:spPr>
          <a:xfrm>
            <a:off x="-5871" y="6410337"/>
            <a:ext cx="9155741" cy="457748"/>
          </a:xfrm>
          <a:prstGeom prst="flowChartProcess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533400" y="6531609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</a:t>
            </a:r>
            <a:r>
              <a:rPr lang="en-US" sz="800" baseline="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- All Rights Reserved</a:t>
            </a:r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5232359" y="6411723"/>
            <a:ext cx="3917511" cy="486919"/>
            <a:chOff x="0" y="0"/>
            <a:chExt cx="4827909" cy="600075"/>
          </a:xfrm>
        </p:grpSpPr>
        <p:pic>
          <p:nvPicPr>
            <p:cNvPr id="16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9450"/>
            <a:stretch/>
          </p:blipFill>
          <p:spPr>
            <a:xfrm>
              <a:off x="496184" y="0"/>
              <a:ext cx="4331725" cy="600075"/>
            </a:xfrm>
            <a:prstGeom prst="rect">
              <a:avLst/>
            </a:prstGeom>
          </p:spPr>
        </p:pic>
        <p:pic>
          <p:nvPicPr>
            <p:cNvPr id="17" name="Content Placeholder 8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92757"/>
            <a:stretch/>
          </p:blipFill>
          <p:spPr>
            <a:xfrm>
              <a:off x="0" y="0"/>
              <a:ext cx="518160" cy="600075"/>
            </a:xfrm>
            <a:prstGeom prst="rect">
              <a:avLst/>
            </a:prstGeom>
          </p:spPr>
        </p:pic>
      </p:grp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311764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370402" y="4034789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5214055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D1A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22771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 userDrawn="1"/>
        </p:nvSpPr>
        <p:spPr>
          <a:xfrm>
            <a:off x="0" y="6418964"/>
            <a:ext cx="9155741" cy="457748"/>
          </a:xfrm>
          <a:prstGeom prst="flowChartProcess">
            <a:avLst/>
          </a:prstGeom>
          <a:solidFill>
            <a:srgbClr val="1D1A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le 13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5470526" cy="653854"/>
          </a:xfrm>
        </p:spPr>
        <p:txBody>
          <a:bodyPr numCol="1">
            <a:normAutofit/>
          </a:bodyPr>
          <a:lstStyle>
            <a:lvl1pPr algn="l"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3324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67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8" name="Flowchart: Process 7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itle 1"/>
          <p:cNvSpPr txBox="1">
            <a:spLocks/>
          </p:cNvSpPr>
          <p:nvPr userDrawn="1"/>
        </p:nvSpPr>
        <p:spPr>
          <a:xfrm>
            <a:off x="426892" y="3962400"/>
            <a:ext cx="3535508" cy="453389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Rutgers Coding Bootcamp |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1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Lesson Title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 hasCustomPrompt="1"/>
          </p:nvPr>
        </p:nvSpPr>
        <p:spPr>
          <a:xfrm>
            <a:off x="3962400" y="4037683"/>
            <a:ext cx="2270008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Month, Day, Year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396991" y="2504043"/>
            <a:ext cx="2700337" cy="381000"/>
          </a:xfrm>
        </p:spPr>
        <p:txBody>
          <a:bodyPr numCol="1">
            <a:no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Day X</a:t>
            </a:r>
          </a:p>
        </p:txBody>
      </p:sp>
    </p:spTree>
    <p:extLst>
      <p:ext uri="{BB962C8B-B14F-4D97-AF65-F5344CB8AC3E}">
        <p14:creationId xmlns:p14="http://schemas.microsoft.com/office/powerpoint/2010/main" val="214202828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4080"/>
          </a:xfrm>
          <a:prstGeom prst="rect">
            <a:avLst/>
          </a:prstGeom>
        </p:spPr>
      </p:pic>
      <p:sp>
        <p:nvSpPr>
          <p:cNvPr id="17" name="Flowchart: Process 16"/>
          <p:cNvSpPr/>
          <p:nvPr userDrawn="1"/>
        </p:nvSpPr>
        <p:spPr>
          <a:xfrm>
            <a:off x="426892" y="3737612"/>
            <a:ext cx="6335858" cy="34289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 sz="1350"/>
          </a:p>
        </p:txBody>
      </p:sp>
      <p:sp>
        <p:nvSpPr>
          <p:cNvPr id="19" name="Title 1"/>
          <p:cNvSpPr txBox="1">
            <a:spLocks/>
          </p:cNvSpPr>
          <p:nvPr userDrawn="1"/>
        </p:nvSpPr>
        <p:spPr>
          <a:xfrm>
            <a:off x="1425286" y="3851911"/>
            <a:ext cx="6457950" cy="549087"/>
          </a:xfrm>
          <a:prstGeom prst="rect">
            <a:avLst/>
          </a:prstGeom>
        </p:spPr>
        <p:txBody>
          <a:bodyPr vert="horz" lIns="68580" tIns="34290" rIns="68580" bIns="34290" numCol="1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1800" b="1" i="1" dirty="0">
              <a:solidFill>
                <a:schemeClr val="bg1"/>
              </a:solidFill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6247493" y="6540236"/>
            <a:ext cx="2787650" cy="21520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en-US" sz="800" dirty="0">
                <a:solidFill>
                  <a:schemeClr val="bg1"/>
                </a:solidFill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2016 | Coding Boot Camp - All Rights Reserved</a:t>
            </a:r>
          </a:p>
        </p:txBody>
      </p:sp>
      <p:sp>
        <p:nvSpPr>
          <p:cNvPr id="9" name="Title 15"/>
          <p:cNvSpPr>
            <a:spLocks noGrp="1"/>
          </p:cNvSpPr>
          <p:nvPr>
            <p:ph type="title" hasCustomPrompt="1"/>
          </p:nvPr>
        </p:nvSpPr>
        <p:spPr>
          <a:xfrm>
            <a:off x="390606" y="2953542"/>
            <a:ext cx="8229600" cy="871860"/>
          </a:xfrm>
        </p:spPr>
        <p:txBody>
          <a:bodyPr numCol="1">
            <a:normAutofit/>
          </a:bodyPr>
          <a:lstStyle>
            <a:lvl1pPr algn="l">
              <a:defRPr sz="4100" b="1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5929742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4" Type="http://schemas.openxmlformats.org/officeDocument/2006/relationships/slideLayout" Target="../slideLayouts/slideLayout11.xml"/><Relationship Id="rId5" Type="http://schemas.openxmlformats.org/officeDocument/2006/relationships/theme" Target="../theme/theme3.xml"/><Relationship Id="rId1" Type="http://schemas.openxmlformats.org/officeDocument/2006/relationships/slideLayout" Target="../slideLayouts/slideLayout8.xml"/><Relationship Id="rId2" Type="http://schemas.openxmlformats.org/officeDocument/2006/relationships/slideLayout" Target="../slideLayouts/slideLayout9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5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2DAE4-C87D-464C-8529-C68309DD1CFC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EFAE-FD48-41B9-84A3-494A8D669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78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transition>
    <p:fade/>
  </p:transition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6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31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numCol="1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C9255-9F07-4181-9AD2-897FFC0A3B7E}" type="datetimeFigureOut">
              <a:rPr lang="en-US" smtClean="0"/>
              <a:t>7/28/17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8348-225F-4A43-A9B7-C9ABE3CA20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71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10.png"/><Relationship Id="rId6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8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7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4" Type="http://schemas.openxmlformats.org/officeDocument/2006/relationships/image" Target="../media/image12.gif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eveloper.mozilla.org/en-US/docs/Web/HTML/Element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he-Coding-Boot-Camp-at-UT/07-24-2017-UTA-Austin-Class-Repository-FSF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0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hyperlink" Target="https://www.youtube.com/watch?v=kMBinXTCrXI&amp;list=PLgJ8UgkiorCnMLsUevoQRxH8t9bt7ne14&amp;index=2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4" Type="http://schemas.openxmlformats.org/officeDocument/2006/relationships/image" Target="../media/image37.png"/><Relationship Id="rId1" Type="http://schemas.openxmlformats.org/officeDocument/2006/relationships/video" Target="https://www.youtube.com/embed/kMBinXTCrXI?controls=0&amp;showinfo=0" TargetMode="External"/><Relationship Id="rId2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i="1" dirty="0" err="1"/>
              <a:t>Git’n</a:t>
            </a:r>
            <a:r>
              <a:rPr lang="en-US" i="1" dirty="0"/>
              <a:t> Pro with HTML/CSS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 numCol="1"/>
          <a:lstStyle/>
          <a:p>
            <a:r>
              <a:rPr lang="en-US" dirty="0"/>
              <a:t>Month, day, year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 numCol="1"/>
          <a:lstStyle/>
          <a:p>
            <a:r>
              <a:rPr lang="en-US" dirty="0"/>
              <a:t>Day 2</a:t>
            </a:r>
          </a:p>
        </p:txBody>
      </p:sp>
    </p:spTree>
    <p:extLst>
      <p:ext uri="{BB962C8B-B14F-4D97-AF65-F5344CB8AC3E}">
        <p14:creationId xmlns:p14="http://schemas.microsoft.com/office/powerpoint/2010/main" val="4255494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Collaborative Coding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83"/>
            <a:ext cx="9144000" cy="447891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2399" y="4953000"/>
            <a:ext cx="8882743" cy="129266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Modern web development is </a:t>
            </a:r>
            <a:r>
              <a:rPr lang="en-US" i="1" u="sng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collaborative.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Teams are often extremely large and separated across the country — or planet.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Apps sometimes comprise hundreds or even thousands of files. </a:t>
            </a:r>
          </a:p>
        </p:txBody>
      </p:sp>
    </p:spTree>
    <p:extLst>
      <p:ext uri="{BB962C8B-B14F-4D97-AF65-F5344CB8AC3E}">
        <p14:creationId xmlns:p14="http://schemas.microsoft.com/office/powerpoint/2010/main" val="112476030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14600" y="1152801"/>
            <a:ext cx="499803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OMG. I HAZ THE GREATEST HTML IDEA!!!!!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514600" y="1642441"/>
            <a:ext cx="3801041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SpongeSite.com</a:t>
            </a:r>
          </a:p>
        </p:txBody>
      </p:sp>
    </p:spTree>
    <p:extLst>
      <p:ext uri="{BB962C8B-B14F-4D97-AF65-F5344CB8AC3E}">
        <p14:creationId xmlns:p14="http://schemas.microsoft.com/office/powerpoint/2010/main" val="30626473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</p:spTree>
    <p:extLst>
      <p:ext uri="{BB962C8B-B14F-4D97-AF65-F5344CB8AC3E}">
        <p14:creationId xmlns:p14="http://schemas.microsoft.com/office/powerpoint/2010/main" val="19335012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43175" y="4516971"/>
            <a:ext cx="528869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idea is dumb. We should call it…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43175" y="5074930"/>
            <a:ext cx="3954929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KobezzzSite.com</a:t>
            </a: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43796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3798366" y="2501527"/>
            <a:ext cx="2535759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SpongeBob's Version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42351" y="5325404"/>
            <a:ext cx="1843262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Kobe’s Version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84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6" name="Picture 15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6316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1874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79378" y="2627580"/>
            <a:ext cx="450722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Hai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guyz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!!! </a:t>
            </a:r>
          </a:p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How R </a:t>
            </a:r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Kan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help??</a:t>
            </a:r>
          </a:p>
        </p:txBody>
      </p:sp>
      <p:pic>
        <p:nvPicPr>
          <p:cNvPr id="18" name="Picture 17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3677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 – Tragedy #2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7686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63121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Control.</a:t>
            </a:r>
          </a:p>
          <a:p>
            <a:endParaRPr lang="en-US" sz="15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….And be wary of group members.</a:t>
            </a:r>
          </a:p>
        </p:txBody>
      </p:sp>
      <p:sp>
        <p:nvSpPr>
          <p:cNvPr id="23" name="Smiley Face 22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4" name="Smiley Face 23"/>
          <p:cNvSpPr/>
          <p:nvPr/>
        </p:nvSpPr>
        <p:spPr>
          <a:xfrm>
            <a:off x="806034" y="4685381"/>
            <a:ext cx="673931" cy="673931"/>
          </a:xfrm>
          <a:prstGeom prst="smileyFace">
            <a:avLst>
              <a:gd name="adj" fmla="val -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188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It’s Okay! </a:t>
            </a:r>
            <a:endParaRPr lang="en-US" i="1" dirty="0"/>
          </a:p>
        </p:txBody>
      </p:sp>
      <p:pic>
        <p:nvPicPr>
          <p:cNvPr id="5" name="Picture 10" descr="https://mdgriffin63.files.wordpress.com/2014/01/forget-to-lear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7215" y="781834"/>
            <a:ext cx="8689567" cy="5312247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5793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Version Control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Version Control:</a:t>
            </a: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/>
            </a:r>
            <a:b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Provides a organized system for managing code for when multiple developers work on a project 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the same time.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The Benefits of </a:t>
            </a:r>
            <a:r>
              <a:rPr lang="en-US" sz="28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8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 strict system for resolving conflicts in code.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Version History.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613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/>
          <p:nvPr/>
        </p:nvCxnSpPr>
        <p:spPr>
          <a:xfrm flipV="1">
            <a:off x="4209016" y="2154292"/>
            <a:ext cx="2125109" cy="1115538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09016" y="3315593"/>
            <a:ext cx="2125109" cy="1641931"/>
          </a:xfrm>
          <a:prstGeom prst="straightConnector1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057400" y="2925625"/>
            <a:ext cx="3962400" cy="774599"/>
          </a:xfrm>
          <a:prstGeom prst="rect">
            <a:avLst/>
          </a:prstGeom>
          <a:solidFill>
            <a:srgbClr val="D110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2925625"/>
            <a:ext cx="3733800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they have two completely </a:t>
            </a:r>
            <a:r>
              <a:rPr lang="en-US" b="1" i="1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versions.</a:t>
            </a:r>
          </a:p>
        </p:txBody>
      </p:sp>
      <p:pic>
        <p:nvPicPr>
          <p:cNvPr id="17" name="Picture 16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8138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304800" y="75954"/>
            <a:ext cx="6477000" cy="461665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Group Project </a:t>
            </a: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with Version Control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(SpongeBob's)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876" y="5845492"/>
            <a:ext cx="180472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Kobe’s Branch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8110" y="150287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59327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pic>
        <p:nvPicPr>
          <p:cNvPr id="33" name="Picture 10" descr="Image result for html fi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90233" y="495664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Curved Connector 33"/>
          <p:cNvCxnSpPr/>
          <p:nvPr/>
        </p:nvCxnSpPr>
        <p:spPr>
          <a:xfrm rot="5400000" flipH="1" flipV="1">
            <a:off x="3965196" y="3664040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6763267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310956" y="3231423"/>
            <a:ext cx="3833043" cy="95410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Kobe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(uploads)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code changes into the main branch.</a:t>
            </a:r>
          </a:p>
          <a:p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Code conflicts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 resolved before inclusion. 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934285" y="1122458"/>
            <a:ext cx="3018775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SpongeBob continues programming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2" name="Picture 41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52179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 fontScale="90000"/>
          </a:bodyPr>
          <a:lstStyle/>
          <a:p>
            <a:r>
              <a:rPr lang="en-US" dirty="0"/>
              <a:t>The Group Project – Tragedy 2 (Revisited)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>
          <a:xfrm flipV="1">
            <a:off x="2057400" y="14991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896992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543175" y="1222177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2085975" y="4746999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667000" y="4441534"/>
            <a:ext cx="1665841" cy="276999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Programming Away…</a:t>
            </a:r>
          </a:p>
        </p:txBody>
      </p:sp>
      <p:pic>
        <p:nvPicPr>
          <p:cNvPr id="15" name="Picture 10" descr="Image result for html fil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34125" y="3700224"/>
            <a:ext cx="25146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/>
          <p:cNvCxnSpPr/>
          <p:nvPr/>
        </p:nvCxnSpPr>
        <p:spPr>
          <a:xfrm flipV="1">
            <a:off x="2112653" y="3095076"/>
            <a:ext cx="457200" cy="327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9379" y="1741808"/>
            <a:ext cx="3668114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OK.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Delete. Delete. Delete.</a:t>
            </a:r>
          </a:p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Delete. Delete</a:t>
            </a:r>
          </a:p>
        </p:txBody>
      </p:sp>
      <p:sp>
        <p:nvSpPr>
          <p:cNvPr id="19" name="Multiply 18"/>
          <p:cNvSpPr/>
          <p:nvPr/>
        </p:nvSpPr>
        <p:spPr>
          <a:xfrm>
            <a:off x="6481762" y="1162326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6443662" y="3855745"/>
            <a:ext cx="2219325" cy="2039992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21" name="Picture 2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1976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88177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23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ectangle 2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31" name="Straight Arrow Connector 30"/>
          <p:cNvCxnSpPr>
            <a:stCxn id="23" idx="3"/>
            <a:endCxn id="2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Multiply 35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37" name="Multiply 36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38" name="Curved Connector 37"/>
          <p:cNvCxnSpPr/>
          <p:nvPr/>
        </p:nvCxnSpPr>
        <p:spPr>
          <a:xfrm rot="5400000" flipH="1" flipV="1">
            <a:off x="5146756" y="3645093"/>
            <a:ext cx="2572935" cy="12273"/>
          </a:xfrm>
          <a:prstGeom prst="curvedConnector3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819400" y="3458141"/>
            <a:ext cx="3836615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Kiss Dude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his (bad) code deletions.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011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0"/>
            <a:ext cx="6029325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The Group Project </a:t>
            </a:r>
            <a:r>
              <a:rPr lang="en-US" u="sng" dirty="0"/>
              <a:t>with version control</a:t>
            </a:r>
          </a:p>
        </p:txBody>
      </p:sp>
      <p:pic>
        <p:nvPicPr>
          <p:cNvPr id="40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4656131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2462635" y="1061591"/>
            <a:ext cx="3241015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Branch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(SpongeBob's)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336129" y="5807273"/>
            <a:ext cx="2420278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Kiss Dude’s Branch </a:t>
            </a:r>
          </a:p>
        </p:txBody>
      </p:sp>
      <p:pic>
        <p:nvPicPr>
          <p:cNvPr id="43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5398" y="151250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1076" y="1504881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46754" y="150287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82432" y="1502872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Rectangle 46"/>
          <p:cNvSpPr/>
          <p:nvPr/>
        </p:nvSpPr>
        <p:spPr>
          <a:xfrm>
            <a:off x="2693384" y="242277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813160" y="2419959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893890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149076" y="2426920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51" name="Straight Arrow Connector 50"/>
          <p:cNvCxnSpPr>
            <a:stCxn id="43" idx="3"/>
            <a:endCxn id="44" idx="1"/>
          </p:cNvCxnSpPr>
          <p:nvPr/>
        </p:nvCxnSpPr>
        <p:spPr>
          <a:xfrm flipV="1">
            <a:off x="3356233" y="1945299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4491911" y="1945298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630893" y="1935667"/>
            <a:ext cx="254843" cy="7621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27624" y="4885578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Multiply 54"/>
          <p:cNvSpPr/>
          <p:nvPr/>
        </p:nvSpPr>
        <p:spPr>
          <a:xfrm>
            <a:off x="5898180" y="4914550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56" name="Multiply 55"/>
          <p:cNvSpPr/>
          <p:nvPr/>
        </p:nvSpPr>
        <p:spPr>
          <a:xfrm>
            <a:off x="5868736" y="1542662"/>
            <a:ext cx="901689" cy="82882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pic>
        <p:nvPicPr>
          <p:cNvPr id="57" name="Picture 10" descr="Image result for html fil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96693" y="1495249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/>
          <p:cNvSpPr/>
          <p:nvPr/>
        </p:nvSpPr>
        <p:spPr>
          <a:xfrm>
            <a:off x="7143829" y="2419296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cxnSp>
        <p:nvCxnSpPr>
          <p:cNvPr id="59" name="Curved Connector 58"/>
          <p:cNvCxnSpPr/>
          <p:nvPr/>
        </p:nvCxnSpPr>
        <p:spPr>
          <a:xfrm rot="5400000" flipH="1" flipV="1">
            <a:off x="6457287" y="1235423"/>
            <a:ext cx="7624" cy="2249939"/>
          </a:xfrm>
          <a:prstGeom prst="curvedConnector3">
            <a:avLst>
              <a:gd name="adj1" fmla="val -10619452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043130" y="3421308"/>
            <a:ext cx="3181287" cy="5232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But this time, SpongeBob </a:t>
            </a:r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rolls back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the code to an earlier version.</a:t>
            </a:r>
            <a:endParaRPr lang="en-US" sz="14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0247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609600" y="4599075"/>
            <a:ext cx="1219200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The Group Project</a:t>
            </a:r>
          </a:p>
        </p:txBody>
      </p:sp>
      <p:pic>
        <p:nvPicPr>
          <p:cNvPr id="1026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180" y="1154008"/>
            <a:ext cx="1741604" cy="144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2781875"/>
            <a:ext cx="1239406" cy="152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514600" y="2747663"/>
            <a:ext cx="6558643" cy="116955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4000" b="1" u="sng" dirty="0">
                <a:latin typeface="Arial" panose="020B0604020202020204" pitchFamily="34" charset="0"/>
                <a:cs typeface="Arial" panose="020B0604020202020204" pitchFamily="34" charset="0"/>
              </a:rPr>
              <a:t>Lesson: 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You should use Version Control!</a:t>
            </a:r>
          </a:p>
        </p:txBody>
      </p:sp>
      <p:sp>
        <p:nvSpPr>
          <p:cNvPr id="10" name="Smiley Face 9"/>
          <p:cNvSpPr/>
          <p:nvPr/>
        </p:nvSpPr>
        <p:spPr>
          <a:xfrm>
            <a:off x="866775" y="1307708"/>
            <a:ext cx="720018" cy="720018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1" name="Smiley Face 10"/>
          <p:cNvSpPr/>
          <p:nvPr/>
        </p:nvSpPr>
        <p:spPr>
          <a:xfrm>
            <a:off x="912862" y="3018430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12" name="Smiley Face 11"/>
          <p:cNvSpPr/>
          <p:nvPr/>
        </p:nvSpPr>
        <p:spPr>
          <a:xfrm>
            <a:off x="769987" y="4685381"/>
            <a:ext cx="673931" cy="673931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188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Quick Activity!</a:t>
            </a:r>
          </a:p>
        </p:txBody>
      </p:sp>
      <p:sp>
        <p:nvSpPr>
          <p:cNvPr id="13" name="Rectangle 1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04800" y="914400"/>
            <a:ext cx="8686800" cy="255454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Turn to your neighbor, and have one of you explain to the other:</a:t>
            </a:r>
          </a:p>
          <a:p>
            <a:endParaRPr lang="en-US" sz="2000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 concept of version control.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000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the other should explain: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Two of the key advantages to using a version control system. </a:t>
            </a:r>
          </a:p>
          <a:p>
            <a:endParaRPr lang="en-US" sz="2000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851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So… What’s this GitHub?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990600"/>
            <a:ext cx="9149870" cy="318357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04800" y="1219199"/>
            <a:ext cx="8610599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 is a Web-Based hosting service to store code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as 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repositories.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(download) code or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(upload) code to the same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(directory).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also allows developers to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histories </a:t>
            </a: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changes and has non-</a:t>
            </a:r>
            <a:r>
              <a:rPr lang="en-US" sz="24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features for repositories such as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issues</a:t>
            </a:r>
            <a:r>
              <a:rPr lang="en-US" sz="2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" descr="https://kanbanize.com/blog/wp-content/uploads/2014/11/GitHub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19" b="16089"/>
          <a:stretch/>
        </p:blipFill>
        <p:spPr>
          <a:xfrm>
            <a:off x="2209800" y="4174176"/>
            <a:ext cx="530177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4437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Pushing and Pulling to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864932"/>
            <a:ext cx="9144000" cy="15208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653854"/>
            <a:ext cx="9144000" cy="0"/>
          </a:xfrm>
          <a:prstGeom prst="line">
            <a:avLst/>
          </a:prstGeom>
          <a:ln w="41275">
            <a:solidFill>
              <a:srgbClr val="C83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3600" y="123082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9278" y="1223203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404956" y="1221195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0" descr="Image result for html fi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40634" y="1221194"/>
            <a:ext cx="880835" cy="88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s://cdn.tutsplus.com/net/uploads/2013/08/github-collab-retina-preview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034" y="855284"/>
            <a:ext cx="1511559" cy="1511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9" idx="2"/>
          </p:cNvCxnSpPr>
          <p:nvPr/>
        </p:nvCxnSpPr>
        <p:spPr>
          <a:xfrm rot="5400000">
            <a:off x="1596343" y="2007502"/>
            <a:ext cx="873518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418356" y="86775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538132" y="864932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618862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874048" y="871893"/>
            <a:ext cx="298480" cy="338554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19" name="Elbow Connector 18"/>
          <p:cNvCxnSpPr>
            <a:stCxn id="6" idx="3"/>
            <a:endCxn id="10" idx="2"/>
          </p:cNvCxnSpPr>
          <p:nvPr/>
        </p:nvCxnSpPr>
        <p:spPr>
          <a:xfrm flipV="1">
            <a:off x="1492186" y="2104038"/>
            <a:ext cx="2217510" cy="1238117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63804" y="2546408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153" y="2962181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cxnSp>
        <p:nvCxnSpPr>
          <p:cNvPr id="22" name="Elbow Connector 21"/>
          <p:cNvCxnSpPr>
            <a:endCxn id="8" idx="3"/>
          </p:cNvCxnSpPr>
          <p:nvPr/>
        </p:nvCxnSpPr>
        <p:spPr>
          <a:xfrm rot="5400000">
            <a:off x="843226" y="2749121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flipV="1">
            <a:off x="1563804" y="2086394"/>
            <a:ext cx="3152259" cy="2602432"/>
          </a:xfrm>
          <a:prstGeom prst="bentConnector3">
            <a:avLst>
              <a:gd name="adj1" fmla="val 100361"/>
            </a:avLst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523112" y="4784183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563804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6" name="Elbow Connector 25"/>
          <p:cNvCxnSpPr>
            <a:endCxn id="7" idx="3"/>
          </p:cNvCxnSpPr>
          <p:nvPr/>
        </p:nvCxnSpPr>
        <p:spPr>
          <a:xfrm rot="10800000" flipV="1">
            <a:off x="1505874" y="2214935"/>
            <a:ext cx="3653905" cy="3479415"/>
          </a:xfrm>
          <a:prstGeom prst="bentConnector3">
            <a:avLst>
              <a:gd name="adj1" fmla="val -398"/>
            </a:avLst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137222" y="5325806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cxnSp>
        <p:nvCxnSpPr>
          <p:cNvPr id="28" name="Elbow Connector 27"/>
          <p:cNvCxnSpPr>
            <a:endCxn id="12" idx="2"/>
          </p:cNvCxnSpPr>
          <p:nvPr/>
        </p:nvCxnSpPr>
        <p:spPr>
          <a:xfrm flipV="1">
            <a:off x="1563804" y="2102029"/>
            <a:ext cx="4417248" cy="3935272"/>
          </a:xfrm>
          <a:prstGeom prst="bentConnector2">
            <a:avLst/>
          </a:prstGeom>
          <a:ln w="666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61834" y="5744566"/>
            <a:ext cx="1119217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Push Code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571557" y="1442919"/>
            <a:ext cx="1447832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u="sng" dirty="0">
                <a:latin typeface="Arial" panose="020B0604020202020204" pitchFamily="34" charset="0"/>
                <a:cs typeface="Arial" panose="020B0604020202020204" pitchFamily="34" charset="0"/>
              </a:rPr>
              <a:t>GitHub Branch</a:t>
            </a:r>
          </a:p>
        </p:txBody>
      </p:sp>
      <p:pic>
        <p:nvPicPr>
          <p:cNvPr id="31" name="Picture 2" descr="http://images.huffingtonpost.com/2015-07-14-1436902565-6235018-SpongeBob_5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508" y="2605319"/>
            <a:ext cx="1271352" cy="1052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http://showbizgeek.com/wp-content/uploads/2013/09/Screen-Shot-2013-09-12-at-13.00.23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3871" y="3793644"/>
            <a:ext cx="904753" cy="1109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Elbow Connector 38"/>
          <p:cNvCxnSpPr/>
          <p:nvPr/>
        </p:nvCxnSpPr>
        <p:spPr>
          <a:xfrm rot="5400000">
            <a:off x="2201119" y="2772717"/>
            <a:ext cx="2379753" cy="1081832"/>
          </a:xfrm>
          <a:prstGeom prst="bentConnector2">
            <a:avLst/>
          </a:prstGeom>
          <a:ln w="666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921699" y="4085073"/>
            <a:ext cx="1010213" cy="307777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Pull Code</a:t>
            </a:r>
          </a:p>
        </p:txBody>
      </p:sp>
      <p:pic>
        <p:nvPicPr>
          <p:cNvPr id="41" name="Picture 40" descr="http://www.50img.com/wp-content/uploads/2016/04/6358493125468533551700185372_8-kobe-bryant-legacy-reasons-why-kobe-bryant-should-retire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9" r="27629"/>
          <a:stretch/>
        </p:blipFill>
        <p:spPr>
          <a:xfrm>
            <a:off x="440895" y="5134542"/>
            <a:ext cx="897769" cy="111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325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Admin Items</a:t>
            </a:r>
          </a:p>
        </p:txBody>
      </p:sp>
    </p:spTree>
    <p:extLst>
      <p:ext uri="{BB962C8B-B14F-4D97-AF65-F5344CB8AC3E}">
        <p14:creationId xmlns:p14="http://schemas.microsoft.com/office/powerpoint/2010/main" val="37943422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Get Started with </a:t>
            </a:r>
            <a:r>
              <a:rPr lang="en-US" dirty="0" err="1"/>
              <a:t>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4144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</a:t>
            </a:r>
            <a:r>
              <a:rPr lang="en-US" dirty="0" err="1"/>
              <a:t>Git</a:t>
            </a:r>
            <a:r>
              <a:rPr lang="en-US" dirty="0"/>
              <a:t> Demo!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" y="823409"/>
            <a:ext cx="8559800" cy="5397052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572071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1515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3345" y="914400"/>
            <a:ext cx="8229600" cy="4525963"/>
          </a:xfrm>
          <a:prstGeom prst="rect">
            <a:avLst/>
          </a:prstGeom>
        </p:spPr>
        <p:txBody>
          <a:bodyPr numCol="1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At its most basic, these are the five </a:t>
            </a:r>
            <a:r>
              <a:rPr lang="en-US" sz="2000" b="1" u="sng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sz="2000" b="1" u="sng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commands to get started:</a:t>
            </a: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2800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clone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copies an entire repo (to begin).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add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adds a file for inclusion in </a:t>
            </a:r>
            <a:r>
              <a:rPr lang="en-US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commit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notes a change to the local repo.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push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sends changes to hosting service.</a:t>
            </a: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r>
              <a:rPr lang="en-US" b="1" dirty="0" err="1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git</a:t>
            </a:r>
            <a:r>
              <a:rPr lang="en-US" b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 pull </a:t>
            </a:r>
            <a:r>
              <a:rPr lang="en-US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– downloads freshest version of repo.</a:t>
            </a:r>
            <a:endParaRPr lang="en-US" b="1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742950" indent="-514350">
              <a:spcBef>
                <a:spcPts val="0"/>
              </a:spcBef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-US" b="1" u="sng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marL="22860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en" altLang="en" sz="2800" dirty="0">
              <a:latin typeface="Arial" panose="020B0604020202020204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1795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532453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Assignment:</a:t>
            </a:r>
          </a:p>
          <a:p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Using GitHub and the Command Line:</a:t>
            </a:r>
          </a:p>
          <a:p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Create a new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public GitHub repository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and name it whatever you like. Be sure to check the box for “initialize this repository with a README.”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Next,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clone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repo to your local directory.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Then create an HTML file inside the local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Commit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, and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Push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the code to GitHub.</a:t>
            </a:r>
          </a:p>
          <a:p>
            <a:endParaRPr lang="en-US" sz="16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Bonus:</a:t>
            </a:r>
            <a:endParaRPr lang="en-US" b="1" u="sng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Find a partner in class, and </a:t>
            </a:r>
            <a:r>
              <a:rPr lang="en-US" b="1" u="sng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fork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their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repository to your own GitHub account. Clone this forked repository to your local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Add, Commit, and Push the code back to your forked copy.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Finally, submit a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pull request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to send your changes to your partner’s repo.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14600" y="124825"/>
            <a:ext cx="6477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Git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 Add, Commit, Push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5818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Lost? Never Worry!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31" y="966787"/>
            <a:ext cx="4848225" cy="492442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257800" y="2514600"/>
            <a:ext cx="3733800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Follow this handy Guide!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Practice a few times on your own before our next class.</a:t>
            </a:r>
          </a:p>
        </p:txBody>
      </p:sp>
    </p:spTree>
    <p:extLst>
      <p:ext uri="{BB962C8B-B14F-4D97-AF65-F5344CB8AC3E}">
        <p14:creationId xmlns:p14="http://schemas.microsoft.com/office/powerpoint/2010/main" val="209901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If You’re Still Lost… Here’s a (Free) Course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889866"/>
            <a:ext cx="7239000" cy="483445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261619" y="5882663"/>
            <a:ext cx="4609019" cy="369332"/>
          </a:xfrm>
          <a:prstGeom prst="rect">
            <a:avLst/>
          </a:prstGeom>
        </p:spPr>
        <p:txBody>
          <a:bodyPr wrap="none" numCol="1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https://www.codeschool.com/courses/try-git</a:t>
            </a:r>
          </a:p>
        </p:txBody>
      </p:sp>
    </p:spTree>
    <p:extLst>
      <p:ext uri="{BB962C8B-B14F-4D97-AF65-F5344CB8AC3E}">
        <p14:creationId xmlns:p14="http://schemas.microsoft.com/office/powerpoint/2010/main" val="289337426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Round 2</a:t>
            </a:r>
          </a:p>
        </p:txBody>
      </p:sp>
    </p:spTree>
    <p:extLst>
      <p:ext uri="{BB962C8B-B14F-4D97-AF65-F5344CB8AC3E}">
        <p14:creationId xmlns:p14="http://schemas.microsoft.com/office/powerpoint/2010/main" val="428391904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(Basic)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7618" y="2974636"/>
            <a:ext cx="13716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&lt;h1&gt;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9218" y="2971800"/>
            <a:ext cx="5372100" cy="707886"/>
          </a:xfrm>
          <a:prstGeom prst="rect">
            <a:avLst/>
          </a:prstGeom>
          <a:solidFill>
            <a:schemeClr val="bg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Mah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House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93618" y="2971800"/>
            <a:ext cx="16764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numCol="1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&lt;/h1&gt;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16738" y="4497318"/>
            <a:ext cx="1733360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Opening Tag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06577" y="4497318"/>
            <a:ext cx="1633973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Closing Tag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48834" y="1420480"/>
            <a:ext cx="1225015" cy="40011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 </a:t>
            </a:r>
          </a:p>
        </p:txBody>
      </p:sp>
      <p:cxnSp>
        <p:nvCxnSpPr>
          <p:cNvPr id="13" name="Straight Arrow Connector 12"/>
          <p:cNvCxnSpPr>
            <a:stCxn id="10" idx="0"/>
            <a:endCxn id="5" idx="2"/>
          </p:cNvCxnSpPr>
          <p:nvPr/>
        </p:nvCxnSpPr>
        <p:spPr>
          <a:xfrm flipV="1">
            <a:off x="1583418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923563" y="3682522"/>
            <a:ext cx="0" cy="814796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61341" y="1982718"/>
            <a:ext cx="0" cy="989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763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Syntax (with Attribute)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03" y="1326000"/>
            <a:ext cx="9251749" cy="468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167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Where to Get Help</a:t>
            </a:r>
          </a:p>
        </p:txBody>
      </p:sp>
      <p:sp>
        <p:nvSpPr>
          <p:cNvPr id="4" name="Shape 70"/>
          <p:cNvSpPr txBox="1">
            <a:spLocks/>
          </p:cNvSpPr>
          <p:nvPr/>
        </p:nvSpPr>
        <p:spPr>
          <a:xfrm>
            <a:off x="196850" y="838200"/>
            <a:ext cx="8947150" cy="5638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Practice, Practice, Practice: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Work Individually or in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Groups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Review In Class Material (Exercises and Slides):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https://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/the-Coding-Boot-Camp-at-UT/07-24-2017-UTA-Austin-Class-Repository-FSF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Re-Watch Class Videos:</a:t>
            </a:r>
          </a:p>
          <a:p>
            <a:pPr lvl="1"/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Jedd: </a:t>
            </a:r>
            <a:r>
              <a:rPr lang="en-US" sz="19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goo.gl</a:t>
            </a:r>
            <a:r>
              <a:rPr lang="en-US" sz="1900" dirty="0" smtClean="0">
                <a:latin typeface="Arial" panose="020B0604020202020204" pitchFamily="34" charset="0"/>
                <a:cs typeface="Arial" panose="020B0604020202020204" pitchFamily="34" charset="0"/>
              </a:rPr>
              <a:t>/sRs3MW</a:t>
            </a:r>
          </a:p>
          <a:p>
            <a:pPr lvl="1"/>
            <a:r>
              <a:rPr lang="en-US" sz="1900" b="1" dirty="0" smtClean="0">
                <a:latin typeface="Arial" panose="020B0604020202020204" pitchFamily="34" charset="0"/>
                <a:cs typeface="Arial" panose="020B0604020202020204" pitchFamily="34" charset="0"/>
              </a:rPr>
              <a:t>Josh: </a:t>
            </a:r>
            <a:r>
              <a:rPr lang="en-US" sz="1900" dirty="0" err="1">
                <a:latin typeface="Arial" panose="020B0604020202020204" pitchFamily="34" charset="0"/>
                <a:cs typeface="Arial" panose="020B0604020202020204" pitchFamily="34" charset="0"/>
              </a:rPr>
              <a:t>goo.gl</a:t>
            </a:r>
            <a:r>
              <a:rPr lang="en-US" sz="1900" dirty="0">
                <a:latin typeface="Arial" panose="020B0604020202020204" pitchFamily="34" charset="0"/>
                <a:cs typeface="Arial" panose="020B0604020202020204" pitchFamily="34" charset="0"/>
              </a:rPr>
              <a:t>/TZsro1</a:t>
            </a:r>
            <a:endParaRPr lang="en-US" sz="19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 Class Office Hours: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45 minutes before class, 30 minutes after</a:t>
            </a:r>
          </a:p>
          <a:p>
            <a:pPr marL="0" indent="0"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One-on-One Sessions: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By Announcement through SSM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Contact Student Success: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Anytime!</a:t>
            </a:r>
          </a:p>
        </p:txBody>
      </p:sp>
    </p:spTree>
    <p:extLst>
      <p:ext uri="{BB962C8B-B14F-4D97-AF65-F5344CB8AC3E}">
        <p14:creationId xmlns:p14="http://schemas.microsoft.com/office/powerpoint/2010/main" val="317960722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Tricky Tags (Self-Closing)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073" y="1439590"/>
            <a:ext cx="7907197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556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Important Common Tags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Headings: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&lt;h1&gt; &lt;/h1&gt;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1 (Largest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&lt;h2&gt; &lt;/h2&gt;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2 (Next Largest Heading)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&lt;h3&gt; &lt;/h3&gt;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Heading 3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Containers: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&lt;html&gt; &lt;/html&gt;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entire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&lt;head&gt; &lt;/head&gt;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- Wraps the header of the page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&lt;body&gt; &lt;/body&gt;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the main content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&lt;div&gt; &lt;/div&gt;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Logical Container ***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&lt;p&gt; &lt;/p&gt;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Wraps individual Paragraphs 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Others: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&lt;strong&gt;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(bold),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(emphasis)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(images)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&lt;a 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(links)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&lt;li&gt;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(list items)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, &lt;title&gt;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(title), </a:t>
            </a:r>
            <a:b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br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(line break),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&lt;table&gt;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(tables),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&lt;!-- --&gt;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(comments)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71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Less Common Tags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HTML Tags are listed here: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developer.mozilla.org/en-US/docs/Web/HTML/Element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Don’t try to memorize them! Simply refer back to documentation as needed. 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Other tags: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&lt;video&gt; for Videos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&lt;audio&gt; for Audio files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&lt;embed&gt; for Embedded files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&lt;code&gt; for including computer code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&lt;header&gt; for headers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&gt; for navigation bars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&lt;footer&gt; for footers 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1042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783753"/>
            <a:ext cx="8782009" cy="5018877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>
                <a:latin typeface="Arial" panose="020B0604020202020204" pitchFamily="34" charset="0"/>
                <a:cs typeface="Arial" panose="020B0604020202020204" pitchFamily="34" charset="0"/>
              </a:rPr>
              <a:t>Common UI (User Interface) Form Elements: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&lt;form&gt;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Creates a form section in HTML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&lt;input&gt;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Input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&lt;label&gt;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Labels for boxes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&lt;button&gt;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Button</a:t>
            </a:r>
          </a:p>
          <a:p>
            <a:endParaRPr lang="en-US" sz="2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&lt;textarea&gt; </a:t>
            </a:r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- Large textbox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59252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HTML for Forms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867716"/>
            <a:ext cx="6429375" cy="3514725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4615339"/>
            <a:ext cx="4333875" cy="156210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7" name="Curved Connector 6"/>
          <p:cNvCxnSpPr>
            <a:stCxn id="4" idx="1"/>
            <a:endCxn id="6" idx="1"/>
          </p:cNvCxnSpPr>
          <p:nvPr/>
        </p:nvCxnSpPr>
        <p:spPr>
          <a:xfrm rot="10800000" flipV="1">
            <a:off x="2057400" y="2625079"/>
            <a:ext cx="12700" cy="2771310"/>
          </a:xfrm>
          <a:prstGeom prst="curvedConnector3">
            <a:avLst>
              <a:gd name="adj1" fmla="val 13739236"/>
            </a:avLst>
          </a:prstGeom>
          <a:ln w="730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86538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6858000" cy="653854"/>
          </a:xfrm>
        </p:spPr>
        <p:txBody>
          <a:bodyPr numCol="1">
            <a:normAutofit/>
          </a:bodyPr>
          <a:lstStyle/>
          <a:p>
            <a:r>
              <a:rPr lang="en-US" dirty="0"/>
              <a:t>On Ugly HTML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7" y="914400"/>
            <a:ext cx="8543925" cy="31813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4800" y="4343400"/>
            <a:ext cx="8686800" cy="193899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Don’t do this… Use proper indentation and sectioning.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Readable code is easier to maintain.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Invest time to get better about this now. It will pay dividends!</a:t>
            </a:r>
          </a:p>
        </p:txBody>
      </p:sp>
    </p:spTree>
    <p:extLst>
      <p:ext uri="{BB962C8B-B14F-4D97-AF65-F5344CB8AC3E}">
        <p14:creationId xmlns:p14="http://schemas.microsoft.com/office/powerpoint/2010/main" val="11414968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3" name="Rectangle 2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4800" y="914400"/>
            <a:ext cx="8686800" cy="307776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create a student bio using HTML. You will then add, commit, and push your completed HTML to GitHub for the world to see.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Additional instructions, sent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124825"/>
            <a:ext cx="53340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1-HTML_Git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8870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5" name="Rectangle 4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860039"/>
            <a:ext cx="7696200" cy="528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227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</a:t>
            </a:r>
            <a:r>
              <a:rPr lang="en-US" dirty="0" err="1"/>
              <a:t>Stylin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5124138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Definitions </a:t>
            </a:r>
            <a:r>
              <a:rPr lang="en-US" sz="1000" dirty="0"/>
              <a:t>(*yawn* unimportant)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143000"/>
            <a:ext cx="8153400" cy="465963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HTML: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Hypertext Markup Language – (Content)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CSS: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Cascading Style Sheets – (Appearance)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HTML/CSS are the “languages of the web.”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Together they define both the content and the aesthetics of a webpage – handling everything from the layouts, colors, fonts and  content placement. 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(JavaScript is the third – handling logic, animation, etc.)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69286" y="4631588"/>
            <a:ext cx="1873914" cy="14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648200"/>
            <a:ext cx="2971799" cy="1492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61439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Homework #1 - Assignment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7620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Also, at this point everyone should have access to the homework repository in GitHub.</a:t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github.com/the-Coding-Boot-Camp-at-UT/07-24-2017-UTA-Austin-Class-Repository-FSF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Homework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Assignment #1 is due next week</a:t>
            </a:r>
          </a:p>
          <a:p>
            <a:pPr marL="342900" lvl="1" indent="0">
              <a:buNone/>
            </a:pPr>
            <a:endParaRPr lang="en-US" sz="19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M-W - Next Wednesday (August 2nd)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lang="en-US" sz="1900" b="1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9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- Next </a:t>
            </a:r>
            <a:r>
              <a:rPr lang="en-US" sz="1900" b="1" u="sng" dirty="0">
                <a:latin typeface="Arial" panose="020B0604020202020204" pitchFamily="34" charset="0"/>
                <a:cs typeface="Arial" panose="020B0604020202020204" pitchFamily="34" charset="0"/>
              </a:rPr>
              <a:t>Thursday (August 3rd)</a:t>
            </a:r>
            <a:endParaRPr lang="en-US" sz="19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19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703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HTML / CSS Analogy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990600"/>
            <a:ext cx="4100945" cy="4525963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HTML Alone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“Notepad.” </a:t>
            </a:r>
          </a:p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only write unformatted text. 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743202" y="990600"/>
            <a:ext cx="4100945" cy="452596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HTML / CSS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Like writing papers in Microsoft Word.</a:t>
            </a:r>
          </a:p>
          <a:p>
            <a:pPr algn="ctr"/>
            <a:endParaRPr lang="en-US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Can format text, page settings, alignment, etc. based on “highlighting” and menu options.</a:t>
            </a:r>
          </a:p>
        </p:txBody>
      </p:sp>
      <p:pic>
        <p:nvPicPr>
          <p:cNvPr id="11" name="Picture 2" descr="File:Notep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3828" y="4449763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Microsoft Word 2013 logo.sv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94877" y="4602163"/>
            <a:ext cx="1475765" cy="1448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69569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847725"/>
            <a:ext cx="779145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2490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550885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Basic HTML Page - Result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37" y="838200"/>
            <a:ext cx="7324725" cy="53911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4267200" y="4572000"/>
            <a:ext cx="4429418" cy="830997"/>
          </a:xfrm>
          <a:prstGeom prst="rect">
            <a:avLst/>
          </a:prstGeom>
          <a:solidFill>
            <a:srgbClr val="C00000"/>
          </a:solidFill>
        </p:spPr>
        <p:txBody>
          <a:bodyPr wrap="none" numCol="1" rtlCol="0">
            <a:sp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Hella</a:t>
            </a:r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Boring…</a:t>
            </a:r>
          </a:p>
        </p:txBody>
      </p:sp>
    </p:spTree>
    <p:extLst>
      <p:ext uri="{BB962C8B-B14F-4D97-AF65-F5344CB8AC3E}">
        <p14:creationId xmlns:p14="http://schemas.microsoft.com/office/powerpoint/2010/main" val="9063276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1999"/>
            <a:ext cx="4724400" cy="4953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198" y="761999"/>
            <a:ext cx="4855101" cy="495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1281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Enter CSS - Result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762000"/>
            <a:ext cx="6781800" cy="558101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999025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Syntax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828115"/>
            <a:ext cx="8153400" cy="3352800"/>
          </a:xfrm>
          <a:prstGeom prst="rect">
            <a:avLst/>
          </a:prstGeom>
        </p:spPr>
        <p:txBody>
          <a:bodyPr numCol="1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CSS works by hooking onto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selectors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added into HTML using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classes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identifiers.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Once hooked, we apply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styles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 those HTML elements using CSS.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http://en.support.files.wordpress.com/2011/09/css-selectors-lr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282" y="2629938"/>
            <a:ext cx="8409694" cy="2883325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422608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CSS Example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862016"/>
            <a:ext cx="8153400" cy="5151884"/>
          </a:xfrm>
          <a:prstGeom prst="rect">
            <a:avLst/>
          </a:prstGeom>
        </p:spPr>
        <p:txBody>
          <a:bodyPr numCol="1">
            <a:normAutofit fontScale="70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In the below example the “Header” would be turned blue and MUCH larger because of the CSS.</a:t>
            </a:r>
          </a:p>
          <a:p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We can incorporate an element’s class or ID to apply a CSS style to a particular part of the document.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Just remember to include the necessary symbol before the CSS: “.” for class, “#” for ID.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(HTML):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&lt;p 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class=“</a:t>
            </a:r>
            <a:r>
              <a:rPr lang="en-US" sz="3100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&gt;Header&lt;/p&gt;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Example (CSS):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bigBlue</a:t>
            </a: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font-size: 100px;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	color: blue;</a:t>
            </a:r>
          </a:p>
          <a:p>
            <a:pPr marL="400050" lvl="1" indent="0">
              <a:buFont typeface="Arial" panose="020B0604020202020204" pitchFamily="34" charset="0"/>
              <a:buNone/>
            </a:pPr>
            <a:r>
              <a:rPr lang="en-US" sz="31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400050" lvl="1" indent="0">
              <a:buFont typeface="Arial" panose="020B0604020202020204" pitchFamily="34" charset="0"/>
              <a:buNone/>
            </a:pPr>
            <a:endParaRPr lang="en-US" sz="3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9318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Key CSS Attributes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783753"/>
            <a:ext cx="8153400" cy="5151884"/>
          </a:xfrm>
          <a:prstGeom prst="rect">
            <a:avLst/>
          </a:prstGeom>
        </p:spPr>
        <p:txBody>
          <a:bodyPr numCol="1">
            <a:normAutofit fontScale="85000" lnSpcReduction="20000"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Font / Color: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color of text.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font-size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size of the font.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font-style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italics.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font-weight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: Sets bold.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Alignment / Spacing: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padding (top/right/bottom/left):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its own border.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>
                <a:latin typeface="Arial" panose="020B0604020202020204" pitchFamily="34" charset="0"/>
                <a:cs typeface="Arial" panose="020B0604020202020204" pitchFamily="34" charset="0"/>
              </a:rPr>
              <a:t>margin (top/right/bottom/left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Adds space between element and surrounding elements.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float: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Forces elements to the sides, centers, or tops.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200" b="1" u="sng" dirty="0">
                <a:latin typeface="Arial" panose="020B0604020202020204" pitchFamily="34" charset="0"/>
                <a:cs typeface="Arial" panose="020B0604020202020204" pitchFamily="34" charset="0"/>
              </a:rPr>
              <a:t>Background: 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background-color: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color.</a:t>
            </a: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background-image: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sets background image.</a:t>
            </a: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0204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Powerful Duo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3345" y="1981200"/>
            <a:ext cx="8229600" cy="3124200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Believe it or not, HTML / CSS is all you need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develop a vivid, full-blown website. 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6978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Class!</a:t>
            </a:r>
          </a:p>
        </p:txBody>
      </p:sp>
    </p:spTree>
    <p:extLst>
      <p:ext uri="{BB962C8B-B14F-4D97-AF65-F5344CB8AC3E}">
        <p14:creationId xmlns:p14="http://schemas.microsoft.com/office/powerpoint/2010/main" val="12248682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INSTRUCTOR DEMO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04800" y="1447800"/>
            <a:ext cx="85344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numCol="1" rtlCol="0" anchor="ctr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Instructor: Demo </a:t>
            </a:r>
          </a:p>
          <a:p>
            <a:r>
              <a:rPr lang="en-US" sz="2800" i="1" dirty="0"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rPr>
              <a:t>(quickexample_internalcss.html | 2-BasicCSS) </a:t>
            </a:r>
          </a:p>
        </p:txBody>
      </p:sp>
    </p:spTree>
    <p:extLst>
      <p:ext uri="{BB962C8B-B14F-4D97-AF65-F5344CB8AC3E}">
        <p14:creationId xmlns:p14="http://schemas.microsoft.com/office/powerpoint/2010/main" val="16961494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sp>
        <p:nvSpPr>
          <p:cNvPr id="4" name="Rectangle 3"/>
          <p:cNvSpPr/>
          <p:nvPr/>
        </p:nvSpPr>
        <p:spPr>
          <a:xfrm>
            <a:off x="-11741" y="689615"/>
            <a:ext cx="9155741" cy="56265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914400"/>
            <a:ext cx="8686800" cy="304698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Assignment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In this activity, you’ll upgrade your previous HTML bio-page using CSS style rules. Once you’re done, commit and push up your changes to GitHub.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We’ll send you additional instructions via Slack.</a:t>
            </a:r>
          </a:p>
          <a:p>
            <a:endParaRPr lang="en-US" sz="2400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124825"/>
            <a:ext cx="6400800" cy="3693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r"/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Activity</a:t>
            </a:r>
            <a:r>
              <a:rPr lang="en-US" i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3-HTML_CSS_Layout </a:t>
            </a:r>
            <a:r>
              <a:rPr lang="en-US" b="1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|  Suggested Time: </a:t>
            </a:r>
            <a:r>
              <a:rPr lang="en-US" dirty="0"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20 min</a:t>
            </a:r>
            <a:endParaRPr lang="en-US" i="1" dirty="0">
              <a:latin typeface="Arial" panose="020B0604020202020204" pitchFamily="34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81231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&gt; YOUR TURN!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914400"/>
            <a:ext cx="8455742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49089"/>
      </p:ext>
    </p:extLst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Video Walkthrough!!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8229600" cy="47529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57200" y="5638800"/>
            <a:ext cx="8229600" cy="923330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  <a:hlinkClick r:id="rId4"/>
              </a:rPr>
              <a:t>https://www.youtube.com/watch?v=kMBinXTCrXI&amp;list=PLgJ8UgkiorCnMLsUevoQRxH8t9bt7ne14&amp;index=2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31787"/>
      </p:ext>
    </p:extLst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Still a Bit Confused?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914400"/>
            <a:ext cx="8001000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dirty="0"/>
              <a:t>Remember! We’ve got video guides for key activities like that last one.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feel like you are EVER falling behind, use those online walkthroughs to help catch back up. They are made to be easy to understand.</a:t>
            </a:r>
          </a:p>
          <a:p>
            <a:endParaRPr lang="en-US" dirty="0"/>
          </a:p>
          <a:p>
            <a:r>
              <a:rPr lang="en-US" dirty="0"/>
              <a:t>Still having trouble? Shoot your instructor or one of your TAs a message!</a:t>
            </a:r>
          </a:p>
          <a:p>
            <a:r>
              <a:rPr lang="en-US" dirty="0"/>
              <a:t>We are here to help you out in whatever way we can! </a:t>
            </a:r>
          </a:p>
        </p:txBody>
      </p:sp>
      <p:pic>
        <p:nvPicPr>
          <p:cNvPr id="5" name="kMBinXTCrX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209800" y="1600200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86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Recap + Questions</a:t>
            </a:r>
          </a:p>
        </p:txBody>
      </p:sp>
    </p:spTree>
    <p:extLst>
      <p:ext uri="{BB962C8B-B14F-4D97-AF65-F5344CB8AC3E}">
        <p14:creationId xmlns:p14="http://schemas.microsoft.com/office/powerpoint/2010/main" val="22475846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Today’s Objectives</a:t>
            </a:r>
          </a:p>
        </p:txBody>
      </p:sp>
      <p:sp>
        <p:nvSpPr>
          <p:cNvPr id="4" name="Shape 70"/>
          <p:cNvSpPr txBox="1">
            <a:spLocks/>
          </p:cNvSpPr>
          <p:nvPr>
            <p:extLst>
              <p:ext uri="{D42A27DB-BD31-4B8C-83A1-F6EECF244321}">
                <p14:modId xmlns:p14="http://schemas.microsoft.com/office/powerpoint/2010/main" val="1589291764"/>
              </p:ext>
            </p:extLst>
          </p:nvPr>
        </p:nvSpPr>
        <p:spPr>
          <a:xfrm>
            <a:off x="98425" y="1066800"/>
            <a:ext cx="8947150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the importance of Git Version Control and of how to use it.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Create GitHub Repositories, push code into them, and share with class.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Make more HTML documents.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Learn to properly use basic HTML tags.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Implement basic CSS styling to HTML documents. </a:t>
            </a:r>
          </a:p>
        </p:txBody>
      </p:sp>
    </p:spTree>
    <p:extLst>
      <p:ext uri="{BB962C8B-B14F-4D97-AF65-F5344CB8AC3E}">
        <p14:creationId xmlns:p14="http://schemas.microsoft.com/office/powerpoint/2010/main" val="204226302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Know Thyself</a:t>
            </a:r>
          </a:p>
        </p:txBody>
      </p:sp>
      <p:sp>
        <p:nvSpPr>
          <p:cNvPr id="5" name="Shape 70"/>
          <p:cNvSpPr txBox="1">
            <a:spLocks/>
          </p:cNvSpPr>
          <p:nvPr/>
        </p:nvSpPr>
        <p:spPr>
          <a:xfrm>
            <a:off x="304799" y="1066800"/>
            <a:ext cx="8740775" cy="4495800"/>
          </a:xfrm>
          <a:prstGeom prst="rect">
            <a:avLst/>
          </a:prstGeom>
        </p:spPr>
        <p:txBody>
          <a:bodyPr vert="horz" lIns="91425" tIns="91425" rIns="91425" bIns="91425" numCol="1" rtlCol="0" anchor="t" anchorCtr="0"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 are a 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complete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beginner to HTML/CSS and Coding: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Continue getting comfortable with HTML. 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completely write a basic HTML document (like in last class).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Understand what CSS is, what it’s for, and how it works with HTML.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Git and GitHub to upload code.</a:t>
            </a:r>
          </a:p>
          <a:p>
            <a:pPr marL="0" indent="0">
              <a:buNone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If you’ve had past exposure and felt comfortable with the last lesson: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Aim to build up your skills. Clear up any questions or confusions about HTML.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Become knowledgeable about a wider range of HTML and CSS tags.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 able to selectively apply CSS to specific HTML elements.  </a:t>
            </a:r>
          </a:p>
          <a:p>
            <a:r>
              <a:rPr lang="en-US" sz="1800" i="1" dirty="0">
                <a:latin typeface="Arial" panose="020B0604020202020204" pitchFamily="34" charset="0"/>
                <a:cs typeface="Arial" panose="020B0604020202020204" pitchFamily="34" charset="0"/>
              </a:rPr>
              <a:t>Be able to use Git and GitHub to upload code. </a:t>
            </a:r>
          </a:p>
        </p:txBody>
      </p:sp>
    </p:spTree>
    <p:extLst>
      <p:ext uri="{BB962C8B-B14F-4D97-AF65-F5344CB8AC3E}">
        <p14:creationId xmlns:p14="http://schemas.microsoft.com/office/powerpoint/2010/main" val="34330989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dirty="0"/>
              <a:t>What / Why </a:t>
            </a:r>
            <a:r>
              <a:rPr lang="en-US" dirty="0" err="1"/>
              <a:t>Git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412778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CF -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Rutgers -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Unbrand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UTAust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11311</TotalTime>
  <Words>1967</Words>
  <Application>Microsoft Macintosh PowerPoint</Application>
  <PresentationFormat>On-screen Show (4:3)</PresentationFormat>
  <Paragraphs>462</Paragraphs>
  <Slides>65</Slides>
  <Notes>65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65</vt:i4>
      </vt:variant>
    </vt:vector>
  </HeadingPairs>
  <TitlesOfParts>
    <vt:vector size="74" baseType="lpstr">
      <vt:lpstr>Calibri</vt:lpstr>
      <vt:lpstr>Calibri Light</vt:lpstr>
      <vt:lpstr>Roboto</vt:lpstr>
      <vt:lpstr>Arial</vt:lpstr>
      <vt:lpstr>UCF - Theme</vt:lpstr>
      <vt:lpstr>1_Unbranded</vt:lpstr>
      <vt:lpstr>Rutgers - Theme</vt:lpstr>
      <vt:lpstr>Unbranded</vt:lpstr>
      <vt:lpstr>UTAustin</vt:lpstr>
      <vt:lpstr>Git’n Pro with HTML/CSS</vt:lpstr>
      <vt:lpstr>It’s Okay! </vt:lpstr>
      <vt:lpstr>Admin Items</vt:lpstr>
      <vt:lpstr>Where to Get Help</vt:lpstr>
      <vt:lpstr>Homework #1 - Assignment</vt:lpstr>
      <vt:lpstr>Today’s Class!</vt:lpstr>
      <vt:lpstr>Today’s Objectives</vt:lpstr>
      <vt:lpstr>Know Thyself</vt:lpstr>
      <vt:lpstr>What / Why Git?</vt:lpstr>
      <vt:lpstr>Collaborative Coding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</vt:lpstr>
      <vt:lpstr>The Group Project – Tragedy #2</vt:lpstr>
      <vt:lpstr>The Group Project</vt:lpstr>
      <vt:lpstr>Version Control</vt:lpstr>
      <vt:lpstr>The Group Project</vt:lpstr>
      <vt:lpstr>PowerPoint Presentation</vt:lpstr>
      <vt:lpstr>The Group Project – Tragedy 2 (Revisited)</vt:lpstr>
      <vt:lpstr>The Group Project with version control</vt:lpstr>
      <vt:lpstr>The Group Project with version control</vt:lpstr>
      <vt:lpstr>The Group Project</vt:lpstr>
      <vt:lpstr>Quick Activity!</vt:lpstr>
      <vt:lpstr>So… What’s this GitHub?</vt:lpstr>
      <vt:lpstr>Pushing and Pulling to GitHub</vt:lpstr>
      <vt:lpstr>Get Started with Git</vt:lpstr>
      <vt:lpstr>Instructor Git Demo!</vt:lpstr>
      <vt:lpstr>Basic Git Commands</vt:lpstr>
      <vt:lpstr>Basic Git Commands</vt:lpstr>
      <vt:lpstr>&gt; YOUR TURN!</vt:lpstr>
      <vt:lpstr>Still a Bit Lost? Never Worry!</vt:lpstr>
      <vt:lpstr>If You’re Still Lost… Here’s a (Free) Course</vt:lpstr>
      <vt:lpstr>HTML Round 2</vt:lpstr>
      <vt:lpstr>HTML Syntax (Basic)</vt:lpstr>
      <vt:lpstr>HTML Syntax (with Attribute)</vt:lpstr>
      <vt:lpstr>Tricky Tags (Self-Closing)</vt:lpstr>
      <vt:lpstr>Important Common Tags</vt:lpstr>
      <vt:lpstr>Less Common Tags</vt:lpstr>
      <vt:lpstr>HTML for Forms</vt:lpstr>
      <vt:lpstr>HTML for Forms</vt:lpstr>
      <vt:lpstr>On Ugly HTML</vt:lpstr>
      <vt:lpstr>&gt; YOUR TURN!</vt:lpstr>
      <vt:lpstr>&gt; YOUR TURN!</vt:lpstr>
      <vt:lpstr>CSS Stylin’</vt:lpstr>
      <vt:lpstr>HTML / CSS Definitions (*yawn* unimportant)</vt:lpstr>
      <vt:lpstr>HTML / CSS Analogy</vt:lpstr>
      <vt:lpstr>Basic HTML Page</vt:lpstr>
      <vt:lpstr>Basic HTML Page - Result</vt:lpstr>
      <vt:lpstr>Basic HTML Page - Result</vt:lpstr>
      <vt:lpstr>Enter CSS</vt:lpstr>
      <vt:lpstr>Enter CSS - Result</vt:lpstr>
      <vt:lpstr>CSS Syntax</vt:lpstr>
      <vt:lpstr>CSS Example</vt:lpstr>
      <vt:lpstr>Key CSS Attributes</vt:lpstr>
      <vt:lpstr>Powerful Duo</vt:lpstr>
      <vt:lpstr>INSTRUCTOR DEMO</vt:lpstr>
      <vt:lpstr>&gt; YOUR TURN!</vt:lpstr>
      <vt:lpstr>&gt; YOUR TURN!</vt:lpstr>
      <vt:lpstr>Video Walkthrough!!</vt:lpstr>
      <vt:lpstr>Still a Bit Confused?</vt:lpstr>
      <vt:lpstr>Recap + Questions</vt:lpstr>
    </vt:vector>
  </TitlesOfParts>
  <LinksUpToDate>false</LinksUpToDate>
  <SharedDoc>false</SharedDoc>
  <HyperlinksChanged>false</HyperlinksChanged>
  <AppVersion>15.0036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DevChat #1 Introduction to Twitter Bootstrap:  Web Development for Noobs</dc:title>
  <dc:creator>ahaque89</dc:creator>
  <cp:lastModifiedBy>Jedd Fenner</cp:lastModifiedBy>
  <cp:revision>1441</cp:revision>
  <cp:lastPrinted>2016-01-30T16:23:56Z</cp:lastPrinted>
  <dcterms:created xsi:type="dcterms:W3CDTF">2015-01-20T17:19:00Z</dcterms:created>
  <dcterms:modified xsi:type="dcterms:W3CDTF">2017-07-28T13:01:54Z</dcterms:modified>
</cp:coreProperties>
</file>