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2"/>
  </p:notesMasterIdLst>
  <p:sldIdLst>
    <p:sldId id="336" r:id="rId2"/>
    <p:sldId id="337" r:id="rId3"/>
    <p:sldId id="338" r:id="rId4"/>
    <p:sldId id="342" r:id="rId5"/>
    <p:sldId id="298" r:id="rId6"/>
    <p:sldId id="341" r:id="rId7"/>
    <p:sldId id="343" r:id="rId8"/>
    <p:sldId id="344" r:id="rId9"/>
    <p:sldId id="345" r:id="rId10"/>
    <p:sldId id="339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56"/>
    <a:srgbClr val="FFC200"/>
    <a:srgbClr val="0069B8"/>
    <a:srgbClr val="FFFFF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94249" autoAdjust="0"/>
  </p:normalViewPr>
  <p:slideViewPr>
    <p:cSldViewPr snapToGrid="0">
      <p:cViewPr varScale="1">
        <p:scale>
          <a:sx n="111" d="100"/>
          <a:sy n="111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9409-DB53-4385-842B-71105F4B94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2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2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9409-DB53-4385-842B-71105F4B94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37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9409-DB53-4385-842B-71105F4B94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2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0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8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66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961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718346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496384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74422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52459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9635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343472" y="2101308"/>
            <a:ext cx="2376264" cy="1705156"/>
          </a:xfrm>
          <a:custGeom>
            <a:avLst/>
            <a:gdLst>
              <a:gd name="connsiteX0" fmla="*/ 0 w 2376264"/>
              <a:gd name="connsiteY0" fmla="*/ 0 h 1705156"/>
              <a:gd name="connsiteX1" fmla="*/ 2376264 w 2376264"/>
              <a:gd name="connsiteY1" fmla="*/ 0 h 1705156"/>
              <a:gd name="connsiteX2" fmla="*/ 2376264 w 2376264"/>
              <a:gd name="connsiteY2" fmla="*/ 1705156 h 1705156"/>
              <a:gd name="connsiteX3" fmla="*/ 0 w 2376264"/>
              <a:gd name="connsiteY3" fmla="*/ 1705156 h 170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6">
                <a:moveTo>
                  <a:pt x="0" y="0"/>
                </a:moveTo>
                <a:lnTo>
                  <a:pt x="2376264" y="0"/>
                </a:lnTo>
                <a:lnTo>
                  <a:pt x="2376264" y="1705156"/>
                </a:lnTo>
                <a:lnTo>
                  <a:pt x="0" y="1705156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719736" y="3806464"/>
            <a:ext cx="2376264" cy="1705158"/>
          </a:xfrm>
          <a:custGeom>
            <a:avLst/>
            <a:gdLst>
              <a:gd name="connsiteX0" fmla="*/ 0 w 2376264"/>
              <a:gd name="connsiteY0" fmla="*/ 0 h 1705158"/>
              <a:gd name="connsiteX1" fmla="*/ 2376264 w 2376264"/>
              <a:gd name="connsiteY1" fmla="*/ 0 h 1705158"/>
              <a:gd name="connsiteX2" fmla="*/ 2376264 w 2376264"/>
              <a:gd name="connsiteY2" fmla="*/ 1705158 h 1705158"/>
              <a:gd name="connsiteX3" fmla="*/ 0 w 2376264"/>
              <a:gd name="connsiteY3" fmla="*/ 1705158 h 170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8">
                <a:moveTo>
                  <a:pt x="0" y="0"/>
                </a:moveTo>
                <a:lnTo>
                  <a:pt x="2376264" y="0"/>
                </a:lnTo>
                <a:lnTo>
                  <a:pt x="2376264" y="1705158"/>
                </a:lnTo>
                <a:lnTo>
                  <a:pt x="0" y="1705158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096000" y="2101308"/>
            <a:ext cx="2376264" cy="1705156"/>
          </a:xfrm>
          <a:custGeom>
            <a:avLst/>
            <a:gdLst>
              <a:gd name="connsiteX0" fmla="*/ 0 w 2376264"/>
              <a:gd name="connsiteY0" fmla="*/ 0 h 1705156"/>
              <a:gd name="connsiteX1" fmla="*/ 2376264 w 2376264"/>
              <a:gd name="connsiteY1" fmla="*/ 0 h 1705156"/>
              <a:gd name="connsiteX2" fmla="*/ 2376264 w 2376264"/>
              <a:gd name="connsiteY2" fmla="*/ 1705156 h 1705156"/>
              <a:gd name="connsiteX3" fmla="*/ 0 w 2376264"/>
              <a:gd name="connsiteY3" fmla="*/ 1705156 h 170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6">
                <a:moveTo>
                  <a:pt x="0" y="0"/>
                </a:moveTo>
                <a:lnTo>
                  <a:pt x="2376264" y="0"/>
                </a:lnTo>
                <a:lnTo>
                  <a:pt x="2376264" y="1705156"/>
                </a:lnTo>
                <a:lnTo>
                  <a:pt x="0" y="1705156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472264" y="3806464"/>
            <a:ext cx="2376264" cy="1705158"/>
          </a:xfrm>
          <a:custGeom>
            <a:avLst/>
            <a:gdLst>
              <a:gd name="connsiteX0" fmla="*/ 0 w 2376264"/>
              <a:gd name="connsiteY0" fmla="*/ 0 h 1705158"/>
              <a:gd name="connsiteX1" fmla="*/ 2376264 w 2376264"/>
              <a:gd name="connsiteY1" fmla="*/ 0 h 1705158"/>
              <a:gd name="connsiteX2" fmla="*/ 2376264 w 2376264"/>
              <a:gd name="connsiteY2" fmla="*/ 1705158 h 1705158"/>
              <a:gd name="connsiteX3" fmla="*/ 0 w 2376264"/>
              <a:gd name="connsiteY3" fmla="*/ 1705158 h 170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8">
                <a:moveTo>
                  <a:pt x="0" y="0"/>
                </a:moveTo>
                <a:lnTo>
                  <a:pt x="2376264" y="0"/>
                </a:lnTo>
                <a:lnTo>
                  <a:pt x="2376264" y="1705158"/>
                </a:lnTo>
                <a:lnTo>
                  <a:pt x="0" y="1705158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3614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9" r:id="rId5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8" name="任意多边形 2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85572" y="691736"/>
            <a:ext cx="1002085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s-PE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Gestión de Tickets de Atención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787159F-0B9A-43D7-961A-745F63B8142E}"/>
              </a:ext>
            </a:extLst>
          </p:cNvPr>
          <p:cNvSpPr txBox="1"/>
          <p:nvPr/>
        </p:nvSpPr>
        <p:spPr>
          <a:xfrm>
            <a:off x="747661" y="1273894"/>
            <a:ext cx="10474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Para cualquier departamento de Atención al Cliente es muy importante tener un sistema de </a:t>
            </a:r>
            <a:r>
              <a:rPr lang="es-MX" dirty="0" err="1"/>
              <a:t>ticketing</a:t>
            </a:r>
            <a:r>
              <a:rPr lang="es-MX" dirty="0"/>
              <a:t> que permita llevar el registro de las incidencias de nuestros clientes y saber en qué estado se encuentran.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2F29823-1993-4733-8AD4-2DFEA67CDB48}"/>
              </a:ext>
            </a:extLst>
          </p:cNvPr>
          <p:cNvSpPr txBox="1"/>
          <p:nvPr/>
        </p:nvSpPr>
        <p:spPr>
          <a:xfrm>
            <a:off x="964295" y="4660370"/>
            <a:ext cx="44701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SourceSansProSemibold"/>
              </a:rPr>
              <a:t>Empresas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SourceSansProSemibold"/>
              </a:rPr>
              <a:t>Aedo Servicios Generales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chemeClr val="tx2">
                    <a:lumMod val="75000"/>
                  </a:schemeClr>
                </a:solidFill>
                <a:latin typeface="Helvetica Neue"/>
              </a:rPr>
              <a:t>Accenture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chemeClr val="tx2">
                    <a:lumMod val="75000"/>
                  </a:schemeClr>
                </a:solidFill>
                <a:latin typeface="Helvetica Neue"/>
              </a:rPr>
              <a:t>JMG Ascensores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chemeClr val="tx2">
                    <a:lumMod val="75000"/>
                  </a:schemeClr>
                </a:solidFill>
                <a:latin typeface="Helvetica Neue"/>
              </a:rPr>
              <a:t>Corporación </a:t>
            </a:r>
            <a:r>
              <a:rPr lang="es-PE" dirty="0" err="1">
                <a:solidFill>
                  <a:schemeClr val="tx2">
                    <a:lumMod val="75000"/>
                  </a:schemeClr>
                </a:solidFill>
                <a:latin typeface="Helvetica Neue"/>
              </a:rPr>
              <a:t>Alamo</a:t>
            </a:r>
            <a:endParaRPr lang="es-PE" dirty="0">
              <a:solidFill>
                <a:schemeClr val="tx2">
                  <a:lumMod val="75000"/>
                </a:schemeClr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chemeClr val="tx2">
                    <a:lumMod val="75000"/>
                  </a:schemeClr>
                </a:solidFill>
                <a:latin typeface="Helvetica Neue"/>
              </a:rPr>
              <a:t>Grupo </a:t>
            </a:r>
            <a:r>
              <a:rPr lang="es-PE" dirty="0" err="1">
                <a:solidFill>
                  <a:schemeClr val="tx2">
                    <a:lumMod val="75000"/>
                  </a:schemeClr>
                </a:solidFill>
                <a:latin typeface="Helvetica Neue"/>
              </a:rPr>
              <a:t>Eulen</a:t>
            </a:r>
            <a:endParaRPr lang="es-P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857E085-326A-4122-B726-F79378A54D39}"/>
              </a:ext>
            </a:extLst>
          </p:cNvPr>
          <p:cNvSpPr txBox="1"/>
          <p:nvPr/>
        </p:nvSpPr>
        <p:spPr>
          <a:xfrm>
            <a:off x="890566" y="2225896"/>
            <a:ext cx="4738428" cy="2301716"/>
          </a:xfrm>
          <a:prstGeom prst="roundRect">
            <a:avLst>
              <a:gd name="adj" fmla="val 675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/>
          <a:p>
            <a:pPr algn="just"/>
            <a:r>
              <a:rPr lang="es-MX" dirty="0"/>
              <a:t>Ejemplo:</a:t>
            </a:r>
          </a:p>
          <a:p>
            <a:pPr algn="just"/>
            <a:r>
              <a:rPr lang="es-MX" dirty="0"/>
              <a:t>Un trabajador del banco Continental ingresa a una de las salas de reuniones y se percata de que la luz fluorescente de la sala está fallando y no enciende, por lo que desde su celular ingresa a la aplicación de la empresa Accenture y genera un ticket de atención indicando el problema con el fluorescente.</a:t>
            </a:r>
          </a:p>
        </p:txBody>
      </p:sp>
      <p:pic>
        <p:nvPicPr>
          <p:cNvPr id="1030" name="Picture 6" descr="Software de mesa de ayuda para la atención al cliente | Deskero">
            <a:extLst>
              <a:ext uri="{FF2B5EF4-FFF2-40B4-BE49-F238E27FC236}">
                <a16:creationId xmlns:a16="http://schemas.microsoft.com/office/drawing/2014/main" id="{24CF88FC-79EA-4C4B-A9B7-57045D9D5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25" y="2462740"/>
            <a:ext cx="6559593" cy="439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528874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9" name="任意多边形 1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53">
            <a:extLst>
              <a:ext uri="{FF2B5EF4-FFF2-40B4-BE49-F238E27FC236}">
                <a16:creationId xmlns:a16="http://schemas.microsoft.com/office/drawing/2014/main" id="{EA5A475A-FB3F-4B7A-9D66-AB800032C4C0}"/>
              </a:ext>
            </a:extLst>
          </p:cNvPr>
          <p:cNvSpPr txBox="1"/>
          <p:nvPr/>
        </p:nvSpPr>
        <p:spPr>
          <a:xfrm>
            <a:off x="3018890" y="720157"/>
            <a:ext cx="615424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Modelo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 de </a:t>
            </a:r>
            <a:r>
              <a:rPr lang="en-US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Datos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 Dimensional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B87A06F-7C73-49F2-902E-F6283571FB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9" y="1304932"/>
            <a:ext cx="9969681" cy="54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794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8" name="任意多边形 2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ADC4C24-7C36-4974-A294-EF5B0993A7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30" r="1936" b="3913"/>
          <a:stretch/>
        </p:blipFill>
        <p:spPr>
          <a:xfrm>
            <a:off x="820527" y="809737"/>
            <a:ext cx="10515433" cy="58895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871169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8" name="任意多边形 2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85572" y="914701"/>
            <a:ext cx="1002085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s-PE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Glosario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A09156-4AF5-498A-8743-4BC87A97917D}"/>
              </a:ext>
            </a:extLst>
          </p:cNvPr>
          <p:cNvSpPr txBox="1"/>
          <p:nvPr/>
        </p:nvSpPr>
        <p:spPr>
          <a:xfrm>
            <a:off x="413426" y="1877057"/>
            <a:ext cx="5364912" cy="405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s-PE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Orden de Trabajo</a:t>
            </a:r>
            <a:endParaRPr lang="es-P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  <a:spcAft>
                <a:spcPts val="1200"/>
              </a:spcAft>
            </a:pPr>
            <a:r>
              <a:rPr lang="es-PE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También llamado “ticket” es el documento que especifica la solicitud de atención por una falla o mantenimiento, este permite dar seguimiento a todo el proceso de atención del requerimiento.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PE" sz="16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Service</a:t>
            </a:r>
            <a:r>
              <a:rPr lang="es-PE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z="16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Desk</a:t>
            </a:r>
            <a:endParaRPr lang="es-P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  <a:spcAft>
                <a:spcPts val="1200"/>
              </a:spcAft>
            </a:pPr>
            <a:r>
              <a:rPr lang="es-PE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Trabajador de la empresa encargada de dar seguimiento a los tickets (Creación, Asignación y Cierre).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PE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Técnico</a:t>
            </a:r>
            <a:endParaRPr lang="es-P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  <a:spcAft>
                <a:spcPts val="1200"/>
              </a:spcAft>
            </a:pPr>
            <a:r>
              <a:rPr lang="es-PE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Trabajador de la empresa encargado de ir a las agencias y atender el problema asociado a los tickets (reparación, mantenimiento, reemplazo, etc.)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C444CC1-9BEE-42FC-A27D-BE94AD133A4E}"/>
              </a:ext>
            </a:extLst>
          </p:cNvPr>
          <p:cNvSpPr txBox="1"/>
          <p:nvPr/>
        </p:nvSpPr>
        <p:spPr>
          <a:xfrm>
            <a:off x="6291468" y="1877057"/>
            <a:ext cx="5364912" cy="3773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PE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Controlador (Cliente)</a:t>
            </a:r>
            <a:endParaRPr lang="es-P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  <a:spcAft>
                <a:spcPts val="1200"/>
              </a:spcAft>
            </a:pPr>
            <a:r>
              <a:rPr lang="es-PE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 el representante de la empresa contratista que se encarga de validar el trabajo realizado por los técnicos y que la atención del ticket cumpla con lo esperado.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PE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Tipo de Ticket</a:t>
            </a:r>
            <a:endParaRPr lang="es-P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  <a:spcAft>
                <a:spcPts val="1200"/>
              </a:spcAft>
            </a:pPr>
            <a:r>
              <a:rPr lang="es-PE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Comprende una categoría para los tickets donde se identifica si los tickets son de atención programada o incidentes.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PE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Tickets de Detección Temprana</a:t>
            </a:r>
            <a:endParaRPr lang="es-P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s-PE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Son aquellas atenciones que son identificadas por los técnicos durante sus visitas de rutina.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6985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03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719905" y="3127167"/>
            <a:ext cx="355745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en-US" altLang="zh-CN" sz="4000" b="1" dirty="0" err="1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Proceso</a:t>
            </a:r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 ETL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06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9" name="任意多边形 1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53">
            <a:extLst>
              <a:ext uri="{FF2B5EF4-FFF2-40B4-BE49-F238E27FC236}">
                <a16:creationId xmlns:a16="http://schemas.microsoft.com/office/drawing/2014/main" id="{EA5A475A-FB3F-4B7A-9D66-AB800032C4C0}"/>
              </a:ext>
            </a:extLst>
          </p:cNvPr>
          <p:cNvSpPr txBox="1"/>
          <p:nvPr/>
        </p:nvSpPr>
        <p:spPr>
          <a:xfrm>
            <a:off x="4149803" y="720157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Conjunto de </a:t>
            </a:r>
            <a:r>
              <a:rPr lang="en-US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Datos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F4E4C0-022D-4576-B9B0-DB25CF386D95}"/>
              </a:ext>
            </a:extLst>
          </p:cNvPr>
          <p:cNvSpPr txBox="1"/>
          <p:nvPr/>
        </p:nvSpPr>
        <p:spPr>
          <a:xfrm>
            <a:off x="514639" y="314445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Libros de Excel</a:t>
            </a:r>
            <a:endParaRPr lang="es-PE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0612390-4780-4A90-BBD1-A4D30FA61145}"/>
              </a:ext>
            </a:extLst>
          </p:cNvPr>
          <p:cNvSpPr txBox="1"/>
          <p:nvPr/>
        </p:nvSpPr>
        <p:spPr>
          <a:xfrm>
            <a:off x="630055" y="567118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Archivos </a:t>
            </a:r>
            <a:r>
              <a:rPr lang="es-MX" dirty="0" err="1"/>
              <a:t>Csv</a:t>
            </a:r>
            <a:endParaRPr lang="es-PE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7122EBA1-9481-4673-AE4E-147898D074A0}"/>
              </a:ext>
            </a:extLst>
          </p:cNvPr>
          <p:cNvSpPr/>
          <p:nvPr/>
        </p:nvSpPr>
        <p:spPr>
          <a:xfrm>
            <a:off x="2503503" y="1491449"/>
            <a:ext cx="399495" cy="367535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Abrir llave 39">
            <a:extLst>
              <a:ext uri="{FF2B5EF4-FFF2-40B4-BE49-F238E27FC236}">
                <a16:creationId xmlns:a16="http://schemas.microsoft.com/office/drawing/2014/main" id="{3E231004-D8CC-4CFA-B131-C20D4FE4AFCA}"/>
              </a:ext>
            </a:extLst>
          </p:cNvPr>
          <p:cNvSpPr/>
          <p:nvPr/>
        </p:nvSpPr>
        <p:spPr>
          <a:xfrm>
            <a:off x="2503503" y="5437833"/>
            <a:ext cx="399495" cy="96914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9C30BD61-628D-4514-810C-F7CF2C741B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10" y="1304930"/>
            <a:ext cx="8542455" cy="52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915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9" name="任意多边形 1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53">
            <a:extLst>
              <a:ext uri="{FF2B5EF4-FFF2-40B4-BE49-F238E27FC236}">
                <a16:creationId xmlns:a16="http://schemas.microsoft.com/office/drawing/2014/main" id="{EA5A475A-FB3F-4B7A-9D66-AB800032C4C0}"/>
              </a:ext>
            </a:extLst>
          </p:cNvPr>
          <p:cNvSpPr txBox="1"/>
          <p:nvPr/>
        </p:nvSpPr>
        <p:spPr>
          <a:xfrm>
            <a:off x="9596562" y="-35446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Proceso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 ETL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B4591C-0DAC-4DFD-B4EC-D72EB2ECF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t="5582" r="6517" b="5329"/>
          <a:stretch/>
        </p:blipFill>
        <p:spPr bwMode="auto">
          <a:xfrm>
            <a:off x="747661" y="1108363"/>
            <a:ext cx="2595904" cy="517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4C06131-3009-46FF-8A3D-A578D01394BE}"/>
              </a:ext>
            </a:extLst>
          </p:cNvPr>
          <p:cNvSpPr txBox="1"/>
          <p:nvPr/>
        </p:nvSpPr>
        <p:spPr>
          <a:xfrm>
            <a:off x="3560213" y="1293888"/>
            <a:ext cx="7800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Paso 1:</a:t>
            </a:r>
          </a:p>
          <a:p>
            <a:r>
              <a:rPr lang="es-MX" dirty="0"/>
              <a:t>Del campo “Ubicación” extraer el texto que se encuentra después del guion, este será el código de la agencia donde </a:t>
            </a:r>
            <a:r>
              <a:rPr lang="es-MX" dirty="0" err="1"/>
              <a:t>donde</a:t>
            </a:r>
            <a:r>
              <a:rPr lang="es-MX" dirty="0"/>
              <a:t> se debe atender el ticket. </a:t>
            </a:r>
          </a:p>
          <a:p>
            <a:endParaRPr lang="es-MX" dirty="0"/>
          </a:p>
          <a:p>
            <a:r>
              <a:rPr lang="es-MX" dirty="0"/>
              <a:t>Ejemplo: 	EDIFICIO LIMA – 191000 	</a:t>
            </a:r>
            <a:r>
              <a:rPr lang="es-MX" dirty="0">
                <a:sym typeface="Wingdings" panose="05000000000000000000" pitchFamily="2" charset="2"/>
              </a:rPr>
              <a:t>	</a:t>
            </a:r>
            <a:r>
              <a:rPr lang="es-MX" dirty="0"/>
              <a:t> 191000</a:t>
            </a:r>
          </a:p>
          <a:p>
            <a:endParaRPr lang="es-MX" dirty="0"/>
          </a:p>
          <a:p>
            <a:r>
              <a:rPr lang="es-MX" b="1" dirty="0"/>
              <a:t>Paso 2:</a:t>
            </a:r>
          </a:p>
          <a:p>
            <a:r>
              <a:rPr lang="es-MX" dirty="0"/>
              <a:t>En el campo “Estado” el valor “Terminado” y “Cerrado” representan lo mismo, por lo que se determinó que se reemplace el valor Terminado por Cerrado.</a:t>
            </a:r>
          </a:p>
          <a:p>
            <a:endParaRPr lang="es-MX" dirty="0"/>
          </a:p>
          <a:p>
            <a:r>
              <a:rPr lang="es-MX" b="1" dirty="0"/>
              <a:t>Paso 3:</a:t>
            </a:r>
          </a:p>
          <a:p>
            <a:r>
              <a:rPr lang="es-MX" dirty="0"/>
              <a:t>Crear la “</a:t>
            </a:r>
            <a:r>
              <a:rPr lang="es-MX" dirty="0" err="1"/>
              <a:t>fecha_real_fin</a:t>
            </a:r>
            <a:r>
              <a:rPr lang="es-MX" dirty="0"/>
              <a:t>” la cual se delimita de la siguiente manera</a:t>
            </a:r>
          </a:p>
          <a:p>
            <a:endParaRPr lang="es-MX" dirty="0"/>
          </a:p>
          <a:p>
            <a:r>
              <a:rPr lang="es-MX" b="1" dirty="0"/>
              <a:t>Si</a:t>
            </a:r>
            <a:r>
              <a:rPr lang="es-MX" dirty="0"/>
              <a:t> (</a:t>
            </a:r>
            <a:r>
              <a:rPr lang="es-MX" dirty="0" err="1"/>
              <a:t>fecha_termino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null) </a:t>
            </a:r>
            <a:r>
              <a:rPr lang="es-MX" b="1" dirty="0"/>
              <a:t>entonces</a:t>
            </a:r>
            <a:r>
              <a:rPr lang="es-MX" dirty="0"/>
              <a:t> </a:t>
            </a:r>
            <a:r>
              <a:rPr lang="es-MX" dirty="0" err="1"/>
              <a:t>fecha_cierre</a:t>
            </a:r>
            <a:endParaRPr lang="es-MX" dirty="0"/>
          </a:p>
          <a:p>
            <a:r>
              <a:rPr lang="es-MX" b="1" dirty="0"/>
              <a:t>Sino</a:t>
            </a:r>
            <a:r>
              <a:rPr lang="es-MX" dirty="0"/>
              <a:t> </a:t>
            </a:r>
            <a:r>
              <a:rPr lang="es-MX" dirty="0" err="1"/>
              <a:t>fecha_termino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01950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9" name="任意多边形 1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53">
            <a:extLst>
              <a:ext uri="{FF2B5EF4-FFF2-40B4-BE49-F238E27FC236}">
                <a16:creationId xmlns:a16="http://schemas.microsoft.com/office/drawing/2014/main" id="{EA5A475A-FB3F-4B7A-9D66-AB800032C4C0}"/>
              </a:ext>
            </a:extLst>
          </p:cNvPr>
          <p:cNvSpPr txBox="1"/>
          <p:nvPr/>
        </p:nvSpPr>
        <p:spPr>
          <a:xfrm>
            <a:off x="9596562" y="-35446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Proceso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 ETL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B4591C-0DAC-4DFD-B4EC-D72EB2ECF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t="5582" r="6517" b="5329"/>
          <a:stretch/>
        </p:blipFill>
        <p:spPr bwMode="auto">
          <a:xfrm>
            <a:off x="747661" y="1108363"/>
            <a:ext cx="2595904" cy="517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4C06131-3009-46FF-8A3D-A578D01394BE}"/>
              </a:ext>
            </a:extLst>
          </p:cNvPr>
          <p:cNvSpPr txBox="1"/>
          <p:nvPr/>
        </p:nvSpPr>
        <p:spPr>
          <a:xfrm>
            <a:off x="3542458" y="1632145"/>
            <a:ext cx="7800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Paso 4:</a:t>
            </a:r>
          </a:p>
          <a:p>
            <a:r>
              <a:rPr lang="es-MX" dirty="0"/>
              <a:t>Realizar el cruce(JOIN) del campo Tickets[</a:t>
            </a:r>
            <a:r>
              <a:rPr lang="es-MX" dirty="0" err="1"/>
              <a:t>categoria</a:t>
            </a:r>
            <a:r>
              <a:rPr lang="es-MX" dirty="0"/>
              <a:t>] con el campo </a:t>
            </a:r>
            <a:r>
              <a:rPr lang="es-MX" dirty="0" err="1"/>
              <a:t>Categoria</a:t>
            </a:r>
            <a:r>
              <a:rPr lang="es-MX" dirty="0"/>
              <a:t>[</a:t>
            </a:r>
            <a:r>
              <a:rPr lang="es-MX" dirty="0" err="1"/>
              <a:t>categoria</a:t>
            </a:r>
            <a:r>
              <a:rPr lang="es-MX" dirty="0"/>
              <a:t>] y traer el campo </a:t>
            </a:r>
            <a:r>
              <a:rPr lang="es-MX" dirty="0" err="1"/>
              <a:t>Categoria</a:t>
            </a:r>
            <a:r>
              <a:rPr lang="es-MX" dirty="0"/>
              <a:t>[</a:t>
            </a:r>
            <a:r>
              <a:rPr lang="es-MX" dirty="0" err="1"/>
              <a:t>categoriaID</a:t>
            </a:r>
            <a:r>
              <a:rPr lang="es-MX" dirty="0"/>
              <a:t>], en caso no se obtenga un cruce colocar en </a:t>
            </a:r>
            <a:r>
              <a:rPr lang="es-MX" dirty="0" err="1"/>
              <a:t>categoriaID</a:t>
            </a:r>
            <a:r>
              <a:rPr lang="es-MX" dirty="0"/>
              <a:t> = 10</a:t>
            </a:r>
          </a:p>
          <a:p>
            <a:endParaRPr lang="es-MX" dirty="0"/>
          </a:p>
          <a:p>
            <a:r>
              <a:rPr lang="es-MX" b="1" dirty="0"/>
              <a:t>Paso 5:</a:t>
            </a:r>
          </a:p>
          <a:p>
            <a:r>
              <a:rPr lang="es-MX" dirty="0"/>
              <a:t>Realizar el cruce(JOIN) del campo Tickets[tipo] con el campo Tipo[tipo] y traer el campo Tipo[</a:t>
            </a:r>
            <a:r>
              <a:rPr lang="es-MX" dirty="0" err="1"/>
              <a:t>tipoID</a:t>
            </a:r>
            <a:r>
              <a:rPr lang="es-MX" dirty="0"/>
              <a:t>], en caso no se obtenga un cruce colocar en </a:t>
            </a:r>
            <a:r>
              <a:rPr lang="es-MX" dirty="0" err="1"/>
              <a:t>tipoID</a:t>
            </a:r>
            <a:r>
              <a:rPr lang="es-MX" dirty="0"/>
              <a:t> = 100</a:t>
            </a:r>
          </a:p>
          <a:p>
            <a:endParaRPr lang="es-MX" dirty="0"/>
          </a:p>
          <a:p>
            <a:r>
              <a:rPr lang="es-MX" b="1" dirty="0"/>
              <a:t>Paso 6:</a:t>
            </a:r>
          </a:p>
          <a:p>
            <a:r>
              <a:rPr lang="es-MX" dirty="0"/>
              <a:t>Realizar el cruce(JOIN) del campo Tickets[</a:t>
            </a:r>
            <a:r>
              <a:rPr lang="es-MX" dirty="0" err="1"/>
              <a:t>datelle</a:t>
            </a:r>
            <a:r>
              <a:rPr lang="es-MX" dirty="0"/>
              <a:t>] con el campo Detalle[detalle] y traer el campo Detalle[</a:t>
            </a:r>
            <a:r>
              <a:rPr lang="es-MX" dirty="0" err="1"/>
              <a:t>detalleID</a:t>
            </a:r>
            <a:r>
              <a:rPr lang="es-MX" dirty="0"/>
              <a:t>], en caso no se obtenga un cruce colocar en </a:t>
            </a:r>
            <a:r>
              <a:rPr lang="es-MX" dirty="0" err="1"/>
              <a:t>detalleID</a:t>
            </a:r>
            <a:r>
              <a:rPr lang="es-MX" dirty="0"/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230893064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9" name="任意多边形 1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53">
            <a:extLst>
              <a:ext uri="{FF2B5EF4-FFF2-40B4-BE49-F238E27FC236}">
                <a16:creationId xmlns:a16="http://schemas.microsoft.com/office/drawing/2014/main" id="{EA5A475A-FB3F-4B7A-9D66-AB800032C4C0}"/>
              </a:ext>
            </a:extLst>
          </p:cNvPr>
          <p:cNvSpPr txBox="1"/>
          <p:nvPr/>
        </p:nvSpPr>
        <p:spPr>
          <a:xfrm>
            <a:off x="9596562" y="-35446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Proceso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 ETL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C06131-3009-46FF-8A3D-A578D01394BE}"/>
              </a:ext>
            </a:extLst>
          </p:cNvPr>
          <p:cNvSpPr txBox="1"/>
          <p:nvPr/>
        </p:nvSpPr>
        <p:spPr>
          <a:xfrm>
            <a:off x="3542458" y="1134104"/>
            <a:ext cx="78005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Paso 1:</a:t>
            </a:r>
          </a:p>
          <a:p>
            <a:r>
              <a:rPr lang="es-MX" dirty="0"/>
              <a:t>En el campo Atenciones[costo] reemplazar el valor “SIN COSTO” por cero o null, decida cual usar.</a:t>
            </a:r>
          </a:p>
          <a:p>
            <a:endParaRPr lang="es-MX" dirty="0"/>
          </a:p>
          <a:p>
            <a:r>
              <a:rPr lang="es-MX" b="1" dirty="0"/>
              <a:t>Paso 2:</a:t>
            </a:r>
          </a:p>
          <a:p>
            <a:r>
              <a:rPr lang="es-MX" dirty="0"/>
              <a:t>En el campo Atenciones[</a:t>
            </a:r>
            <a:r>
              <a:rPr lang="es-MX" dirty="0" err="1"/>
              <a:t>tipo_ticket</a:t>
            </a:r>
            <a:r>
              <a:rPr lang="es-MX" dirty="0"/>
              <a:t>] convierta a mayúsculas todas las palabras y quite los espacios en blanco delante y detrás del texto.</a:t>
            </a:r>
          </a:p>
          <a:p>
            <a:endParaRPr lang="es-MX" dirty="0"/>
          </a:p>
          <a:p>
            <a:r>
              <a:rPr lang="es-MX" b="1" dirty="0"/>
              <a:t>Paso 3:</a:t>
            </a:r>
          </a:p>
          <a:p>
            <a:r>
              <a:rPr lang="es-MX" dirty="0"/>
              <a:t>En el campo Atenciones[</a:t>
            </a:r>
            <a:r>
              <a:rPr lang="es-MX" dirty="0" err="1"/>
              <a:t>tipo_ticket</a:t>
            </a:r>
            <a:r>
              <a:rPr lang="es-MX" dirty="0"/>
              <a:t>] aplique la siguiente regla.</a:t>
            </a:r>
          </a:p>
          <a:p>
            <a:endParaRPr lang="es-MX" dirty="0"/>
          </a:p>
          <a:p>
            <a:r>
              <a:rPr lang="es-MX" b="1" dirty="0"/>
              <a:t>Si</a:t>
            </a:r>
            <a:r>
              <a:rPr lang="es-MX" dirty="0"/>
              <a:t> 4 primeros caracteres de </a:t>
            </a:r>
            <a:r>
              <a:rPr lang="es-MX" dirty="0" err="1"/>
              <a:t>tipo_ticket</a:t>
            </a:r>
            <a:endParaRPr lang="es-MX" dirty="0"/>
          </a:p>
          <a:p>
            <a:r>
              <a:rPr lang="es-MX" b="1" dirty="0"/>
              <a:t>Es igual a </a:t>
            </a:r>
            <a:r>
              <a:rPr lang="es-MX" dirty="0"/>
              <a:t>“DIFE” </a:t>
            </a:r>
            <a:r>
              <a:rPr lang="es-MX" b="1" dirty="0"/>
              <a:t>entonces</a:t>
            </a:r>
            <a:r>
              <a:rPr lang="es-MX" dirty="0"/>
              <a:t> “FLAT”</a:t>
            </a:r>
          </a:p>
          <a:p>
            <a:r>
              <a:rPr lang="es-MX" b="1" dirty="0"/>
              <a:t>Es igual a </a:t>
            </a:r>
            <a:r>
              <a:rPr lang="es-MX" dirty="0"/>
              <a:t>“VARI” </a:t>
            </a:r>
            <a:r>
              <a:rPr lang="es-MX" b="1" dirty="0"/>
              <a:t>entonces</a:t>
            </a:r>
            <a:r>
              <a:rPr lang="es-MX" dirty="0"/>
              <a:t> “VARIABLE”</a:t>
            </a:r>
          </a:p>
          <a:p>
            <a:r>
              <a:rPr lang="es-MX" b="1" dirty="0"/>
              <a:t>Sino</a:t>
            </a:r>
            <a:r>
              <a:rPr lang="es-MX" dirty="0"/>
              <a:t> </a:t>
            </a:r>
            <a:r>
              <a:rPr lang="es-MX" dirty="0" err="1"/>
              <a:t>tipo_ticket</a:t>
            </a:r>
            <a:endParaRPr lang="es-MX" dirty="0"/>
          </a:p>
          <a:p>
            <a:endParaRPr lang="es-MX" dirty="0"/>
          </a:p>
          <a:p>
            <a:r>
              <a:rPr lang="es-MX" b="1" dirty="0"/>
              <a:t>Paso 4:</a:t>
            </a:r>
          </a:p>
          <a:p>
            <a:r>
              <a:rPr lang="es-MX" dirty="0"/>
              <a:t>Seleccione solo los campos: </a:t>
            </a:r>
            <a:r>
              <a:rPr lang="es-MX" dirty="0" err="1"/>
              <a:t>num_ticket</a:t>
            </a:r>
            <a:r>
              <a:rPr lang="es-MX" dirty="0"/>
              <a:t>, </a:t>
            </a:r>
            <a:r>
              <a:rPr lang="es-MX" dirty="0" err="1"/>
              <a:t>fecha_programada</a:t>
            </a:r>
            <a:r>
              <a:rPr lang="es-MX" dirty="0"/>
              <a:t>, </a:t>
            </a:r>
            <a:r>
              <a:rPr lang="es-MX" dirty="0" err="1"/>
              <a:t>service_desk</a:t>
            </a:r>
            <a:r>
              <a:rPr lang="es-MX" dirty="0"/>
              <a:t>, </a:t>
            </a:r>
            <a:r>
              <a:rPr lang="es-MX" dirty="0" err="1"/>
              <a:t>tipo_ticket</a:t>
            </a:r>
            <a:r>
              <a:rPr lang="es-MX" dirty="0"/>
              <a:t>, proveedor, costo, </a:t>
            </a:r>
            <a:r>
              <a:rPr lang="es-MX" dirty="0" err="1"/>
              <a:t>numero_os</a:t>
            </a:r>
            <a:endParaRPr lang="es-MX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A7CAFDF-8390-4D30-B574-9DD7D8FF4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8" y="932855"/>
            <a:ext cx="3282320" cy="58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021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9" name="任意多边形 1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53">
            <a:extLst>
              <a:ext uri="{FF2B5EF4-FFF2-40B4-BE49-F238E27FC236}">
                <a16:creationId xmlns:a16="http://schemas.microsoft.com/office/drawing/2014/main" id="{EA5A475A-FB3F-4B7A-9D66-AB800032C4C0}"/>
              </a:ext>
            </a:extLst>
          </p:cNvPr>
          <p:cNvSpPr txBox="1"/>
          <p:nvPr/>
        </p:nvSpPr>
        <p:spPr>
          <a:xfrm>
            <a:off x="9596562" y="-35446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Proceso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 ETL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E2B7A20-4CDA-44F6-8E34-24BAB50FB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8" y="854127"/>
            <a:ext cx="5413442" cy="58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BA7405A2-4341-4155-830B-98EDE52FEDE1}"/>
              </a:ext>
            </a:extLst>
          </p:cNvPr>
          <p:cNvSpPr/>
          <p:nvPr/>
        </p:nvSpPr>
        <p:spPr>
          <a:xfrm>
            <a:off x="6424474" y="3200404"/>
            <a:ext cx="958788" cy="887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110A33E3-4879-48E5-8ACC-B083A803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560" y="1134104"/>
            <a:ext cx="25146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027022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5d697d-b0bc-485e-9a47-cfb1bd4d2c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5d697d-b0bc-485e-9a47-cfb1bd4d2c7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5d697d-b0bc-485e-9a47-cfb1bd4d2c71"/>
</p:tagLst>
</file>

<file path=ppt/theme/theme1.xml><?xml version="1.0" encoding="utf-8"?>
<a:theme xmlns:a="http://schemas.openxmlformats.org/drawingml/2006/main" name="主题2">
  <a:themeElements>
    <a:clrScheme name="自定义 3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200"/>
      </a:accent1>
      <a:accent2>
        <a:srgbClr val="323F4F"/>
      </a:accent2>
      <a:accent3>
        <a:srgbClr val="FFC200"/>
      </a:accent3>
      <a:accent4>
        <a:srgbClr val="323F4F"/>
      </a:accent4>
      <a:accent5>
        <a:srgbClr val="FFC200"/>
      </a:accent5>
      <a:accent6>
        <a:srgbClr val="323F4F"/>
      </a:accent6>
      <a:hlink>
        <a:srgbClr val="FFC200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2910</TotalTime>
  <Words>681</Words>
  <Application>Microsoft Office PowerPoint</Application>
  <PresentationFormat>Panorámica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等线</vt:lpstr>
      <vt:lpstr>微软雅黑</vt:lpstr>
      <vt:lpstr>Arial</vt:lpstr>
      <vt:lpstr>Century Gothic</vt:lpstr>
      <vt:lpstr>Helvetica Neue</vt:lpstr>
      <vt:lpstr>SourceSansProSemibold</vt:lpstr>
      <vt:lpstr>Symbol</vt:lpstr>
      <vt:lpstr>Wingdings</vt:lpstr>
      <vt:lpstr>主题2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ALUMNO - José Enrique Puente Arca</cp:lastModifiedBy>
  <cp:revision>511</cp:revision>
  <dcterms:created xsi:type="dcterms:W3CDTF">2017-08-18T03:02:00Z</dcterms:created>
  <dcterms:modified xsi:type="dcterms:W3CDTF">2022-06-30T19:40:05Z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