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92" r:id="rId6"/>
    <p:sldId id="280" r:id="rId7"/>
    <p:sldId id="293" r:id="rId8"/>
    <p:sldId id="294" r:id="rId9"/>
    <p:sldId id="295" r:id="rId10"/>
    <p:sldId id="296" r:id="rId11"/>
    <p:sldId id="261"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58" autoAdjust="0"/>
  </p:normalViewPr>
  <p:slideViewPr>
    <p:cSldViewPr snapToGrid="0">
      <p:cViewPr>
        <p:scale>
          <a:sx n="95" d="100"/>
          <a:sy n="95" d="100"/>
        </p:scale>
        <p:origin x="126"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https://www.bankmycell.com/blog/how-many-people-play-video-games</a:t>
            </a:r>
          </a:p>
          <a:p>
            <a:r>
              <a:rPr lang="en-GB" dirty="0"/>
              <a:t>https://www.mordorintelligence.com/industry-reports/global-gaming-market</a:t>
            </a:r>
          </a:p>
          <a:p>
            <a:endParaRPr lang="en-GB" dirty="0"/>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424148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Single player goes up</a:t>
            </a:r>
          </a:p>
          <a:p>
            <a:r>
              <a:rPr lang="en-GB" dirty="0"/>
              <a:t>Action and adventure lose</a:t>
            </a:r>
          </a:p>
          <a:p>
            <a:r>
              <a:rPr lang="en-GB" dirty="0"/>
              <a:t>Story rich drops in the ranking</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38565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Multiplayer and online games gain popularity</a:t>
            </a:r>
          </a:p>
          <a:p>
            <a:r>
              <a:rPr lang="en-GB" dirty="0"/>
              <a:t>Horror goes up</a:t>
            </a:r>
          </a:p>
          <a:p>
            <a:r>
              <a:rPr lang="en-GB" dirty="0"/>
              <a:t>Female protagonists are portrayed more and more</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8499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 the years we see a trend of category discoveries, where there is a lot of fluctuation</a:t>
            </a:r>
          </a:p>
          <a:p>
            <a:r>
              <a:rPr lang="en-GB" dirty="0"/>
              <a:t>As games evolve, there is also a change in preferences </a:t>
            </a:r>
          </a:p>
          <a:p>
            <a:pPr marL="171450" indent="-171450">
              <a:buFontTx/>
              <a:buChar char="-"/>
            </a:pPr>
            <a:r>
              <a:rPr lang="en-GB" dirty="0"/>
              <a:t>Fighting and simulation games lose their edge</a:t>
            </a:r>
          </a:p>
          <a:p>
            <a:pPr marL="171450" indent="-171450">
              <a:buFontTx/>
              <a:buChar char="-"/>
            </a:pPr>
            <a:r>
              <a:rPr lang="en-GB" dirty="0"/>
              <a:t>Puzzle games have characteristics that are more enjoyable by the users</a:t>
            </a:r>
          </a:p>
          <a:p>
            <a:endParaRPr lang="en-GB" dirty="0"/>
          </a:p>
          <a:p>
            <a:r>
              <a:rPr lang="en-GB" dirty="0" err="1"/>
              <a:t>Miscelanous</a:t>
            </a:r>
            <a:r>
              <a:rPr lang="en-GB" dirty="0"/>
              <a:t> games could be anything like farming </a:t>
            </a:r>
            <a:r>
              <a:rPr lang="en-GB" dirty="0" err="1"/>
              <a:t>simlators</a:t>
            </a:r>
            <a:r>
              <a:rPr lang="en-GB" dirty="0"/>
              <a:t>, flight simulators – any game with a wide variety of tasks and </a:t>
            </a:r>
            <a:r>
              <a:rPr lang="en-GB" dirty="0" err="1"/>
              <a:t>pruposes</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8565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trends are also defined by sociocultural changes, within the gaming industry we can determine some factors seem to affect the rating given to games.</a:t>
            </a:r>
          </a:p>
          <a:p>
            <a:r>
              <a:rPr lang="en-GB" dirty="0"/>
              <a:t>Positivity ratio which is the total number of positive reviews divided by the total number of negative reviews seems to be the main factor to influence a certain user-score. Same with the critic-score which is given by world know gaming magazines and media, followed by the publisher. The content of the game or tags, are less influential as the demand for types of games is so variable .</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89609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22207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Video game industry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Jordi Pujol</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The industry</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sz="2800" dirty="0"/>
              <a:t>€3.2B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193190" y="3074555"/>
            <a:ext cx="1784074" cy="823912"/>
          </a:xfrm>
        </p:spPr>
        <p:txBody>
          <a:bodyPr vert="horz" lIns="91440" tIns="45720" rIns="91440" bIns="45720" rtlCol="0" anchor="ctr">
            <a:noAutofit/>
          </a:bodyPr>
          <a:lstStyle/>
          <a:p>
            <a:r>
              <a:rPr lang="en-US" sz="2800" dirty="0"/>
              <a:t>€222.18B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532743" y="3064615"/>
            <a:ext cx="1903343" cy="823912"/>
          </a:xfrm>
        </p:spPr>
        <p:txBody>
          <a:bodyPr/>
          <a:lstStyle/>
          <a:p>
            <a:r>
              <a:rPr lang="en-US" sz="2800" dirty="0"/>
              <a:t>€340.92B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Videogame community</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Estimate in 2023</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Estimate in 2028</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Most common tags 90s</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3</a:t>
            </a:fld>
            <a:endParaRPr lang="en-US" dirty="0"/>
          </a:p>
        </p:txBody>
      </p:sp>
      <p:pic>
        <p:nvPicPr>
          <p:cNvPr id="41" name="Picture 40">
            <a:extLst>
              <a:ext uri="{FF2B5EF4-FFF2-40B4-BE49-F238E27FC236}">
                <a16:creationId xmlns:a16="http://schemas.microsoft.com/office/drawing/2014/main" id="{7D3AF4E4-1CD5-88AB-A0E3-0C8D69012E41}"/>
              </a:ext>
            </a:extLst>
          </p:cNvPr>
          <p:cNvPicPr>
            <a:picLocks noChangeAspect="1"/>
          </p:cNvPicPr>
          <p:nvPr/>
        </p:nvPicPr>
        <p:blipFill>
          <a:blip r:embed="rId2"/>
          <a:stretch>
            <a:fillRect/>
          </a:stretch>
        </p:blipFill>
        <p:spPr>
          <a:xfrm>
            <a:off x="1570383" y="2096049"/>
            <a:ext cx="8572500" cy="3579194"/>
          </a:xfrm>
          <a:prstGeom prst="rect">
            <a:avLst/>
          </a:prstGeom>
        </p:spPr>
      </p:pic>
      <p:pic>
        <p:nvPicPr>
          <p:cNvPr id="43" name="Picture 42">
            <a:extLst>
              <a:ext uri="{FF2B5EF4-FFF2-40B4-BE49-F238E27FC236}">
                <a16:creationId xmlns:a16="http://schemas.microsoft.com/office/drawing/2014/main" id="{2326B167-26FC-4672-6FF1-7DC1B37A7839}"/>
              </a:ext>
            </a:extLst>
          </p:cNvPr>
          <p:cNvPicPr>
            <a:picLocks noChangeAspect="1"/>
          </p:cNvPicPr>
          <p:nvPr/>
        </p:nvPicPr>
        <p:blipFill>
          <a:blip r:embed="rId3"/>
          <a:stretch>
            <a:fillRect/>
          </a:stretch>
        </p:blipFill>
        <p:spPr>
          <a:xfrm>
            <a:off x="1952594" y="1514438"/>
            <a:ext cx="8286811" cy="5124487"/>
          </a:xfrm>
          <a:prstGeom prst="rect">
            <a:avLst/>
          </a:prstGeom>
        </p:spPr>
      </p:pic>
    </p:spTree>
    <p:extLst>
      <p:ext uri="{BB962C8B-B14F-4D97-AF65-F5344CB8AC3E}">
        <p14:creationId xmlns:p14="http://schemas.microsoft.com/office/powerpoint/2010/main" val="141739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Most common tags 00s</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4</a:t>
            </a:fld>
            <a:endParaRPr lang="en-US" dirty="0"/>
          </a:p>
        </p:txBody>
      </p:sp>
      <p:pic>
        <p:nvPicPr>
          <p:cNvPr id="41" name="Picture 40">
            <a:extLst>
              <a:ext uri="{FF2B5EF4-FFF2-40B4-BE49-F238E27FC236}">
                <a16:creationId xmlns:a16="http://schemas.microsoft.com/office/drawing/2014/main" id="{7D3AF4E4-1CD5-88AB-A0E3-0C8D69012E41}"/>
              </a:ext>
            </a:extLst>
          </p:cNvPr>
          <p:cNvPicPr>
            <a:picLocks noChangeAspect="1"/>
          </p:cNvPicPr>
          <p:nvPr/>
        </p:nvPicPr>
        <p:blipFill>
          <a:blip r:embed="rId3"/>
          <a:stretch>
            <a:fillRect/>
          </a:stretch>
        </p:blipFill>
        <p:spPr>
          <a:xfrm>
            <a:off x="1570383" y="2096049"/>
            <a:ext cx="8572500" cy="3579194"/>
          </a:xfrm>
          <a:prstGeom prst="rect">
            <a:avLst/>
          </a:prstGeom>
        </p:spPr>
      </p:pic>
      <p:pic>
        <p:nvPicPr>
          <p:cNvPr id="5" name="Picture 4">
            <a:extLst>
              <a:ext uri="{FF2B5EF4-FFF2-40B4-BE49-F238E27FC236}">
                <a16:creationId xmlns:a16="http://schemas.microsoft.com/office/drawing/2014/main" id="{3F785703-D8DB-7462-8914-C39720C1B9AA}"/>
              </a:ext>
            </a:extLst>
          </p:cNvPr>
          <p:cNvPicPr>
            <a:picLocks noChangeAspect="1"/>
          </p:cNvPicPr>
          <p:nvPr/>
        </p:nvPicPr>
        <p:blipFill>
          <a:blip r:embed="rId4"/>
          <a:stretch>
            <a:fillRect/>
          </a:stretch>
        </p:blipFill>
        <p:spPr>
          <a:xfrm>
            <a:off x="2024032" y="1567638"/>
            <a:ext cx="8143935" cy="5019712"/>
          </a:xfrm>
          <a:prstGeom prst="rect">
            <a:avLst/>
          </a:prstGeom>
        </p:spPr>
      </p:pic>
    </p:spTree>
    <p:extLst>
      <p:ext uri="{BB962C8B-B14F-4D97-AF65-F5344CB8AC3E}">
        <p14:creationId xmlns:p14="http://schemas.microsoft.com/office/powerpoint/2010/main" val="398120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Most common tags 10s</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5</a:t>
            </a:fld>
            <a:endParaRPr lang="en-US" dirty="0"/>
          </a:p>
        </p:txBody>
      </p:sp>
      <p:pic>
        <p:nvPicPr>
          <p:cNvPr id="41" name="Picture 40">
            <a:extLst>
              <a:ext uri="{FF2B5EF4-FFF2-40B4-BE49-F238E27FC236}">
                <a16:creationId xmlns:a16="http://schemas.microsoft.com/office/drawing/2014/main" id="{7D3AF4E4-1CD5-88AB-A0E3-0C8D69012E41}"/>
              </a:ext>
            </a:extLst>
          </p:cNvPr>
          <p:cNvPicPr>
            <a:picLocks noChangeAspect="1"/>
          </p:cNvPicPr>
          <p:nvPr/>
        </p:nvPicPr>
        <p:blipFill>
          <a:blip r:embed="rId3"/>
          <a:stretch>
            <a:fillRect/>
          </a:stretch>
        </p:blipFill>
        <p:spPr>
          <a:xfrm>
            <a:off x="1570383" y="2096049"/>
            <a:ext cx="8572500" cy="3579194"/>
          </a:xfrm>
          <a:prstGeom prst="rect">
            <a:avLst/>
          </a:prstGeom>
        </p:spPr>
      </p:pic>
      <p:pic>
        <p:nvPicPr>
          <p:cNvPr id="5" name="Picture 4">
            <a:extLst>
              <a:ext uri="{FF2B5EF4-FFF2-40B4-BE49-F238E27FC236}">
                <a16:creationId xmlns:a16="http://schemas.microsoft.com/office/drawing/2014/main" id="{FC23B060-670F-9682-21F4-A23F089E1807}"/>
              </a:ext>
            </a:extLst>
          </p:cNvPr>
          <p:cNvPicPr>
            <a:picLocks noChangeAspect="1"/>
          </p:cNvPicPr>
          <p:nvPr/>
        </p:nvPicPr>
        <p:blipFill>
          <a:blip r:embed="rId4"/>
          <a:stretch>
            <a:fillRect/>
          </a:stretch>
        </p:blipFill>
        <p:spPr>
          <a:xfrm>
            <a:off x="1985932" y="1530331"/>
            <a:ext cx="8220135" cy="5067337"/>
          </a:xfrm>
          <a:prstGeom prst="rect">
            <a:avLst/>
          </a:prstGeom>
        </p:spPr>
      </p:pic>
    </p:spTree>
    <p:extLst>
      <p:ext uri="{BB962C8B-B14F-4D97-AF65-F5344CB8AC3E}">
        <p14:creationId xmlns:p14="http://schemas.microsoft.com/office/powerpoint/2010/main" val="157864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Games by genre</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6</a:t>
            </a:fld>
            <a:endParaRPr lang="en-US" dirty="0"/>
          </a:p>
        </p:txBody>
      </p:sp>
      <p:pic>
        <p:nvPicPr>
          <p:cNvPr id="41" name="Picture 40">
            <a:extLst>
              <a:ext uri="{FF2B5EF4-FFF2-40B4-BE49-F238E27FC236}">
                <a16:creationId xmlns:a16="http://schemas.microsoft.com/office/drawing/2014/main" id="{7D3AF4E4-1CD5-88AB-A0E3-0C8D69012E41}"/>
              </a:ext>
            </a:extLst>
          </p:cNvPr>
          <p:cNvPicPr>
            <a:picLocks noChangeAspect="1"/>
          </p:cNvPicPr>
          <p:nvPr/>
        </p:nvPicPr>
        <p:blipFill>
          <a:blip r:embed="rId3"/>
          <a:stretch>
            <a:fillRect/>
          </a:stretch>
        </p:blipFill>
        <p:spPr>
          <a:xfrm>
            <a:off x="1570383" y="2096049"/>
            <a:ext cx="8572500" cy="3579194"/>
          </a:xfrm>
          <a:prstGeom prst="rect">
            <a:avLst/>
          </a:prstGeom>
        </p:spPr>
      </p:pic>
      <p:pic>
        <p:nvPicPr>
          <p:cNvPr id="6" name="Picture 5">
            <a:extLst>
              <a:ext uri="{FF2B5EF4-FFF2-40B4-BE49-F238E27FC236}">
                <a16:creationId xmlns:a16="http://schemas.microsoft.com/office/drawing/2014/main" id="{1FB9B8B7-BC66-F571-2CD1-ADAFE530A33F}"/>
              </a:ext>
            </a:extLst>
          </p:cNvPr>
          <p:cNvPicPr>
            <a:picLocks noChangeAspect="1"/>
          </p:cNvPicPr>
          <p:nvPr/>
        </p:nvPicPr>
        <p:blipFill>
          <a:blip r:embed="rId4"/>
          <a:stretch>
            <a:fillRect/>
          </a:stretch>
        </p:blipFill>
        <p:spPr>
          <a:xfrm>
            <a:off x="2402401" y="1388282"/>
            <a:ext cx="7468575" cy="5020543"/>
          </a:xfrm>
          <a:prstGeom prst="rect">
            <a:avLst/>
          </a:prstGeom>
        </p:spPr>
      </p:pic>
    </p:spTree>
    <p:extLst>
      <p:ext uri="{BB962C8B-B14F-4D97-AF65-F5344CB8AC3E}">
        <p14:creationId xmlns:p14="http://schemas.microsoft.com/office/powerpoint/2010/main" val="187758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More significant features</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7</a:t>
            </a:fld>
            <a:endParaRPr lang="en-US" dirty="0"/>
          </a:p>
        </p:txBody>
      </p:sp>
      <p:pic>
        <p:nvPicPr>
          <p:cNvPr id="41" name="Picture 40">
            <a:extLst>
              <a:ext uri="{FF2B5EF4-FFF2-40B4-BE49-F238E27FC236}">
                <a16:creationId xmlns:a16="http://schemas.microsoft.com/office/drawing/2014/main" id="{7D3AF4E4-1CD5-88AB-A0E3-0C8D69012E41}"/>
              </a:ext>
            </a:extLst>
          </p:cNvPr>
          <p:cNvPicPr>
            <a:picLocks noChangeAspect="1"/>
          </p:cNvPicPr>
          <p:nvPr/>
        </p:nvPicPr>
        <p:blipFill>
          <a:blip r:embed="rId3"/>
          <a:stretch>
            <a:fillRect/>
          </a:stretch>
        </p:blipFill>
        <p:spPr>
          <a:xfrm>
            <a:off x="1570383" y="2135806"/>
            <a:ext cx="8572500" cy="3579194"/>
          </a:xfrm>
          <a:prstGeom prst="rect">
            <a:avLst/>
          </a:prstGeom>
        </p:spPr>
      </p:pic>
      <p:pic>
        <p:nvPicPr>
          <p:cNvPr id="5" name="Content Placeholder 4">
            <a:extLst>
              <a:ext uri="{FF2B5EF4-FFF2-40B4-BE49-F238E27FC236}">
                <a16:creationId xmlns:a16="http://schemas.microsoft.com/office/drawing/2014/main" id="{B5ECCAE5-C499-8D72-9973-9B7C9EDA8ADA}"/>
              </a:ext>
            </a:extLst>
          </p:cNvPr>
          <p:cNvPicPr>
            <a:picLocks noChangeAspect="1"/>
          </p:cNvPicPr>
          <p:nvPr/>
        </p:nvPicPr>
        <p:blipFill>
          <a:blip r:embed="rId4"/>
          <a:stretch>
            <a:fillRect/>
          </a:stretch>
        </p:blipFill>
        <p:spPr>
          <a:xfrm>
            <a:off x="2440331" y="1706351"/>
            <a:ext cx="7301397" cy="4351338"/>
          </a:xfrm>
          <a:prstGeom prst="rect">
            <a:avLst/>
          </a:prstGeom>
        </p:spPr>
      </p:pic>
    </p:spTree>
    <p:extLst>
      <p:ext uri="{BB962C8B-B14F-4D97-AF65-F5344CB8AC3E}">
        <p14:creationId xmlns:p14="http://schemas.microsoft.com/office/powerpoint/2010/main" val="4193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a:bodyPr>
          <a:lstStyle/>
          <a:p>
            <a:r>
              <a:rPr lang="en-US" dirty="0"/>
              <a:t>Learning exp</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Initial idea</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Problem</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result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conclusion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GB" dirty="0"/>
              <a:t>Similar as we saw with Spotify, connect to an API to recommend video games based on characteristics we like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GB" dirty="0"/>
              <a:t>API found had limited database</a:t>
            </a:r>
          </a:p>
          <a:p>
            <a:r>
              <a:rPr lang="en-GB" dirty="0"/>
              <a:t>Although there were 500 datapoints, more than 90% of them were nulls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Spent too much time trying to get the API working</a:t>
            </a:r>
          </a:p>
          <a:p>
            <a:r>
              <a:rPr lang="en-GB" dirty="0"/>
              <a:t>Change topic to a similar case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The importance of a clear structure, meaningful data, and prioritization within time management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961708" y="2336323"/>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TotalTime>
  <Words>355</Words>
  <Application>Microsoft Office PowerPoint</Application>
  <PresentationFormat>Widescreen</PresentationFormat>
  <Paragraphs>58</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Video game industry</vt:lpstr>
      <vt:lpstr>The industry</vt:lpstr>
      <vt:lpstr>Most common tags 90s</vt:lpstr>
      <vt:lpstr>Most common tags 00s</vt:lpstr>
      <vt:lpstr>Most common tags 10s</vt:lpstr>
      <vt:lpstr>Games by genre</vt:lpstr>
      <vt:lpstr>More significant features</vt:lpstr>
      <vt:lpstr>Learning exp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Jordi Pujol</cp:lastModifiedBy>
  <cp:revision>2</cp:revision>
  <dcterms:created xsi:type="dcterms:W3CDTF">2023-07-28T23:28:37Z</dcterms:created>
  <dcterms:modified xsi:type="dcterms:W3CDTF">2023-07-29T00:01:36Z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