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56" r:id="rId5"/>
    <p:sldId id="283" r:id="rId6"/>
    <p:sldId id="282" r:id="rId7"/>
    <p:sldId id="280"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D00"/>
    <a:srgbClr val="502800"/>
    <a:srgbClr val="361B00"/>
    <a:srgbClr val="663300"/>
    <a:srgbClr val="FF6600"/>
    <a:srgbClr val="074BB9"/>
    <a:srgbClr val="0214BE"/>
    <a:srgbClr val="FF5C01"/>
    <a:srgbClr val="FE5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2969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72197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71060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43888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19354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Tree>
    <p:extLst>
      <p:ext uri="{BB962C8B-B14F-4D97-AF65-F5344CB8AC3E}">
        <p14:creationId xmlns:p14="http://schemas.microsoft.com/office/powerpoint/2010/main" val="255467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08195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19855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209977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261950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698269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96860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368985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593132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029005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441245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871417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19354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3609746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621298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727229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68944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843530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69675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5146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637653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002493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2582945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6/25/2018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25149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4374094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8978702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839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5619A6-1AD0-6C45-9B23-CCE0986DA1DA}"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411803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5619A6-1AD0-6C45-9B23-CCE0986DA1DA}"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3541267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5619A6-1AD0-6C45-9B23-CCE0986DA1DA}"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392623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87668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619A6-1AD0-6C45-9B23-CCE0986DA1DA}"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893304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619A6-1AD0-6C45-9B23-CCE0986DA1DA}"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639081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619A6-1AD0-6C45-9B23-CCE0986DA1DA}"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5969385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7043997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415713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B16F7-518A-4C11-804A-5E47CEC998E7}"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412740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B16F7-518A-4C11-804A-5E47CEC998E7}"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06423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B16F7-518A-4C11-804A-5E47CEC998E7}"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39342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33070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B16F7-518A-4C11-804A-5E47CEC998E7}"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33816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B16F7-518A-4C11-804A-5E47CEC998E7}" type="datetimeFigureOut">
              <a:rPr lang="en-US" smtClean="0"/>
              <a:t>6/25/2018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882B-02F8-46DE-BE2B-E80A352F5B86}" type="slidenum">
              <a:rPr lang="en-US" smtClean="0"/>
              <a:t>‹#›</a:t>
            </a:fld>
            <a:endParaRPr lang="en-US"/>
          </a:p>
        </p:txBody>
      </p:sp>
      <p:pic>
        <p:nvPicPr>
          <p:cNvPr id="9" name="Picture 8" descr="BrandBar_New_flag_only.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1020" y="5666008"/>
            <a:ext cx="13280983" cy="1553875"/>
          </a:xfrm>
          <a:prstGeom prst="rect">
            <a:avLst/>
          </a:prstGeom>
        </p:spPr>
      </p:pic>
    </p:spTree>
    <p:extLst>
      <p:ext uri="{BB962C8B-B14F-4D97-AF65-F5344CB8AC3E}">
        <p14:creationId xmlns:p14="http://schemas.microsoft.com/office/powerpoint/2010/main" val="199182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_template_interior.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077712"/>
            <a:ext cx="12192000" cy="780288"/>
          </a:xfrm>
          <a:prstGeom prst="rect">
            <a:avLst/>
          </a:prstGeom>
        </p:spPr>
      </p:pic>
    </p:spTree>
    <p:extLst>
      <p:ext uri="{BB962C8B-B14F-4D97-AF65-F5344CB8AC3E}">
        <p14:creationId xmlns:p14="http://schemas.microsoft.com/office/powerpoint/2010/main" val="3254011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_template_interior.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077712"/>
            <a:ext cx="12192000" cy="780288"/>
          </a:xfrm>
          <a:prstGeom prst="rect">
            <a:avLst/>
          </a:prstGeom>
        </p:spPr>
      </p:pic>
    </p:spTree>
    <p:extLst>
      <p:ext uri="{BB962C8B-B14F-4D97-AF65-F5344CB8AC3E}">
        <p14:creationId xmlns:p14="http://schemas.microsoft.com/office/powerpoint/2010/main" val="3166216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619A6-1AD0-6C45-9B23-CCE0986DA1DA}" type="datetimeFigureOut">
              <a:rPr lang="en-US" smtClean="0"/>
              <a:t>6/25/2018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B0374-A2EC-B245-84D0-2DC6DF66F661}" type="slidenum">
              <a:rPr lang="en-US" smtClean="0"/>
              <a:t>‹#›</a:t>
            </a:fld>
            <a:endParaRPr lang="en-US"/>
          </a:p>
        </p:txBody>
      </p:sp>
      <p:pic>
        <p:nvPicPr>
          <p:cNvPr id="9" name="Picture 8" descr="BrandBar_New_flag_only.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1020" y="5666008"/>
            <a:ext cx="13280983" cy="1553875"/>
          </a:xfrm>
          <a:prstGeom prst="rect">
            <a:avLst/>
          </a:prstGeom>
        </p:spPr>
      </p:pic>
    </p:spTree>
    <p:extLst>
      <p:ext uri="{BB962C8B-B14F-4D97-AF65-F5344CB8AC3E}">
        <p14:creationId xmlns:p14="http://schemas.microsoft.com/office/powerpoint/2010/main" val="3445457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extgenscience.org/pe/hs-ps2-1-motion-and-stability-forces-and-interaction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dropbox.com/sh/nvpe8v5vgj4vi0o/AADQ4waiTTmzwlXHt6p8C8Sca?dl=0" TargetMode="External"/><Relationship Id="rId2" Type="http://schemas.openxmlformats.org/officeDocument/2006/relationships/hyperlink" Target="https://www.dropbox.com/sh/gtg9alr9hc6u883/AACPhoL-5CcPMMER80ejWzaKa?dl=0" TargetMode="External"/><Relationship Id="rId1" Type="http://schemas.openxmlformats.org/officeDocument/2006/relationships/slideLayout" Target="../slideLayouts/slideLayout13.xml"/><Relationship Id="rId4" Type="http://schemas.openxmlformats.org/officeDocument/2006/relationships/hyperlink" Target="https://www.dropbox.com/sh/83gxyioqyve91uz/AACRfTT2TMF4Qm-1GssZB7BOa?dl=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matplotlib.org/users/pyplot_tutorial.html" TargetMode="External"/><Relationship Id="rId2" Type="http://schemas.openxmlformats.org/officeDocument/2006/relationships/hyperlink" Target="https://docs.scipy.org/doc/numpy-dev/user/quickstart.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1604" y="148663"/>
            <a:ext cx="2545228" cy="2036182"/>
          </a:xfrm>
          <a:prstGeom prst="rect">
            <a:avLst/>
          </a:prstGeom>
        </p:spPr>
      </p:pic>
      <p:sp>
        <p:nvSpPr>
          <p:cNvPr id="2" name="Title 1"/>
          <p:cNvSpPr>
            <a:spLocks noGrp="1"/>
          </p:cNvSpPr>
          <p:nvPr>
            <p:ph type="ctrTitle"/>
          </p:nvPr>
        </p:nvSpPr>
        <p:spPr>
          <a:xfrm>
            <a:off x="914400" y="2362645"/>
            <a:ext cx="10363200" cy="1621525"/>
          </a:xfrm>
        </p:spPr>
        <p:txBody>
          <a:bodyPr>
            <a:normAutofit/>
          </a:bodyPr>
          <a:lstStyle/>
          <a:p>
            <a:r>
              <a:rPr lang="en-US" sz="6000" b="1" dirty="0" smtClean="0">
                <a:solidFill>
                  <a:srgbClr val="0070C0"/>
                </a:solidFill>
              </a:rPr>
              <a:t>Projectile Animation</a:t>
            </a:r>
            <a:endParaRPr lang="en-US" sz="2000" b="1" dirty="0">
              <a:solidFill>
                <a:srgbClr val="0070C0"/>
              </a:solidFill>
            </a:endParaRPr>
          </a:p>
        </p:txBody>
      </p:sp>
      <p:sp>
        <p:nvSpPr>
          <p:cNvPr id="8" name="TextBox 7"/>
          <p:cNvSpPr txBox="1"/>
          <p:nvPr/>
        </p:nvSpPr>
        <p:spPr>
          <a:xfrm>
            <a:off x="3529181" y="6479816"/>
            <a:ext cx="7143173" cy="307777"/>
          </a:xfrm>
          <a:prstGeom prst="rect">
            <a:avLst/>
          </a:prstGeom>
          <a:noFill/>
        </p:spPr>
        <p:txBody>
          <a:bodyPr wrap="square" rtlCol="0">
            <a:spAutoFit/>
          </a:bodyPr>
          <a:lstStyle/>
          <a:p>
            <a:r>
              <a:rPr lang="en-US" sz="1400" b="1" dirty="0" smtClean="0">
                <a:solidFill>
                  <a:schemeClr val="bg1"/>
                </a:solidFill>
              </a:rPr>
              <a:t>ELECTRICAL AND COMPUTER ENGINEERING, COLLEGE OF ENGINEERING AND APPLIED SCIENCE</a:t>
            </a:r>
          </a:p>
        </p:txBody>
      </p:sp>
    </p:spTree>
    <p:extLst>
      <p:ext uri="{BB962C8B-B14F-4D97-AF65-F5344CB8AC3E}">
        <p14:creationId xmlns:p14="http://schemas.microsoft.com/office/powerpoint/2010/main" val="966468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4893"/>
          </a:xfrm>
        </p:spPr>
        <p:txBody>
          <a:bodyPr/>
          <a:lstStyle/>
          <a:p>
            <a:r>
              <a:rPr lang="en-US" b="1" dirty="0" smtClean="0">
                <a:solidFill>
                  <a:srgbClr val="FF0000"/>
                </a:solidFill>
              </a:rPr>
              <a:t>To coding and beyond!</a:t>
            </a:r>
            <a:endParaRPr lang="en-US" b="1" dirty="0">
              <a:solidFill>
                <a:srgbClr val="FF0000"/>
              </a:solidFill>
            </a:endParaRPr>
          </a:p>
        </p:txBody>
      </p:sp>
      <p:sp>
        <p:nvSpPr>
          <p:cNvPr id="3" name="Content Placeholder 2"/>
          <p:cNvSpPr>
            <a:spLocks noGrp="1"/>
          </p:cNvSpPr>
          <p:nvPr>
            <p:ph idx="1"/>
          </p:nvPr>
        </p:nvSpPr>
        <p:spPr>
          <a:xfrm>
            <a:off x="1018903" y="1244843"/>
            <a:ext cx="10563497" cy="4224140"/>
          </a:xfrm>
        </p:spPr>
        <p:txBody>
          <a:bodyPr>
            <a:normAutofit/>
          </a:bodyPr>
          <a:lstStyle/>
          <a:p>
            <a:pPr>
              <a:buFont typeface="Wingdings" panose="05000000000000000000" pitchFamily="2" charset="2"/>
              <a:buChar char="Ø"/>
            </a:pPr>
            <a:r>
              <a:rPr lang="en-US" sz="2200" dirty="0" smtClean="0">
                <a:solidFill>
                  <a:srgbClr val="0070C0"/>
                </a:solidFill>
              </a:rPr>
              <a:t>Download the TWO Python files (</a:t>
            </a:r>
            <a:r>
              <a:rPr lang="en-US" sz="2200" b="1" dirty="0" smtClean="0">
                <a:solidFill>
                  <a:srgbClr val="0070C0"/>
                </a:solidFill>
              </a:rPr>
              <a:t>AnimateProjectile.py</a:t>
            </a:r>
            <a:r>
              <a:rPr lang="en-US" sz="2200" dirty="0" smtClean="0">
                <a:solidFill>
                  <a:srgbClr val="0070C0"/>
                </a:solidFill>
              </a:rPr>
              <a:t> &amp; </a:t>
            </a:r>
            <a:r>
              <a:rPr lang="en-US" sz="2200" b="1" dirty="0" smtClean="0">
                <a:solidFill>
                  <a:srgbClr val="0070C0"/>
                </a:solidFill>
              </a:rPr>
              <a:t>AnimateBounce.py</a:t>
            </a:r>
            <a:r>
              <a:rPr lang="en-US" sz="2200" dirty="0" smtClean="0">
                <a:solidFill>
                  <a:srgbClr val="0070C0"/>
                </a:solidFill>
              </a:rPr>
              <a:t>) in the Dropbox folder </a:t>
            </a:r>
            <a:r>
              <a:rPr lang="en-US" sz="2200" b="1" dirty="0" smtClean="0">
                <a:solidFill>
                  <a:srgbClr val="0070C0"/>
                </a:solidFill>
              </a:rPr>
              <a:t>from</a:t>
            </a:r>
            <a:r>
              <a:rPr lang="en-US" sz="2200" dirty="0" smtClean="0">
                <a:solidFill>
                  <a:srgbClr val="0070C0"/>
                </a:solidFill>
              </a:rPr>
              <a:t> your Pi and place it in a convenient location. Use the Web Browser</a:t>
            </a:r>
            <a:br>
              <a:rPr lang="en-US" sz="2200" dirty="0" smtClean="0">
                <a:solidFill>
                  <a:srgbClr val="0070C0"/>
                </a:solidFill>
              </a:rPr>
            </a:br>
            <a:r>
              <a:rPr lang="en-US" sz="2200" dirty="0" smtClean="0">
                <a:solidFill>
                  <a:srgbClr val="0070C0"/>
                </a:solidFill>
              </a:rPr>
              <a:t>located in the top left corner of your Pi desktop for this. </a:t>
            </a:r>
            <a:endParaRPr lang="en-US" sz="2200" b="1" dirty="0" smtClean="0">
              <a:solidFill>
                <a:srgbClr val="0070C0"/>
              </a:solidFill>
            </a:endParaRPr>
          </a:p>
          <a:p>
            <a:pPr>
              <a:buFont typeface="Wingdings" panose="05000000000000000000" pitchFamily="2" charset="2"/>
              <a:buChar char="Ø"/>
            </a:pPr>
            <a:r>
              <a:rPr lang="en-US" sz="2200" dirty="0" smtClean="0">
                <a:solidFill>
                  <a:srgbClr val="0070C0"/>
                </a:solidFill>
              </a:rPr>
              <a:t> </a:t>
            </a:r>
            <a:r>
              <a:rPr lang="en-US" sz="2200" b="1" dirty="0" smtClean="0">
                <a:solidFill>
                  <a:srgbClr val="0070C0"/>
                </a:solidFill>
              </a:rPr>
              <a:t>AnimateProjectile.py</a:t>
            </a:r>
            <a:r>
              <a:rPr lang="en-US" sz="2200" dirty="0" smtClean="0">
                <a:solidFill>
                  <a:srgbClr val="0070C0"/>
                </a:solidFill>
              </a:rPr>
              <a:t> contains code to play the projectile game. You will be given a random target range and you will have 3 chances to hit this target by choosing the right initial velocity and angle. Make sure you do your calculations first before punching in the numbers! </a:t>
            </a:r>
          </a:p>
          <a:p>
            <a:pPr>
              <a:buFont typeface="Wingdings" panose="05000000000000000000" pitchFamily="2" charset="2"/>
              <a:buChar char="Ø"/>
            </a:pPr>
            <a:r>
              <a:rPr lang="en-US" sz="2200" b="1" dirty="0" smtClean="0">
                <a:solidFill>
                  <a:srgbClr val="0070C0"/>
                </a:solidFill>
              </a:rPr>
              <a:t> AnimateBounce.py</a:t>
            </a:r>
            <a:r>
              <a:rPr lang="en-US" sz="2200" dirty="0" smtClean="0">
                <a:solidFill>
                  <a:srgbClr val="0070C0"/>
                </a:solidFill>
              </a:rPr>
              <a:t> contains code to plot the path of a single projectile through multiple bounces. Here the inputs will be the launch angle, initial velocity and coefficient of restitution. This is useful when comparing the height to which the projectile will rise after each bounce. </a:t>
            </a:r>
          </a:p>
          <a:p>
            <a:endParaRPr lang="en-US" dirty="0"/>
          </a:p>
          <a:p>
            <a:endParaRPr lang="en-US" dirty="0" smtClean="0"/>
          </a:p>
          <a:p>
            <a:endParaRPr lang="en-US" dirty="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1030777" y="2185580"/>
            <a:ext cx="249806" cy="287655"/>
          </a:xfrm>
          <a:prstGeom prst="rect">
            <a:avLst/>
          </a:prstGeom>
        </p:spPr>
      </p:pic>
    </p:spTree>
    <p:extLst>
      <p:ext uri="{BB962C8B-B14F-4D97-AF65-F5344CB8AC3E}">
        <p14:creationId xmlns:p14="http://schemas.microsoft.com/office/powerpoint/2010/main" val="4208728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48768"/>
          </a:xfrm>
        </p:spPr>
        <p:txBody>
          <a:bodyPr/>
          <a:lstStyle/>
          <a:p>
            <a:r>
              <a:rPr lang="en-US" b="1" dirty="0" smtClean="0">
                <a:solidFill>
                  <a:srgbClr val="FF0000"/>
                </a:solidFill>
              </a:rPr>
              <a:t>Edit. Run. Observe. Repeat. (Phase I)</a:t>
            </a:r>
            <a:endParaRPr lang="en-US" b="1" dirty="0">
              <a:solidFill>
                <a:srgbClr val="FF0000"/>
              </a:solidFill>
            </a:endParaRPr>
          </a:p>
        </p:txBody>
      </p:sp>
      <p:sp>
        <p:nvSpPr>
          <p:cNvPr id="3" name="Content Placeholder 2"/>
          <p:cNvSpPr>
            <a:spLocks noGrp="1"/>
          </p:cNvSpPr>
          <p:nvPr>
            <p:ph idx="1"/>
          </p:nvPr>
        </p:nvSpPr>
        <p:spPr>
          <a:xfrm>
            <a:off x="609600" y="979715"/>
            <a:ext cx="11234055" cy="5042262"/>
          </a:xfrm>
        </p:spPr>
        <p:txBody>
          <a:bodyPr>
            <a:normAutofit fontScale="70000" lnSpcReduction="20000"/>
          </a:bodyPr>
          <a:lstStyle/>
          <a:p>
            <a:pPr>
              <a:buFont typeface="Wingdings" panose="05000000000000000000" pitchFamily="2" charset="2"/>
              <a:buChar char="Ø"/>
            </a:pPr>
            <a:r>
              <a:rPr lang="en-US" sz="3400" dirty="0" smtClean="0">
                <a:solidFill>
                  <a:srgbClr val="0070C0"/>
                </a:solidFill>
              </a:rPr>
              <a:t>First we need to open the </a:t>
            </a:r>
            <a:r>
              <a:rPr lang="en-US" sz="3400" b="1" dirty="0" smtClean="0">
                <a:solidFill>
                  <a:srgbClr val="0070C0"/>
                </a:solidFill>
              </a:rPr>
              <a:t>Python 2 (IDLE) </a:t>
            </a:r>
            <a:r>
              <a:rPr lang="en-US" sz="3400" dirty="0" smtClean="0">
                <a:solidFill>
                  <a:srgbClr val="0070C0"/>
                </a:solidFill>
              </a:rPr>
              <a:t>from the Programming menu in the upper left corner.</a:t>
            </a:r>
          </a:p>
          <a:p>
            <a:pPr>
              <a:buFont typeface="Wingdings" panose="05000000000000000000" pitchFamily="2" charset="2"/>
              <a:buChar char="Ø"/>
            </a:pPr>
            <a:endParaRPr lang="en-US" sz="3400" dirty="0">
              <a:solidFill>
                <a:srgbClr val="0070C0"/>
              </a:solidFill>
            </a:endParaRPr>
          </a:p>
          <a:p>
            <a:pPr>
              <a:buFont typeface="Wingdings" panose="05000000000000000000" pitchFamily="2" charset="2"/>
              <a:buChar char="Ø"/>
            </a:pPr>
            <a:endParaRPr lang="en-US" sz="3400" dirty="0" smtClean="0">
              <a:solidFill>
                <a:srgbClr val="0070C0"/>
              </a:solidFill>
            </a:endParaRPr>
          </a:p>
          <a:p>
            <a:pPr>
              <a:buFont typeface="Wingdings" panose="05000000000000000000" pitchFamily="2" charset="2"/>
              <a:buChar char="Ø"/>
            </a:pPr>
            <a:endParaRPr lang="en-US" sz="3400" dirty="0">
              <a:solidFill>
                <a:srgbClr val="0070C0"/>
              </a:solidFill>
            </a:endParaRPr>
          </a:p>
          <a:p>
            <a:pPr>
              <a:buFont typeface="Wingdings" panose="05000000000000000000" pitchFamily="2" charset="2"/>
              <a:buChar char="Ø"/>
            </a:pPr>
            <a:endParaRPr lang="en-US" sz="3400" dirty="0" smtClean="0">
              <a:solidFill>
                <a:srgbClr val="0070C0"/>
              </a:solidFill>
            </a:endParaRPr>
          </a:p>
          <a:p>
            <a:pPr>
              <a:buFont typeface="Wingdings" panose="05000000000000000000" pitchFamily="2" charset="2"/>
              <a:buChar char="Ø"/>
            </a:pPr>
            <a:endParaRPr lang="en-US" sz="3400" dirty="0" smtClean="0">
              <a:solidFill>
                <a:srgbClr val="0070C0"/>
              </a:solidFill>
            </a:endParaRPr>
          </a:p>
          <a:p>
            <a:pPr>
              <a:buFont typeface="Wingdings" panose="05000000000000000000" pitchFamily="2" charset="2"/>
              <a:buChar char="Ø"/>
            </a:pPr>
            <a:endParaRPr lang="en-US" sz="3400" dirty="0" smtClean="0">
              <a:solidFill>
                <a:srgbClr val="0070C0"/>
              </a:solidFill>
            </a:endParaRPr>
          </a:p>
          <a:p>
            <a:pPr>
              <a:buFont typeface="Wingdings" panose="05000000000000000000" pitchFamily="2" charset="2"/>
              <a:buChar char="Ø"/>
            </a:pPr>
            <a:endParaRPr lang="en-US" sz="3400" dirty="0">
              <a:solidFill>
                <a:srgbClr val="0070C0"/>
              </a:solidFill>
            </a:endParaRPr>
          </a:p>
          <a:p>
            <a:pPr>
              <a:buFont typeface="Wingdings" panose="05000000000000000000" pitchFamily="2" charset="2"/>
              <a:buChar char="Ø"/>
            </a:pPr>
            <a:r>
              <a:rPr lang="en-US" sz="3400" dirty="0" smtClean="0">
                <a:solidFill>
                  <a:srgbClr val="0070C0"/>
                </a:solidFill>
              </a:rPr>
              <a:t>From </a:t>
            </a:r>
            <a:r>
              <a:rPr lang="en-US" sz="3400" dirty="0" smtClean="0">
                <a:solidFill>
                  <a:srgbClr val="0070C0"/>
                </a:solidFill>
              </a:rPr>
              <a:t>the </a:t>
            </a:r>
            <a:r>
              <a:rPr lang="en-US" sz="3400" b="1" dirty="0" smtClean="0">
                <a:solidFill>
                  <a:srgbClr val="0070C0"/>
                </a:solidFill>
              </a:rPr>
              <a:t>File</a:t>
            </a:r>
            <a:r>
              <a:rPr lang="en-US" sz="3400" dirty="0" smtClean="0">
                <a:solidFill>
                  <a:srgbClr val="0070C0"/>
                </a:solidFill>
              </a:rPr>
              <a:t> option in the upper left corner of the Python shell, click on </a:t>
            </a:r>
            <a:r>
              <a:rPr lang="en-US" sz="3400" b="1" dirty="0" smtClean="0">
                <a:solidFill>
                  <a:srgbClr val="0070C0"/>
                </a:solidFill>
              </a:rPr>
              <a:t>Open…</a:t>
            </a:r>
            <a:r>
              <a:rPr lang="en-US" sz="3400" dirty="0" smtClean="0">
                <a:solidFill>
                  <a:srgbClr val="0070C0"/>
                </a:solidFill>
              </a:rPr>
              <a:t> and navigate to and choose the </a:t>
            </a:r>
            <a:r>
              <a:rPr lang="en-US" sz="3400" b="1" dirty="0" smtClean="0">
                <a:solidFill>
                  <a:srgbClr val="0070C0"/>
                </a:solidFill>
              </a:rPr>
              <a:t>AnimateProjectile.py</a:t>
            </a:r>
            <a:r>
              <a:rPr lang="en-US" sz="3400" dirty="0" smtClean="0">
                <a:solidFill>
                  <a:srgbClr val="0070C0"/>
                </a:solidFill>
              </a:rPr>
              <a:t> file from the menu. (</a:t>
            </a:r>
            <a:r>
              <a:rPr lang="en-US" sz="3400" i="1" dirty="0" smtClean="0">
                <a:solidFill>
                  <a:srgbClr val="0070C0"/>
                </a:solidFill>
              </a:rPr>
              <a:t>This is similar to how you choose a file in Windows or Mac) </a:t>
            </a:r>
          </a:p>
          <a:p>
            <a:pPr>
              <a:buFont typeface="Wingdings" panose="05000000000000000000" pitchFamily="2" charset="2"/>
              <a:buChar char="Ø"/>
            </a:pPr>
            <a:r>
              <a:rPr lang="en-US" sz="3400" dirty="0" smtClean="0">
                <a:solidFill>
                  <a:srgbClr val="0070C0"/>
                </a:solidFill>
              </a:rPr>
              <a:t>The code will then open up in a separate window. From the </a:t>
            </a:r>
            <a:r>
              <a:rPr lang="en-US" sz="3400" b="1" dirty="0" smtClean="0">
                <a:solidFill>
                  <a:srgbClr val="0070C0"/>
                </a:solidFill>
              </a:rPr>
              <a:t>Run</a:t>
            </a:r>
            <a:r>
              <a:rPr lang="en-US" sz="3400" dirty="0" smtClean="0">
                <a:solidFill>
                  <a:srgbClr val="0070C0"/>
                </a:solidFill>
              </a:rPr>
              <a:t> option at the top of this window, choose </a:t>
            </a:r>
            <a:r>
              <a:rPr lang="en-US" sz="3400" b="1" dirty="0" smtClean="0">
                <a:solidFill>
                  <a:srgbClr val="0070C0"/>
                </a:solidFill>
              </a:rPr>
              <a:t>Run Module</a:t>
            </a:r>
            <a:r>
              <a:rPr lang="en-US" sz="3400" dirty="0" smtClean="0">
                <a:solidFill>
                  <a:srgbClr val="0070C0"/>
                </a:solidFill>
              </a:rPr>
              <a:t>. </a:t>
            </a:r>
          </a:p>
          <a:p>
            <a:endParaRPr lang="en-US" dirty="0" smtClean="0"/>
          </a:p>
          <a:p>
            <a:endParaRPr lang="en-US" dirty="0"/>
          </a:p>
        </p:txBody>
      </p:sp>
      <p:pic>
        <p:nvPicPr>
          <p:cNvPr id="4" name="Picture 3"/>
          <p:cNvPicPr>
            <a:picLocks noChangeAspect="1"/>
          </p:cNvPicPr>
          <p:nvPr/>
        </p:nvPicPr>
        <p:blipFill rotWithShape="1">
          <a:blip r:embed="rId2"/>
          <a:srcRect r="32172" b="32643"/>
          <a:stretch/>
        </p:blipFill>
        <p:spPr>
          <a:xfrm>
            <a:off x="4280262" y="1605638"/>
            <a:ext cx="3631475" cy="2354412"/>
          </a:xfrm>
          <a:prstGeom prst="rect">
            <a:avLst/>
          </a:prstGeom>
        </p:spPr>
      </p:pic>
    </p:spTree>
    <p:extLst>
      <p:ext uri="{BB962C8B-B14F-4D97-AF65-F5344CB8AC3E}">
        <p14:creationId xmlns:p14="http://schemas.microsoft.com/office/powerpoint/2010/main" val="407973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1831"/>
          </a:xfrm>
        </p:spPr>
        <p:txBody>
          <a:bodyPr/>
          <a:lstStyle/>
          <a:p>
            <a:r>
              <a:rPr lang="en-US" b="1" dirty="0" smtClean="0">
                <a:solidFill>
                  <a:srgbClr val="FF0000"/>
                </a:solidFill>
              </a:rPr>
              <a:t>How to: AnimateProjectile.py (Phase I)</a:t>
            </a:r>
            <a:endParaRPr lang="en-US" b="1" dirty="0">
              <a:solidFill>
                <a:srgbClr val="FF0000"/>
              </a:solidFill>
            </a:endParaRPr>
          </a:p>
        </p:txBody>
      </p:sp>
      <p:sp>
        <p:nvSpPr>
          <p:cNvPr id="3" name="Content Placeholder 2"/>
          <p:cNvSpPr>
            <a:spLocks noGrp="1"/>
          </p:cNvSpPr>
          <p:nvPr>
            <p:ph idx="1"/>
          </p:nvPr>
        </p:nvSpPr>
        <p:spPr>
          <a:xfrm>
            <a:off x="609600" y="1136469"/>
            <a:ext cx="10972800" cy="4937760"/>
          </a:xfrm>
        </p:spPr>
        <p:txBody>
          <a:bodyPr>
            <a:normAutofit lnSpcReduction="10000"/>
          </a:bodyPr>
          <a:lstStyle/>
          <a:p>
            <a:pPr>
              <a:buFont typeface="Wingdings" panose="05000000000000000000" pitchFamily="2" charset="2"/>
              <a:buChar char="Ø"/>
            </a:pPr>
            <a:r>
              <a:rPr lang="en-US" dirty="0" smtClean="0">
                <a:solidFill>
                  <a:srgbClr val="0070C0"/>
                </a:solidFill>
              </a:rPr>
              <a:t>Once you run the module, these are the steps you will follow: </a:t>
            </a:r>
          </a:p>
          <a:p>
            <a:pPr marL="457200" indent="-457200">
              <a:buFont typeface="+mj-lt"/>
              <a:buAutoNum type="arabicPeriod"/>
            </a:pPr>
            <a:r>
              <a:rPr lang="en-US" dirty="0" smtClean="0">
                <a:solidFill>
                  <a:srgbClr val="0070C0"/>
                </a:solidFill>
              </a:rPr>
              <a:t>Watch the terminal for relevant messages.</a:t>
            </a:r>
          </a:p>
          <a:p>
            <a:pPr marL="457200" indent="-457200">
              <a:buFont typeface="+mj-lt"/>
              <a:buAutoNum type="arabicPeriod"/>
            </a:pPr>
            <a:r>
              <a:rPr lang="en-US" dirty="0" smtClean="0">
                <a:solidFill>
                  <a:srgbClr val="0070C0"/>
                </a:solidFill>
              </a:rPr>
              <a:t>For the first try, guess numbers for initial velocity and angle</a:t>
            </a:r>
          </a:p>
          <a:p>
            <a:pPr marL="457200" indent="-457200">
              <a:buFont typeface="+mj-lt"/>
              <a:buAutoNum type="arabicPeriod"/>
            </a:pPr>
            <a:r>
              <a:rPr lang="en-US" dirty="0" smtClean="0">
                <a:solidFill>
                  <a:srgbClr val="0070C0"/>
                </a:solidFill>
              </a:rPr>
              <a:t>Enter initial velocity of the projectile</a:t>
            </a:r>
          </a:p>
          <a:p>
            <a:pPr marL="457200" indent="-457200">
              <a:buFont typeface="+mj-lt"/>
              <a:buAutoNum type="arabicPeriod"/>
            </a:pPr>
            <a:r>
              <a:rPr lang="en-US" dirty="0">
                <a:solidFill>
                  <a:srgbClr val="0070C0"/>
                </a:solidFill>
              </a:rPr>
              <a:t>Enter the angle of launch for the </a:t>
            </a:r>
            <a:r>
              <a:rPr lang="en-US" dirty="0" smtClean="0">
                <a:solidFill>
                  <a:srgbClr val="0070C0"/>
                </a:solidFill>
              </a:rPr>
              <a:t>projectile</a:t>
            </a:r>
          </a:p>
          <a:p>
            <a:pPr marL="457200" indent="-457200">
              <a:buFont typeface="+mj-lt"/>
              <a:buAutoNum type="arabicPeriod"/>
            </a:pPr>
            <a:r>
              <a:rPr lang="en-US" dirty="0">
                <a:solidFill>
                  <a:srgbClr val="0070C0"/>
                </a:solidFill>
              </a:rPr>
              <a:t>Observe the animation for that </a:t>
            </a:r>
            <a:r>
              <a:rPr lang="en-US" dirty="0" smtClean="0">
                <a:solidFill>
                  <a:srgbClr val="0070C0"/>
                </a:solidFill>
              </a:rPr>
              <a:t>projectile</a:t>
            </a:r>
          </a:p>
          <a:p>
            <a:pPr marL="457200" indent="-457200">
              <a:buFont typeface="+mj-lt"/>
              <a:buAutoNum type="arabicPeriod"/>
            </a:pPr>
            <a:r>
              <a:rPr lang="en-US" dirty="0" smtClean="0">
                <a:solidFill>
                  <a:srgbClr val="0070C0"/>
                </a:solidFill>
              </a:rPr>
              <a:t>If you hit the target, then you’re good to go!</a:t>
            </a:r>
            <a:endParaRPr lang="en-US" i="1" dirty="0" smtClean="0">
              <a:solidFill>
                <a:srgbClr val="0070C0"/>
              </a:solidFill>
            </a:endParaRPr>
          </a:p>
          <a:p>
            <a:pPr marL="457200" indent="-457200">
              <a:buFont typeface="+mj-lt"/>
              <a:buAutoNum type="arabicPeriod"/>
            </a:pPr>
            <a:r>
              <a:rPr lang="en-US" dirty="0" smtClean="0">
                <a:solidFill>
                  <a:srgbClr val="0070C0"/>
                </a:solidFill>
              </a:rPr>
              <a:t>If not you can always try again by recalculating your numbers</a:t>
            </a:r>
          </a:p>
          <a:p>
            <a:pPr marL="457200" indent="-457200">
              <a:buFont typeface="+mj-lt"/>
              <a:buAutoNum type="arabicPeriod"/>
            </a:pPr>
            <a:r>
              <a:rPr lang="en-US" dirty="0" smtClean="0">
                <a:solidFill>
                  <a:srgbClr val="0070C0"/>
                </a:solidFill>
              </a:rPr>
              <a:t>Save the final image </a:t>
            </a:r>
            <a:r>
              <a:rPr lang="en-US" i="1" dirty="0" smtClean="0">
                <a:solidFill>
                  <a:srgbClr val="0070C0"/>
                </a:solidFill>
              </a:rPr>
              <a:t>(optional)</a:t>
            </a:r>
          </a:p>
          <a:p>
            <a:endParaRPr lang="en-US" dirty="0"/>
          </a:p>
        </p:txBody>
      </p:sp>
    </p:spTree>
    <p:extLst>
      <p:ext uri="{BB962C8B-B14F-4D97-AF65-F5344CB8AC3E}">
        <p14:creationId xmlns:p14="http://schemas.microsoft.com/office/powerpoint/2010/main" val="240311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1590"/>
            <a:ext cx="10058400" cy="731520"/>
          </a:xfrm>
        </p:spPr>
        <p:txBody>
          <a:bodyPr/>
          <a:lstStyle/>
          <a:p>
            <a:r>
              <a:rPr lang="en-US" b="1" dirty="0">
                <a:solidFill>
                  <a:srgbClr val="FF0000"/>
                </a:solidFill>
              </a:rPr>
              <a:t>Final </a:t>
            </a:r>
            <a:r>
              <a:rPr lang="en-US" b="1" dirty="0" smtClean="0">
                <a:solidFill>
                  <a:srgbClr val="FF0000"/>
                </a:solidFill>
              </a:rPr>
              <a:t>Terminal </a:t>
            </a:r>
            <a:r>
              <a:rPr lang="en-US" b="1" dirty="0">
                <a:solidFill>
                  <a:srgbClr val="FF0000"/>
                </a:solidFill>
              </a:rPr>
              <a:t>(AnimateProjectile.py)</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860509" y="923110"/>
            <a:ext cx="6531941" cy="5321853"/>
          </a:xfrm>
          <a:prstGeom prst="rect">
            <a:avLst/>
          </a:prstGeom>
        </p:spPr>
      </p:pic>
    </p:spTree>
    <p:extLst>
      <p:ext uri="{BB962C8B-B14F-4D97-AF65-F5344CB8AC3E}">
        <p14:creationId xmlns:p14="http://schemas.microsoft.com/office/powerpoint/2010/main" val="412506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5" y="182100"/>
            <a:ext cx="10058400" cy="592963"/>
          </a:xfrm>
        </p:spPr>
        <p:txBody>
          <a:bodyPr>
            <a:noAutofit/>
          </a:bodyPr>
          <a:lstStyle/>
          <a:p>
            <a:r>
              <a:rPr lang="en-US" b="1" dirty="0" smtClean="0">
                <a:solidFill>
                  <a:srgbClr val="FF0000"/>
                </a:solidFill>
              </a:rPr>
              <a:t>Final Plot (AnimateProjectile.py)</a:t>
            </a:r>
            <a:endParaRPr lang="en-US" b="1"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619114" y="879565"/>
            <a:ext cx="7265115" cy="5413515"/>
          </a:xfrm>
          <a:prstGeom prst="rect">
            <a:avLst/>
          </a:prstGeom>
        </p:spPr>
      </p:pic>
    </p:spTree>
    <p:extLst>
      <p:ext uri="{BB962C8B-B14F-4D97-AF65-F5344CB8AC3E}">
        <p14:creationId xmlns:p14="http://schemas.microsoft.com/office/powerpoint/2010/main" val="3306225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1831"/>
          </a:xfrm>
        </p:spPr>
        <p:txBody>
          <a:bodyPr/>
          <a:lstStyle/>
          <a:p>
            <a:r>
              <a:rPr lang="en-US" b="1" dirty="0" smtClean="0">
                <a:solidFill>
                  <a:srgbClr val="FF0000"/>
                </a:solidFill>
              </a:rPr>
              <a:t>Suggested Activities (Phase I)</a:t>
            </a:r>
            <a:endParaRPr lang="en-US" b="1" dirty="0">
              <a:solidFill>
                <a:srgbClr val="FF0000"/>
              </a:solidFill>
            </a:endParaRPr>
          </a:p>
        </p:txBody>
      </p:sp>
      <p:sp>
        <p:nvSpPr>
          <p:cNvPr id="3" name="Content Placeholder 2"/>
          <p:cNvSpPr>
            <a:spLocks noGrp="1"/>
          </p:cNvSpPr>
          <p:nvPr>
            <p:ph idx="1"/>
          </p:nvPr>
        </p:nvSpPr>
        <p:spPr>
          <a:xfrm>
            <a:off x="609600" y="1136469"/>
            <a:ext cx="10972800" cy="4846320"/>
          </a:xfrm>
        </p:spPr>
        <p:txBody>
          <a:bodyPr/>
          <a:lstStyle/>
          <a:p>
            <a:pPr>
              <a:buFont typeface="Wingdings" panose="05000000000000000000" pitchFamily="2" charset="2"/>
              <a:buChar char="Ø"/>
            </a:pPr>
            <a:r>
              <a:rPr lang="en-US" sz="2600" dirty="0">
                <a:solidFill>
                  <a:srgbClr val="0070C0"/>
                </a:solidFill>
              </a:rPr>
              <a:t> </a:t>
            </a:r>
            <a:r>
              <a:rPr lang="en-US" sz="2600" dirty="0" smtClean="0">
                <a:solidFill>
                  <a:srgbClr val="0070C0"/>
                </a:solidFill>
              </a:rPr>
              <a:t>The module can be used to launch two projectiles with launch angles complementary to each other i.e. sum up to 90</a:t>
            </a:r>
            <a:r>
              <a:rPr lang="en-US" sz="2600" baseline="30000" dirty="0" smtClean="0">
                <a:solidFill>
                  <a:srgbClr val="0070C0"/>
                </a:solidFill>
              </a:rPr>
              <a:t>o</a:t>
            </a:r>
            <a:r>
              <a:rPr lang="en-US" sz="2600" dirty="0" smtClean="0">
                <a:solidFill>
                  <a:srgbClr val="0070C0"/>
                </a:solidFill>
              </a:rPr>
              <a:t> with the same initial velocities to observe the flight paths</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This module can be used to see how the range and height varies with change in velocities keeping the launch angle constant. The data can be collected and analyzed to determine the relationship between the velocity and range/maximum height  </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Experiment by changing the value of g </a:t>
            </a:r>
            <a:r>
              <a:rPr lang="en-US" sz="2600" i="1" dirty="0" smtClean="0">
                <a:solidFill>
                  <a:srgbClr val="0070C0"/>
                </a:solidFill>
              </a:rPr>
              <a:t>(acceleration due to gravity) </a:t>
            </a:r>
            <a:r>
              <a:rPr lang="en-US" sz="2600" dirty="0" smtClean="0">
                <a:solidFill>
                  <a:srgbClr val="0070C0"/>
                </a:solidFill>
              </a:rPr>
              <a:t>to observe the path of the projectile on different planets in the solar system</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Use the code given to simulate the path of a projectile using your OWN equations of motions! </a:t>
            </a:r>
            <a:r>
              <a:rPr lang="en-US" sz="2600" i="1" dirty="0" smtClean="0">
                <a:solidFill>
                  <a:srgbClr val="0070C0"/>
                </a:solidFill>
              </a:rPr>
              <a:t>(by changing appropriate portions in the code) </a:t>
            </a:r>
          </a:p>
        </p:txBody>
      </p:sp>
    </p:spTree>
    <p:extLst>
      <p:ext uri="{BB962C8B-B14F-4D97-AF65-F5344CB8AC3E}">
        <p14:creationId xmlns:p14="http://schemas.microsoft.com/office/powerpoint/2010/main" val="306555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1831"/>
          </a:xfrm>
        </p:spPr>
        <p:txBody>
          <a:bodyPr/>
          <a:lstStyle/>
          <a:p>
            <a:r>
              <a:rPr lang="en-US" b="1" dirty="0" smtClean="0">
                <a:solidFill>
                  <a:srgbClr val="FF0000"/>
                </a:solidFill>
              </a:rPr>
              <a:t>Edit. Run. Observe. Repeat. (Phase II)</a:t>
            </a:r>
            <a:endParaRPr lang="en-US"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136469"/>
                <a:ext cx="10972800" cy="4963885"/>
              </a:xfrm>
            </p:spPr>
            <p:txBody>
              <a:bodyPr>
                <a:noAutofit/>
              </a:bodyPr>
              <a:lstStyle/>
              <a:p>
                <a:pPr>
                  <a:buFont typeface="Wingdings" panose="05000000000000000000" pitchFamily="2" charset="2"/>
                  <a:buChar char="Ø"/>
                </a:pPr>
                <a:r>
                  <a:rPr lang="en-US" sz="2400" dirty="0" smtClean="0">
                    <a:solidFill>
                      <a:srgbClr val="0070C0"/>
                    </a:solidFill>
                  </a:rPr>
                  <a:t>This is the second part of module. </a:t>
                </a:r>
              </a:p>
              <a:p>
                <a:pPr>
                  <a:buFont typeface="Wingdings" panose="05000000000000000000" pitchFamily="2" charset="2"/>
                  <a:buChar char="Ø"/>
                </a:pPr>
                <a:r>
                  <a:rPr lang="en-US" sz="2400" dirty="0" smtClean="0">
                    <a:solidFill>
                      <a:srgbClr val="0070C0"/>
                    </a:solidFill>
                  </a:rPr>
                  <a:t>Here you can launch a projectile and see the bounce effects introduced due to a </a:t>
                </a:r>
                <a:r>
                  <a:rPr lang="en-US" sz="2400" b="1" dirty="0" smtClean="0">
                    <a:solidFill>
                      <a:srgbClr val="0070C0"/>
                    </a:solidFill>
                  </a:rPr>
                  <a:t>coefficient of restitution, e</a:t>
                </a:r>
                <a:r>
                  <a:rPr lang="en-US" sz="2400" dirty="0" smtClean="0">
                    <a:solidFill>
                      <a:srgbClr val="0070C0"/>
                    </a:solidFill>
                  </a:rPr>
                  <a:t>. </a:t>
                </a:r>
              </a:p>
              <a:p>
                <a:pPr>
                  <a:buFont typeface="Wingdings" panose="05000000000000000000" pitchFamily="2" charset="2"/>
                  <a:buChar char="Ø"/>
                </a:pPr>
                <a:r>
                  <a:rPr lang="en-US" sz="2400" dirty="0">
                    <a:solidFill>
                      <a:srgbClr val="0070C0"/>
                    </a:solidFill>
                  </a:rPr>
                  <a:t>The coefficient, e is defined as the ratio of relative speeds after and before an impact, taken along the line of the impact</a:t>
                </a:r>
                <a:r>
                  <a:rPr lang="en-US" sz="2400" dirty="0" smtClean="0">
                    <a:solidFill>
                      <a:srgbClr val="0070C0"/>
                    </a:solidFill>
                  </a:rPr>
                  <a:t>: </a:t>
                </a:r>
                <a:br>
                  <a:rPr lang="en-US" sz="2400" dirty="0" smtClean="0">
                    <a:solidFill>
                      <a:srgbClr val="0070C0"/>
                    </a:solidFill>
                  </a:rPr>
                </a:br>
                <a14:m>
                  <m:oMath xmlns:m="http://schemas.openxmlformats.org/officeDocument/2006/math">
                    <m:r>
                      <a:rPr lang="en-US" sz="2400" b="0" i="1" smtClean="0">
                        <a:solidFill>
                          <a:srgbClr val="0070C0"/>
                        </a:solidFill>
                        <a:latin typeface="Cambria Math" panose="02040503050406030204" pitchFamily="18" charset="0"/>
                      </a:rPr>
                      <m:t>𝐶𝑜𝑒𝑓𝑓𝑖𝑐𝑖𝑒𝑛𝑡</m:t>
                    </m:r>
                    <m:r>
                      <a:rPr lang="en-US" sz="2400" b="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𝑜𝑓</m:t>
                    </m:r>
                    <m:r>
                      <a:rPr lang="en-US" sz="2400" b="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𝑅𝑒𝑠𝑡𝑖𝑡𝑢𝑡𝑖𝑜𝑛</m:t>
                    </m:r>
                    <m:r>
                      <a:rPr lang="en-US" sz="2400" b="0" i="1" smtClean="0">
                        <a:solidFill>
                          <a:srgbClr val="0070C0"/>
                        </a:solidFill>
                        <a:latin typeface="Cambria Math" panose="02040503050406030204" pitchFamily="18" charset="0"/>
                      </a:rPr>
                      <m:t> </m:t>
                    </m:r>
                    <m:d>
                      <m:dPr>
                        <m:ctrlPr>
                          <a:rPr lang="en-US" sz="2400" b="0" i="1" smtClean="0">
                            <a:solidFill>
                              <a:srgbClr val="0070C0"/>
                            </a:solidFill>
                            <a:latin typeface="Cambria Math" panose="02040503050406030204" pitchFamily="18" charset="0"/>
                          </a:rPr>
                        </m:ctrlPr>
                      </m:dPr>
                      <m:e>
                        <m:r>
                          <a:rPr lang="en-US" sz="2400" b="0" i="1" smtClean="0">
                            <a:solidFill>
                              <a:srgbClr val="0070C0"/>
                            </a:solidFill>
                            <a:latin typeface="Cambria Math" panose="02040503050406030204" pitchFamily="18" charset="0"/>
                          </a:rPr>
                          <m:t>𝑒</m:t>
                        </m:r>
                      </m:e>
                    </m:d>
                    <m:r>
                      <a:rPr lang="en-US" sz="2400" b="0" i="1" smtClean="0">
                        <a:solidFill>
                          <a:srgbClr val="0070C0"/>
                        </a:solidFill>
                        <a:latin typeface="Cambria Math" panose="02040503050406030204" pitchFamily="18" charset="0"/>
                      </a:rPr>
                      <m:t>=</m:t>
                    </m:r>
                    <m:f>
                      <m:fPr>
                        <m:ctrlPr>
                          <a:rPr lang="en-US" sz="2400" b="0" i="1" smtClean="0">
                            <a:solidFill>
                              <a:srgbClr val="0070C0"/>
                            </a:solidFill>
                            <a:latin typeface="Cambria Math" panose="02040503050406030204" pitchFamily="18" charset="0"/>
                          </a:rPr>
                        </m:ctrlPr>
                      </m:fPr>
                      <m:num>
                        <m:r>
                          <a:rPr lang="en-US" sz="2400" i="1">
                            <a:solidFill>
                              <a:srgbClr val="0070C0"/>
                            </a:solidFill>
                            <a:latin typeface="Cambria Math" panose="02040503050406030204" pitchFamily="18" charset="0"/>
                          </a:rPr>
                          <m:t>𝑅𝑒𝑙𝑎𝑡𝑖𝑣𝑒</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𝑉𝑒𝑙𝑜𝑐𝑖𝑡𝑦</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𝑎𝑓𝑡𝑒𝑟</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𝑐𝑜𝑙𝑙𝑖𝑠𝑖𝑜𝑛</m:t>
                        </m:r>
                      </m:num>
                      <m:den>
                        <m:r>
                          <a:rPr lang="en-US" sz="2400" b="0" i="1" smtClean="0">
                            <a:solidFill>
                              <a:srgbClr val="0070C0"/>
                            </a:solidFill>
                            <a:latin typeface="Cambria Math" panose="02040503050406030204" pitchFamily="18" charset="0"/>
                          </a:rPr>
                          <m:t>𝑅𝑒𝑙𝑎𝑡𝑖𝑣𝑒</m:t>
                        </m:r>
                        <m:r>
                          <a:rPr lang="en-US" sz="2400" b="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𝑉𝑒𝑙𝑜𝑐𝑖𝑡𝑦</m:t>
                        </m:r>
                        <m:r>
                          <a:rPr lang="en-US" sz="2400" b="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𝑏𝑒𝑓𝑜𝑟𝑒</m:t>
                        </m:r>
                        <m:r>
                          <a:rPr lang="en-US" sz="2400" b="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𝑐𝑜𝑙𝑙𝑖𝑠𝑖𝑜𝑛</m:t>
                        </m:r>
                      </m:den>
                    </m:f>
                  </m:oMath>
                </a14:m>
                <a:endParaRPr lang="en-US" sz="2400" b="0" dirty="0" smtClean="0">
                  <a:solidFill>
                    <a:srgbClr val="0070C0"/>
                  </a:solidFill>
                </a:endParaRPr>
              </a:p>
              <a:p>
                <a:pPr>
                  <a:buFont typeface="Wingdings" panose="05000000000000000000" pitchFamily="2" charset="2"/>
                  <a:buChar char="Ø"/>
                </a:pPr>
                <a:r>
                  <a:rPr lang="en-US" sz="2400" dirty="0" smtClean="0">
                    <a:solidFill>
                      <a:srgbClr val="0070C0"/>
                    </a:solidFill>
                  </a:rPr>
                  <a:t>Therefore, as seen above the coefficient of restitution is a function of both the material of the projectile and the ground beneath the bounce. We will relative restitution values assuming different projectiles on the same ground. </a:t>
                </a:r>
              </a:p>
              <a:p>
                <a:pPr>
                  <a:buFont typeface="Wingdings" panose="05000000000000000000" pitchFamily="2" charset="2"/>
                  <a:buChar char="Ø"/>
                </a:pPr>
                <a:r>
                  <a:rPr lang="en-US" sz="2400" dirty="0" smtClean="0">
                    <a:solidFill>
                      <a:srgbClr val="0070C0"/>
                    </a:solidFill>
                  </a:rPr>
                  <a:t>Open the file </a:t>
                </a:r>
                <a:r>
                  <a:rPr lang="en-US" sz="2400" b="1" dirty="0" smtClean="0">
                    <a:solidFill>
                      <a:srgbClr val="0070C0"/>
                    </a:solidFill>
                  </a:rPr>
                  <a:t>AnimateBounce.py</a:t>
                </a:r>
                <a:r>
                  <a:rPr lang="en-US" sz="2400" dirty="0" smtClean="0">
                    <a:solidFill>
                      <a:srgbClr val="0070C0"/>
                    </a:solidFill>
                  </a:rPr>
                  <a:t> from the </a:t>
                </a:r>
                <a:r>
                  <a:rPr lang="en-US" sz="2400" b="1" dirty="0" smtClean="0">
                    <a:solidFill>
                      <a:srgbClr val="0070C0"/>
                    </a:solidFill>
                  </a:rPr>
                  <a:t>Python 2 (IDLE) </a:t>
                </a:r>
                <a:r>
                  <a:rPr lang="en-US" sz="2400" dirty="0" smtClean="0">
                    <a:solidFill>
                      <a:srgbClr val="0070C0"/>
                    </a:solidFill>
                  </a:rPr>
                  <a:t>and </a:t>
                </a:r>
                <a:r>
                  <a:rPr lang="en-US" sz="2400" b="1" dirty="0" smtClean="0">
                    <a:solidFill>
                      <a:srgbClr val="0070C0"/>
                    </a:solidFill>
                  </a:rPr>
                  <a:t>Run</a:t>
                </a:r>
                <a:r>
                  <a:rPr lang="en-US" sz="2400" dirty="0" smtClean="0">
                    <a:solidFill>
                      <a:srgbClr val="0070C0"/>
                    </a:solidFill>
                  </a:rPr>
                  <a:t> the module.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136469"/>
                <a:ext cx="10972800" cy="4963885"/>
              </a:xfrm>
              <a:blipFill>
                <a:blip r:embed="rId2"/>
                <a:stretch>
                  <a:fillRect l="-722" t="-982"/>
                </a:stretch>
              </a:blipFill>
            </p:spPr>
            <p:txBody>
              <a:bodyPr/>
              <a:lstStyle/>
              <a:p>
                <a:r>
                  <a:rPr lang="en-US">
                    <a:noFill/>
                  </a:rPr>
                  <a:t> </a:t>
                </a:r>
              </a:p>
            </p:txBody>
          </p:sp>
        </mc:Fallback>
      </mc:AlternateContent>
    </p:spTree>
    <p:extLst>
      <p:ext uri="{BB962C8B-B14F-4D97-AF65-F5344CB8AC3E}">
        <p14:creationId xmlns:p14="http://schemas.microsoft.com/office/powerpoint/2010/main" val="1969105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87956"/>
          </a:xfrm>
        </p:spPr>
        <p:txBody>
          <a:bodyPr/>
          <a:lstStyle/>
          <a:p>
            <a:r>
              <a:rPr lang="en-US" b="1" dirty="0">
                <a:solidFill>
                  <a:srgbClr val="FF0000"/>
                </a:solidFill>
              </a:rPr>
              <a:t>How to: </a:t>
            </a:r>
            <a:r>
              <a:rPr lang="en-US" b="1" dirty="0" smtClean="0">
                <a:solidFill>
                  <a:srgbClr val="FF0000"/>
                </a:solidFill>
              </a:rPr>
              <a:t>AnimateBounce.py </a:t>
            </a:r>
            <a:r>
              <a:rPr lang="en-US" b="1" dirty="0">
                <a:solidFill>
                  <a:srgbClr val="FF0000"/>
                </a:solidFill>
              </a:rPr>
              <a:t>(Phase </a:t>
            </a:r>
            <a:r>
              <a:rPr lang="en-US" b="1" dirty="0" smtClean="0">
                <a:solidFill>
                  <a:srgbClr val="FF0000"/>
                </a:solidFill>
              </a:rPr>
              <a:t>II)</a:t>
            </a:r>
            <a:endParaRPr lang="en-US" b="1" dirty="0">
              <a:solidFill>
                <a:srgbClr val="FF0000"/>
              </a:solidFill>
            </a:endParaRPr>
          </a:p>
        </p:txBody>
      </p:sp>
      <p:sp>
        <p:nvSpPr>
          <p:cNvPr id="3" name="Content Placeholder 2"/>
          <p:cNvSpPr>
            <a:spLocks noGrp="1"/>
          </p:cNvSpPr>
          <p:nvPr>
            <p:ph idx="1"/>
          </p:nvPr>
        </p:nvSpPr>
        <p:spPr>
          <a:xfrm>
            <a:off x="1066800" y="1162594"/>
            <a:ext cx="10058400" cy="4924698"/>
          </a:xfrm>
        </p:spPr>
        <p:txBody>
          <a:bodyPr/>
          <a:lstStyle/>
          <a:p>
            <a:pPr marL="457200" indent="-457200">
              <a:buFont typeface="+mj-lt"/>
              <a:buAutoNum type="arabicPeriod"/>
            </a:pPr>
            <a:r>
              <a:rPr lang="en-US" sz="2000" dirty="0" smtClean="0">
                <a:solidFill>
                  <a:srgbClr val="0070C0"/>
                </a:solidFill>
              </a:rPr>
              <a:t>Enter the initial velocity of the projectile</a:t>
            </a:r>
          </a:p>
          <a:p>
            <a:pPr marL="457200" indent="-457200">
              <a:buFont typeface="+mj-lt"/>
              <a:buAutoNum type="arabicPeriod"/>
            </a:pPr>
            <a:r>
              <a:rPr lang="en-US" sz="2000" dirty="0" smtClean="0">
                <a:solidFill>
                  <a:srgbClr val="0070C0"/>
                </a:solidFill>
              </a:rPr>
              <a:t>Enter the launch angle in degrees</a:t>
            </a:r>
          </a:p>
          <a:p>
            <a:pPr marL="457200" indent="-457200">
              <a:buFont typeface="+mj-lt"/>
              <a:buAutoNum type="arabicPeriod"/>
            </a:pPr>
            <a:r>
              <a:rPr lang="en-US" sz="2000" dirty="0" smtClean="0">
                <a:solidFill>
                  <a:srgbClr val="0070C0"/>
                </a:solidFill>
              </a:rPr>
              <a:t>Sit back and enjoy the show! </a:t>
            </a:r>
          </a:p>
          <a:p>
            <a:pPr marL="457200" indent="-457200">
              <a:buFont typeface="+mj-lt"/>
              <a:buAutoNum type="arabicPeriod"/>
            </a:pPr>
            <a:r>
              <a:rPr lang="en-US" sz="2000" dirty="0" smtClean="0">
                <a:solidFill>
                  <a:srgbClr val="0070C0"/>
                </a:solidFill>
              </a:rPr>
              <a:t>Save the final image </a:t>
            </a:r>
            <a:r>
              <a:rPr lang="en-US" sz="2000" i="1" dirty="0" smtClean="0">
                <a:solidFill>
                  <a:srgbClr val="0070C0"/>
                </a:solidFill>
              </a:rPr>
              <a:t>(optional)</a:t>
            </a:r>
          </a:p>
          <a:p>
            <a:pPr marL="0" indent="0">
              <a:buNone/>
            </a:pPr>
            <a:r>
              <a:rPr lang="en-US" sz="2000" dirty="0" smtClean="0">
                <a:solidFill>
                  <a:srgbClr val="0070C0"/>
                </a:solidFill>
              </a:rPr>
              <a:t/>
            </a:r>
            <a:br>
              <a:rPr lang="en-US" sz="2000" dirty="0" smtClean="0">
                <a:solidFill>
                  <a:srgbClr val="0070C0"/>
                </a:solidFill>
              </a:rPr>
            </a:br>
            <a:r>
              <a:rPr lang="en-US" sz="2000" dirty="0" smtClean="0">
                <a:solidFill>
                  <a:srgbClr val="0070C0"/>
                </a:solidFill>
              </a:rPr>
              <a:t/>
            </a:r>
            <a:br>
              <a:rPr lang="en-US" sz="2000" dirty="0" smtClean="0">
                <a:solidFill>
                  <a:srgbClr val="0070C0"/>
                </a:solidFill>
              </a:rPr>
            </a:br>
            <a:r>
              <a:rPr lang="en-US" sz="2000" dirty="0" smtClean="0">
                <a:solidFill>
                  <a:srgbClr val="0070C0"/>
                </a:solidFill>
              </a:rPr>
              <a:t/>
            </a:r>
            <a:br>
              <a:rPr lang="en-US" sz="2000" dirty="0" smtClean="0">
                <a:solidFill>
                  <a:srgbClr val="0070C0"/>
                </a:solidFill>
              </a:rPr>
            </a:br>
            <a:r>
              <a:rPr lang="en-US" sz="2000" i="1" dirty="0" smtClean="0">
                <a:solidFill>
                  <a:srgbClr val="0070C0"/>
                </a:solidFill>
              </a:rPr>
              <a:t>(To save an image, click the little floppy </a:t>
            </a:r>
            <a:endParaRPr lang="en-US" sz="2000" i="1" dirty="0" smtClean="0">
              <a:solidFill>
                <a:srgbClr val="0070C0"/>
              </a:solidFill>
            </a:endParaRPr>
          </a:p>
          <a:p>
            <a:pPr marL="0" indent="0">
              <a:buNone/>
            </a:pPr>
            <a:r>
              <a:rPr lang="en-US" sz="2000" i="1" dirty="0" smtClean="0">
                <a:solidFill>
                  <a:srgbClr val="0070C0"/>
                </a:solidFill>
              </a:rPr>
              <a:t>disk symbol        in </a:t>
            </a:r>
            <a:r>
              <a:rPr lang="en-US" sz="2000" i="1" dirty="0" smtClean="0">
                <a:solidFill>
                  <a:srgbClr val="0070C0"/>
                </a:solidFill>
              </a:rPr>
              <a:t>the bottom left portion </a:t>
            </a:r>
            <a:endParaRPr lang="en-US" sz="2000" i="1" dirty="0" smtClean="0">
              <a:solidFill>
                <a:srgbClr val="0070C0"/>
              </a:solidFill>
            </a:endParaRPr>
          </a:p>
          <a:p>
            <a:pPr marL="0" indent="0">
              <a:buNone/>
            </a:pPr>
            <a:r>
              <a:rPr lang="en-US" sz="2000" i="1" dirty="0" smtClean="0">
                <a:solidFill>
                  <a:srgbClr val="0070C0"/>
                </a:solidFill>
              </a:rPr>
              <a:t>of </a:t>
            </a:r>
            <a:r>
              <a:rPr lang="en-US" sz="2000" i="1" dirty="0" smtClean="0">
                <a:solidFill>
                  <a:srgbClr val="0070C0"/>
                </a:solidFill>
              </a:rPr>
              <a:t>the plot. </a:t>
            </a:r>
            <a:endParaRPr lang="en-US" sz="2000" i="1" dirty="0" smtClean="0">
              <a:solidFill>
                <a:srgbClr val="0070C0"/>
              </a:solidFill>
            </a:endParaRPr>
          </a:p>
          <a:p>
            <a:pPr marL="0" indent="0">
              <a:buNone/>
            </a:pPr>
            <a:r>
              <a:rPr lang="en-US" sz="2000" i="1" dirty="0" smtClean="0">
                <a:solidFill>
                  <a:srgbClr val="0070C0"/>
                </a:solidFill>
              </a:rPr>
              <a:t>Give </a:t>
            </a:r>
            <a:r>
              <a:rPr lang="en-US" sz="2000" i="1" dirty="0" smtClean="0">
                <a:solidFill>
                  <a:srgbClr val="0070C0"/>
                </a:solidFill>
              </a:rPr>
              <a:t>the image </a:t>
            </a:r>
            <a:br>
              <a:rPr lang="en-US" sz="2000" i="1" dirty="0" smtClean="0">
                <a:solidFill>
                  <a:srgbClr val="0070C0"/>
                </a:solidFill>
              </a:rPr>
            </a:br>
            <a:r>
              <a:rPr lang="en-US" sz="2000" i="1" dirty="0" smtClean="0">
                <a:solidFill>
                  <a:srgbClr val="0070C0"/>
                </a:solidFill>
              </a:rPr>
              <a:t>a name and click Save)</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rotWithShape="1">
          <a:blip r:embed="rId2"/>
          <a:srcRect l="46225" t="4751" r="6675" b="16962"/>
          <a:stretch/>
        </p:blipFill>
        <p:spPr>
          <a:xfrm>
            <a:off x="6331132" y="1162592"/>
            <a:ext cx="5251268" cy="4365051"/>
          </a:xfrm>
          <a:prstGeom prst="rect">
            <a:avLst/>
          </a:prstGeom>
        </p:spPr>
      </p:pic>
      <p:pic>
        <p:nvPicPr>
          <p:cNvPr id="5" name="Picture 4"/>
          <p:cNvPicPr>
            <a:picLocks noChangeAspect="1"/>
          </p:cNvPicPr>
          <p:nvPr/>
        </p:nvPicPr>
        <p:blipFill>
          <a:blip r:embed="rId3"/>
          <a:stretch>
            <a:fillRect/>
          </a:stretch>
        </p:blipFill>
        <p:spPr>
          <a:xfrm>
            <a:off x="2425467" y="4014651"/>
            <a:ext cx="226292" cy="233364"/>
          </a:xfrm>
          <a:prstGeom prst="rect">
            <a:avLst/>
          </a:prstGeom>
        </p:spPr>
      </p:pic>
    </p:spTree>
    <p:extLst>
      <p:ext uri="{BB962C8B-B14F-4D97-AF65-F5344CB8AC3E}">
        <p14:creationId xmlns:p14="http://schemas.microsoft.com/office/powerpoint/2010/main" val="3247990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7145"/>
          </a:xfrm>
        </p:spPr>
        <p:txBody>
          <a:bodyPr/>
          <a:lstStyle/>
          <a:p>
            <a:r>
              <a:rPr lang="en-US" b="1" dirty="0" smtClean="0">
                <a:solidFill>
                  <a:srgbClr val="FF0000"/>
                </a:solidFill>
              </a:rPr>
              <a:t>Final Screen (AnimateBounce.py)</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895504" y="1201783"/>
            <a:ext cx="8400991" cy="4432617"/>
          </a:xfrm>
          <a:prstGeom prst="rect">
            <a:avLst/>
          </a:prstGeom>
        </p:spPr>
      </p:pic>
    </p:spTree>
    <p:extLst>
      <p:ext uri="{BB962C8B-B14F-4D97-AF65-F5344CB8AC3E}">
        <p14:creationId xmlns:p14="http://schemas.microsoft.com/office/powerpoint/2010/main" val="170061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22642"/>
          </a:xfrm>
        </p:spPr>
        <p:txBody>
          <a:bodyPr/>
          <a:lstStyle/>
          <a:p>
            <a:r>
              <a:rPr lang="en-US" b="1" dirty="0" smtClean="0">
                <a:solidFill>
                  <a:srgbClr val="FF0000"/>
                </a:solidFill>
              </a:rPr>
              <a:t>Suggested Activities (Phase II)</a:t>
            </a:r>
            <a:endParaRPr lang="en-US" b="1" dirty="0">
              <a:solidFill>
                <a:srgbClr val="FF0000"/>
              </a:solidFill>
            </a:endParaRPr>
          </a:p>
        </p:txBody>
      </p:sp>
      <p:sp>
        <p:nvSpPr>
          <p:cNvPr id="3" name="Content Placeholder 2"/>
          <p:cNvSpPr>
            <a:spLocks noGrp="1"/>
          </p:cNvSpPr>
          <p:nvPr>
            <p:ph idx="1"/>
          </p:nvPr>
        </p:nvSpPr>
        <p:spPr>
          <a:xfrm>
            <a:off x="609600" y="1097280"/>
            <a:ext cx="10972800" cy="4963886"/>
          </a:xfrm>
        </p:spPr>
        <p:txBody>
          <a:bodyPr/>
          <a:lstStyle/>
          <a:p>
            <a:pPr>
              <a:buFont typeface="Wingdings" panose="05000000000000000000" pitchFamily="2" charset="2"/>
              <a:buChar char="Ø"/>
            </a:pPr>
            <a:r>
              <a:rPr lang="en-US" sz="2800" dirty="0" smtClean="0">
                <a:solidFill>
                  <a:srgbClr val="0070C0"/>
                </a:solidFill>
              </a:rPr>
              <a:t> Included in the code is e = 0.712 for a tennis ball, now that value can be changed to reflect different materials i.e. a glass marble (e = 0.658) or a golf ball (0.858) and observing how it affects the bounce</a:t>
            </a:r>
          </a:p>
          <a:p>
            <a:pPr>
              <a:buFont typeface="Wingdings" panose="05000000000000000000" pitchFamily="2" charset="2"/>
              <a:buChar char="Ø"/>
            </a:pPr>
            <a:r>
              <a:rPr lang="en-US" sz="2800" dirty="0">
                <a:solidFill>
                  <a:srgbClr val="0070C0"/>
                </a:solidFill>
              </a:rPr>
              <a:t> </a:t>
            </a:r>
            <a:r>
              <a:rPr lang="en-US" sz="2800" dirty="0" smtClean="0">
                <a:solidFill>
                  <a:srgbClr val="0070C0"/>
                </a:solidFill>
              </a:rPr>
              <a:t>The number of bounces can be changed in the code to compare the maximum heights to which the projectile rises after each bounce. This will allow us to predict the height of the next bounce based on the height of the previous bounce </a:t>
            </a:r>
          </a:p>
          <a:p>
            <a:pPr>
              <a:buFont typeface="Wingdings" panose="05000000000000000000" pitchFamily="2" charset="2"/>
              <a:buChar char="Ø"/>
            </a:pPr>
            <a:r>
              <a:rPr lang="en-US" sz="2800" dirty="0">
                <a:solidFill>
                  <a:srgbClr val="0070C0"/>
                </a:solidFill>
              </a:rPr>
              <a:t> </a:t>
            </a:r>
            <a:r>
              <a:rPr lang="en-US" sz="2800" dirty="0" smtClean="0">
                <a:solidFill>
                  <a:srgbClr val="0070C0"/>
                </a:solidFill>
              </a:rPr>
              <a:t>The precision of the module can be increased by plotting the position of the projectile for smaller intervals in time. Increase the number of discrete points from 21 to a higher number to get a more continuous plot</a:t>
            </a:r>
          </a:p>
          <a:p>
            <a:pPr marL="0" indent="0">
              <a:buNone/>
            </a:pPr>
            <a:endParaRPr lang="en-US" sz="2200" dirty="0" smtClean="0"/>
          </a:p>
          <a:p>
            <a:pPr marL="0" indent="0">
              <a:buNone/>
            </a:pPr>
            <a:endParaRPr lang="en-US" dirty="0"/>
          </a:p>
        </p:txBody>
      </p:sp>
    </p:spTree>
    <p:extLst>
      <p:ext uri="{BB962C8B-B14F-4D97-AF65-F5344CB8AC3E}">
        <p14:creationId xmlns:p14="http://schemas.microsoft.com/office/powerpoint/2010/main" val="496420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Goals</a:t>
            </a:r>
            <a:endParaRPr lang="en-US" dirty="0">
              <a:solidFill>
                <a:srgbClr val="FF0000"/>
              </a:solidFill>
            </a:endParaRPr>
          </a:p>
        </p:txBody>
      </p:sp>
      <p:sp>
        <p:nvSpPr>
          <p:cNvPr id="3" name="Content Placeholder 2"/>
          <p:cNvSpPr>
            <a:spLocks noGrp="1"/>
          </p:cNvSpPr>
          <p:nvPr>
            <p:ph idx="1"/>
          </p:nvPr>
        </p:nvSpPr>
        <p:spPr>
          <a:xfrm>
            <a:off x="609600" y="1306287"/>
            <a:ext cx="10972800" cy="4487462"/>
          </a:xfrm>
        </p:spPr>
        <p:txBody>
          <a:bodyPr>
            <a:normAutofit/>
          </a:bodyPr>
          <a:lstStyle/>
          <a:p>
            <a:pPr>
              <a:buFont typeface="Wingdings" panose="05000000000000000000" pitchFamily="2" charset="2"/>
              <a:buChar char="Ø"/>
            </a:pPr>
            <a:r>
              <a:rPr lang="en-US" sz="4000" dirty="0" smtClean="0">
                <a:solidFill>
                  <a:srgbClr val="0070C0"/>
                </a:solidFill>
              </a:rPr>
              <a:t>The </a:t>
            </a:r>
            <a:r>
              <a:rPr lang="en-US" sz="4000" dirty="0">
                <a:solidFill>
                  <a:srgbClr val="0070C0"/>
                </a:solidFill>
              </a:rPr>
              <a:t>idea of the project is to illustrate the physical concept of projectile motion through a simple animation and a fun game!</a:t>
            </a:r>
          </a:p>
          <a:p>
            <a:pPr>
              <a:buFont typeface="Wingdings" panose="05000000000000000000" pitchFamily="2" charset="2"/>
              <a:buChar char="Ø"/>
            </a:pPr>
            <a:endParaRPr lang="en-US" sz="4000" dirty="0" smtClean="0">
              <a:solidFill>
                <a:srgbClr val="0070C0"/>
              </a:solidFill>
            </a:endParaRPr>
          </a:p>
        </p:txBody>
      </p:sp>
    </p:spTree>
    <p:extLst>
      <p:ext uri="{BB962C8B-B14F-4D97-AF65-F5344CB8AC3E}">
        <p14:creationId xmlns:p14="http://schemas.microsoft.com/office/powerpoint/2010/main" val="2202526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22642"/>
          </a:xfrm>
        </p:spPr>
        <p:txBody>
          <a:bodyPr/>
          <a:lstStyle/>
          <a:p>
            <a:r>
              <a:rPr lang="en-US" b="1" dirty="0" smtClean="0">
                <a:solidFill>
                  <a:srgbClr val="FF0000"/>
                </a:solidFill>
              </a:rPr>
              <a:t>How To: Code Equations (1/2)</a:t>
            </a:r>
            <a:endParaRPr lang="en-US"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6800" y="1097280"/>
                <a:ext cx="10058400" cy="5003074"/>
              </a:xfrm>
            </p:spPr>
            <p:txBody>
              <a:bodyPr>
                <a:normAutofit/>
              </a:bodyPr>
              <a:lstStyle/>
              <a:p>
                <a:pPr>
                  <a:buFont typeface="Wingdings" panose="05000000000000000000" pitchFamily="2" charset="2"/>
                  <a:buChar char="Ø"/>
                </a:pPr>
                <a:r>
                  <a:rPr lang="en-US" sz="2400" dirty="0" smtClean="0">
                    <a:solidFill>
                      <a:srgbClr val="0070C0"/>
                    </a:solidFill>
                  </a:rPr>
                  <a:t>Let’s say you have an equation as such that you want to convert into Python code: </a:t>
                </a:r>
              </a:p>
              <a:p>
                <a:pPr marL="1814300" lvl="8" indent="-342900">
                  <a:buFont typeface="Wingdings" panose="05000000000000000000" pitchFamily="2" charset="2"/>
                  <a:buChar char="Ø"/>
                </a:pPr>
                <a14:m>
                  <m:oMath xmlns:m="http://schemas.openxmlformats.org/officeDocument/2006/math">
                    <m:r>
                      <a:rPr lang="en-US" sz="2400" i="1" smtClean="0">
                        <a:solidFill>
                          <a:srgbClr val="0070C0"/>
                        </a:solidFill>
                        <a:latin typeface="Cambria Math" panose="02040503050406030204" pitchFamily="18" charset="0"/>
                      </a:rPr>
                      <m:t>𝐴</m:t>
                    </m:r>
                    <m:r>
                      <a:rPr lang="en-US" sz="2400" i="1" smtClean="0">
                        <a:solidFill>
                          <a:srgbClr val="0070C0"/>
                        </a:solidFill>
                        <a:latin typeface="Cambria Math" panose="02040503050406030204" pitchFamily="18" charset="0"/>
                      </a:rPr>
                      <m:t>=</m:t>
                    </m:r>
                    <m:r>
                      <a:rPr lang="el-GR" sz="2400" i="1" smtClean="0">
                        <a:solidFill>
                          <a:srgbClr val="0070C0"/>
                        </a:solidFill>
                        <a:latin typeface="Cambria Math" panose="02040503050406030204" pitchFamily="18" charset="0"/>
                      </a:rPr>
                      <m:t>𝜋</m:t>
                    </m:r>
                    <m:sSup>
                      <m:sSupPr>
                        <m:ctrlPr>
                          <a:rPr lang="en-US" sz="2400" i="1" smtClean="0">
                            <a:solidFill>
                              <a:srgbClr val="0070C0"/>
                            </a:solidFill>
                            <a:latin typeface="Cambria Math" panose="02040503050406030204" pitchFamily="18" charset="0"/>
                          </a:rPr>
                        </m:ctrlPr>
                      </m:sSupPr>
                      <m:e>
                        <m:r>
                          <a:rPr lang="en-US" sz="2400" i="1" smtClean="0">
                            <a:solidFill>
                              <a:srgbClr val="0070C0"/>
                            </a:solidFill>
                            <a:latin typeface="Cambria Math" panose="02040503050406030204" pitchFamily="18" charset="0"/>
                          </a:rPr>
                          <m:t>𝑟</m:t>
                        </m:r>
                      </m:e>
                      <m:sup>
                        <m:r>
                          <a:rPr lang="en-US" sz="2400" i="1" smtClean="0">
                            <a:solidFill>
                              <a:srgbClr val="0070C0"/>
                            </a:solidFill>
                            <a:latin typeface="Cambria Math" panose="02040503050406030204" pitchFamily="18" charset="0"/>
                          </a:rPr>
                          <m:t>2</m:t>
                        </m:r>
                      </m:sup>
                    </m:sSup>
                  </m:oMath>
                </a14:m>
                <a:endParaRPr lang="en-US" sz="2400" dirty="0" smtClean="0">
                  <a:solidFill>
                    <a:srgbClr val="0070C0"/>
                  </a:solidFill>
                </a:endParaRPr>
              </a:p>
              <a:p>
                <a:pPr>
                  <a:buFont typeface="Wingdings" panose="05000000000000000000" pitchFamily="2" charset="2"/>
                  <a:buChar char="Ø"/>
                </a:pPr>
                <a:r>
                  <a:rPr lang="en-US" sz="2400" dirty="0" smtClean="0">
                    <a:solidFill>
                      <a:srgbClr val="0070C0"/>
                    </a:solidFill>
                  </a:rPr>
                  <a:t>First you should make sure that you have a variable called </a:t>
                </a:r>
                <a:r>
                  <a:rPr lang="en-US" sz="2400" i="1" dirty="0" smtClean="0">
                    <a:solidFill>
                      <a:srgbClr val="0070C0"/>
                    </a:solidFill>
                  </a:rPr>
                  <a:t>r</a:t>
                </a:r>
                <a:r>
                  <a:rPr lang="en-US" sz="2400" dirty="0" smtClean="0">
                    <a:solidFill>
                      <a:srgbClr val="0070C0"/>
                    </a:solidFill>
                  </a:rPr>
                  <a:t> defined and assigned in the code previously. </a:t>
                </a:r>
              </a:p>
              <a:p>
                <a:pPr>
                  <a:buFont typeface="Wingdings" panose="05000000000000000000" pitchFamily="2" charset="2"/>
                  <a:buChar char="Ø"/>
                </a:pPr>
                <a:r>
                  <a:rPr lang="en-US" sz="2400" dirty="0" smtClean="0">
                    <a:solidFill>
                      <a:srgbClr val="0070C0"/>
                    </a:solidFill>
                  </a:rPr>
                  <a:t>Then you would type it in just like this:</a:t>
                </a:r>
              </a:p>
              <a:p>
                <a:pPr marL="0" indent="0">
                  <a:buNone/>
                </a:pPr>
                <a:r>
                  <a:rPr lang="en-US" sz="2400" dirty="0">
                    <a:solidFill>
                      <a:srgbClr val="0070C0"/>
                    </a:solidFill>
                  </a:rPr>
                  <a:t>	</a:t>
                </a:r>
                <a:r>
                  <a:rPr lang="en-US" sz="2400" dirty="0" smtClean="0">
                    <a:solidFill>
                      <a:srgbClr val="0070C0"/>
                    </a:solidFill>
                  </a:rPr>
                  <a:t>			</a:t>
                </a:r>
                <a:r>
                  <a:rPr lang="en-US" sz="2400" i="1" dirty="0" smtClean="0">
                    <a:solidFill>
                      <a:srgbClr val="0070C0"/>
                    </a:solidFill>
                    <a:latin typeface="Cambria" panose="02040503050406030204" pitchFamily="18" charset="0"/>
                    <a:cs typeface="Times New Roman" panose="02020603050405020304" pitchFamily="18" charset="0"/>
                  </a:rPr>
                  <a:t>A = </a:t>
                </a:r>
                <a:r>
                  <a:rPr lang="en-US" sz="2400" i="1" dirty="0" err="1" smtClean="0">
                    <a:solidFill>
                      <a:srgbClr val="0070C0"/>
                    </a:solidFill>
                    <a:latin typeface="Cambria" panose="02040503050406030204" pitchFamily="18" charset="0"/>
                    <a:cs typeface="Times New Roman" panose="02020603050405020304" pitchFamily="18" charset="0"/>
                  </a:rPr>
                  <a:t>math.pi</a:t>
                </a:r>
                <a:r>
                  <a:rPr lang="en-US" sz="2400" i="1" dirty="0" smtClean="0">
                    <a:solidFill>
                      <a:srgbClr val="0070C0"/>
                    </a:solidFill>
                    <a:latin typeface="Cambria" panose="02040503050406030204" pitchFamily="18" charset="0"/>
                    <a:cs typeface="Times New Roman" panose="02020603050405020304" pitchFamily="18" charset="0"/>
                  </a:rPr>
                  <a:t>*</a:t>
                </a:r>
                <a:r>
                  <a:rPr lang="en-US" sz="2400" i="1" dirty="0" err="1" smtClean="0">
                    <a:solidFill>
                      <a:srgbClr val="0070C0"/>
                    </a:solidFill>
                    <a:latin typeface="Cambria" panose="02040503050406030204" pitchFamily="18" charset="0"/>
                    <a:cs typeface="Times New Roman" panose="02020603050405020304" pitchFamily="18" charset="0"/>
                  </a:rPr>
                  <a:t>math.pow</a:t>
                </a:r>
                <a:r>
                  <a:rPr lang="en-US" sz="2400" i="1" dirty="0" smtClean="0">
                    <a:solidFill>
                      <a:srgbClr val="0070C0"/>
                    </a:solidFill>
                    <a:latin typeface="Cambria" panose="02040503050406030204" pitchFamily="18" charset="0"/>
                    <a:cs typeface="Times New Roman" panose="02020603050405020304" pitchFamily="18" charset="0"/>
                  </a:rPr>
                  <a:t>(r, 2)</a:t>
                </a:r>
              </a:p>
              <a:p>
                <a:pPr marL="457200" indent="-457200">
                  <a:buFont typeface="+mj-lt"/>
                  <a:buAutoNum type="arabicPeriod"/>
                </a:pPr>
                <a:r>
                  <a:rPr lang="en-US" sz="2400" dirty="0" smtClean="0">
                    <a:solidFill>
                      <a:srgbClr val="0070C0"/>
                    </a:solidFill>
                  </a:rPr>
                  <a:t>The first function, </a:t>
                </a:r>
                <a:r>
                  <a:rPr lang="en-US" sz="2400" i="1" dirty="0" err="1" smtClean="0">
                    <a:solidFill>
                      <a:srgbClr val="0070C0"/>
                    </a:solidFill>
                  </a:rPr>
                  <a:t>math.pi</a:t>
                </a:r>
                <a:r>
                  <a:rPr lang="en-US" sz="2400" dirty="0" smtClean="0">
                    <a:solidFill>
                      <a:srgbClr val="0070C0"/>
                    </a:solidFill>
                  </a:rPr>
                  <a:t> simply means </a:t>
                </a:r>
                <a:r>
                  <a:rPr lang="el-GR" sz="2400" i="1" dirty="0" smtClean="0">
                    <a:solidFill>
                      <a:srgbClr val="0070C0"/>
                    </a:solidFill>
                  </a:rPr>
                  <a:t>π</a:t>
                </a:r>
                <a:endParaRPr lang="en-US" sz="2400" i="1" dirty="0" smtClean="0">
                  <a:solidFill>
                    <a:srgbClr val="0070C0"/>
                  </a:solidFill>
                </a:endParaRPr>
              </a:p>
              <a:p>
                <a:pPr marL="457200" indent="-457200">
                  <a:buFont typeface="+mj-lt"/>
                  <a:buAutoNum type="arabicPeriod"/>
                </a:pPr>
                <a:r>
                  <a:rPr lang="en-US" sz="2400" dirty="0" smtClean="0">
                    <a:solidFill>
                      <a:srgbClr val="0070C0"/>
                    </a:solidFill>
                  </a:rPr>
                  <a:t>The second symbol, </a:t>
                </a:r>
                <a:r>
                  <a:rPr lang="en-US" sz="2400" i="1" dirty="0" smtClean="0">
                    <a:solidFill>
                      <a:srgbClr val="0070C0"/>
                    </a:solidFill>
                  </a:rPr>
                  <a:t>*</a:t>
                </a:r>
                <a:r>
                  <a:rPr lang="en-US" sz="2400" dirty="0" smtClean="0">
                    <a:solidFill>
                      <a:srgbClr val="0070C0"/>
                    </a:solidFill>
                  </a:rPr>
                  <a:t> stands for the multiplication operation</a:t>
                </a:r>
              </a:p>
              <a:p>
                <a:pPr marL="457200" indent="-457200">
                  <a:buFont typeface="+mj-lt"/>
                  <a:buAutoNum type="arabicPeriod"/>
                </a:pPr>
                <a:r>
                  <a:rPr lang="en-US" sz="2400" dirty="0" smtClean="0">
                    <a:solidFill>
                      <a:srgbClr val="0070C0"/>
                    </a:solidFill>
                  </a:rPr>
                  <a:t>The third function, </a:t>
                </a:r>
                <a:r>
                  <a:rPr lang="en-US" sz="2400" i="1" dirty="0" err="1" smtClean="0">
                    <a:solidFill>
                      <a:srgbClr val="0070C0"/>
                    </a:solidFill>
                  </a:rPr>
                  <a:t>math.power</a:t>
                </a:r>
                <a:r>
                  <a:rPr lang="en-US" sz="2400" i="1" dirty="0" smtClean="0">
                    <a:solidFill>
                      <a:srgbClr val="0070C0"/>
                    </a:solidFill>
                  </a:rPr>
                  <a:t> </a:t>
                </a:r>
                <a:r>
                  <a:rPr lang="en-US" sz="2400" dirty="0" smtClean="0">
                    <a:solidFill>
                      <a:srgbClr val="0070C0"/>
                    </a:solidFill>
                  </a:rPr>
                  <a:t>simply raises the variable </a:t>
                </a:r>
                <a:r>
                  <a:rPr lang="en-US" sz="2400" i="1" dirty="0" smtClean="0">
                    <a:solidFill>
                      <a:srgbClr val="0070C0"/>
                    </a:solidFill>
                  </a:rPr>
                  <a:t>r</a:t>
                </a:r>
                <a:r>
                  <a:rPr lang="en-US" sz="2400" dirty="0" smtClean="0">
                    <a:solidFill>
                      <a:srgbClr val="0070C0"/>
                    </a:solidFill>
                  </a:rPr>
                  <a:t> to the power </a:t>
                </a:r>
                <a:r>
                  <a:rPr lang="en-US" sz="2400" i="1" dirty="0" smtClean="0">
                    <a:solidFill>
                      <a:srgbClr val="0070C0"/>
                    </a:solidFill>
                  </a:rPr>
                  <a:t>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6800" y="1097280"/>
                <a:ext cx="10058400" cy="5003074"/>
              </a:xfrm>
              <a:blipFill>
                <a:blip r:embed="rId2"/>
                <a:stretch>
                  <a:fillRect l="-970" t="-974"/>
                </a:stretch>
              </a:blipFill>
            </p:spPr>
            <p:txBody>
              <a:bodyPr/>
              <a:lstStyle/>
              <a:p>
                <a:r>
                  <a:rPr lang="en-US">
                    <a:noFill/>
                  </a:rPr>
                  <a:t> </a:t>
                </a:r>
              </a:p>
            </p:txBody>
          </p:sp>
        </mc:Fallback>
      </mc:AlternateContent>
    </p:spTree>
    <p:extLst>
      <p:ext uri="{BB962C8B-B14F-4D97-AF65-F5344CB8AC3E}">
        <p14:creationId xmlns:p14="http://schemas.microsoft.com/office/powerpoint/2010/main" val="182783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944"/>
            <a:ext cx="10972800" cy="731520"/>
          </a:xfrm>
        </p:spPr>
        <p:txBody>
          <a:bodyPr/>
          <a:lstStyle/>
          <a:p>
            <a:r>
              <a:rPr lang="en-US" b="1" dirty="0" smtClean="0">
                <a:solidFill>
                  <a:srgbClr val="FF0000"/>
                </a:solidFill>
              </a:rPr>
              <a:t>How </a:t>
            </a:r>
            <a:r>
              <a:rPr lang="en-US" b="1" dirty="0" smtClean="0">
                <a:solidFill>
                  <a:srgbClr val="FF0000"/>
                </a:solidFill>
              </a:rPr>
              <a:t>To: Code Equations(2/2)</a:t>
            </a:r>
            <a:endParaRPr lang="en-US"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3326" y="927464"/>
                <a:ext cx="11225348" cy="5172890"/>
              </a:xfrm>
            </p:spPr>
            <p:txBody>
              <a:bodyPr>
                <a:noAutofit/>
              </a:bodyPr>
              <a:lstStyle/>
              <a:p>
                <a:pPr marL="0" indent="0">
                  <a:buNone/>
                </a:pPr>
                <a:r>
                  <a:rPr lang="en-US" sz="2400" dirty="0" smtClean="0">
                    <a:solidFill>
                      <a:srgbClr val="0070C0"/>
                    </a:solidFill>
                  </a:rPr>
                  <a:t>Now let us try a more complicated equation like: </a:t>
                </a:r>
              </a:p>
              <a:p>
                <a:pPr marL="0" indent="0">
                  <a:buNone/>
                </a:pPr>
                <a14:m>
                  <m:oMathPara xmlns:m="http://schemas.openxmlformats.org/officeDocument/2006/math">
                    <m:oMathParaPr>
                      <m:jc m:val="center"/>
                    </m:oMathParaPr>
                    <m:oMath xmlns:m="http://schemas.openxmlformats.org/officeDocument/2006/math">
                      <m:r>
                        <a:rPr lang="en-US" sz="2400" i="1" smtClean="0">
                          <a:solidFill>
                            <a:srgbClr val="0070C0"/>
                          </a:solidFill>
                          <a:latin typeface="Cambria Math" panose="02040503050406030204" pitchFamily="18" charset="0"/>
                        </a:rPr>
                        <m:t>𝑥</m:t>
                      </m:r>
                      <m:r>
                        <a:rPr lang="en-US" sz="2400" i="1" smtClean="0">
                          <a:solidFill>
                            <a:srgbClr val="0070C0"/>
                          </a:solidFill>
                          <a:latin typeface="Cambria Math" panose="02040503050406030204" pitchFamily="18" charset="0"/>
                        </a:rPr>
                        <m:t>=</m:t>
                      </m:r>
                      <m:f>
                        <m:fPr>
                          <m:ctrlPr>
                            <a:rPr lang="en-US" sz="2400" i="1" smtClean="0">
                              <a:solidFill>
                                <a:srgbClr val="0070C0"/>
                              </a:solidFill>
                              <a:latin typeface="Cambria Math" panose="02040503050406030204" pitchFamily="18" charset="0"/>
                            </a:rPr>
                          </m:ctrlPr>
                        </m:fPr>
                        <m:num>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𝑏</m:t>
                          </m:r>
                          <m:r>
                            <a:rPr lang="en-US" sz="2400" i="1" smtClean="0">
                              <a:solidFill>
                                <a:srgbClr val="0070C0"/>
                              </a:solidFill>
                              <a:latin typeface="Cambria Math" panose="02040503050406030204" pitchFamily="18" charset="0"/>
                            </a:rPr>
                            <m:t>±</m:t>
                          </m:r>
                          <m:rad>
                            <m:radPr>
                              <m:degHide m:val="on"/>
                              <m:ctrlPr>
                                <a:rPr lang="en-US" sz="2400" i="1" smtClean="0">
                                  <a:solidFill>
                                    <a:srgbClr val="0070C0"/>
                                  </a:solidFill>
                                  <a:latin typeface="Cambria Math" panose="02040503050406030204" pitchFamily="18" charset="0"/>
                                </a:rPr>
                              </m:ctrlPr>
                            </m:radPr>
                            <m:deg/>
                            <m:e>
                              <m:sSup>
                                <m:sSupPr>
                                  <m:ctrlPr>
                                    <a:rPr lang="en-US" sz="2400" i="1" smtClean="0">
                                      <a:solidFill>
                                        <a:srgbClr val="0070C0"/>
                                      </a:solidFill>
                                      <a:latin typeface="Cambria Math" panose="02040503050406030204" pitchFamily="18" charset="0"/>
                                    </a:rPr>
                                  </m:ctrlPr>
                                </m:sSupPr>
                                <m:e>
                                  <m:r>
                                    <a:rPr lang="en-US" sz="2400" i="1" smtClean="0">
                                      <a:solidFill>
                                        <a:srgbClr val="0070C0"/>
                                      </a:solidFill>
                                      <a:latin typeface="Cambria Math" panose="02040503050406030204" pitchFamily="18" charset="0"/>
                                    </a:rPr>
                                    <m:t>𝑏</m:t>
                                  </m:r>
                                </m:e>
                                <m:sup>
                                  <m:r>
                                    <a:rPr lang="en-US" sz="2400" i="1" smtClean="0">
                                      <a:solidFill>
                                        <a:srgbClr val="0070C0"/>
                                      </a:solidFill>
                                      <a:latin typeface="Cambria Math" panose="02040503050406030204" pitchFamily="18" charset="0"/>
                                    </a:rPr>
                                    <m:t>2</m:t>
                                  </m:r>
                                </m:sup>
                              </m:sSup>
                              <m:r>
                                <a:rPr lang="en-US" sz="2400" i="1" smtClean="0">
                                  <a:solidFill>
                                    <a:srgbClr val="0070C0"/>
                                  </a:solidFill>
                                  <a:latin typeface="Cambria Math" panose="02040503050406030204" pitchFamily="18" charset="0"/>
                                </a:rPr>
                                <m:t>−4</m:t>
                              </m:r>
                              <m:r>
                                <a:rPr lang="en-US" sz="2400" i="1" smtClean="0">
                                  <a:solidFill>
                                    <a:srgbClr val="0070C0"/>
                                  </a:solidFill>
                                  <a:latin typeface="Cambria Math" panose="02040503050406030204" pitchFamily="18" charset="0"/>
                                </a:rPr>
                                <m:t>𝑎𝑐</m:t>
                              </m:r>
                            </m:e>
                          </m:rad>
                        </m:num>
                        <m:den>
                          <m:r>
                            <a:rPr lang="en-US" sz="2400" i="1" smtClean="0">
                              <a:solidFill>
                                <a:srgbClr val="0070C0"/>
                              </a:solidFill>
                              <a:latin typeface="Cambria Math" panose="02040503050406030204" pitchFamily="18" charset="0"/>
                            </a:rPr>
                            <m:t>2</m:t>
                          </m:r>
                          <m:r>
                            <a:rPr lang="en-US" sz="2400" i="1" smtClean="0">
                              <a:solidFill>
                                <a:srgbClr val="0070C0"/>
                              </a:solidFill>
                              <a:latin typeface="Cambria Math" panose="02040503050406030204" pitchFamily="18" charset="0"/>
                            </a:rPr>
                            <m:t>𝑎</m:t>
                          </m:r>
                        </m:den>
                      </m:f>
                    </m:oMath>
                  </m:oMathPara>
                </a14:m>
                <a:endParaRPr lang="en-US" sz="2400" dirty="0" smtClean="0">
                  <a:solidFill>
                    <a:srgbClr val="0070C0"/>
                  </a:solidFill>
                </a:endParaRPr>
              </a:p>
              <a:p>
                <a:pPr marL="0" indent="0">
                  <a:buNone/>
                </a:pPr>
                <a:r>
                  <a:rPr lang="en-US" sz="2400" dirty="0">
                    <a:solidFill>
                      <a:srgbClr val="0070C0"/>
                    </a:solidFill>
                  </a:rPr>
                  <a:t> </a:t>
                </a:r>
                <a:r>
                  <a:rPr lang="en-US" sz="2400" dirty="0" smtClean="0">
                    <a:solidFill>
                      <a:srgbClr val="0070C0"/>
                    </a:solidFill>
                  </a:rPr>
                  <a:t> This is the formula to find the two roots of a quadratic equation. </a:t>
                </a:r>
              </a:p>
              <a:p>
                <a:pPr marL="0" indent="0">
                  <a:buNone/>
                </a:pPr>
                <a:r>
                  <a:rPr lang="en-US" sz="2400" dirty="0">
                    <a:solidFill>
                      <a:srgbClr val="0070C0"/>
                    </a:solidFill>
                  </a:rPr>
                  <a:t>  </a:t>
                </a:r>
                <a:r>
                  <a:rPr lang="en-US" sz="2400" dirty="0" smtClean="0">
                    <a:solidFill>
                      <a:srgbClr val="0070C0"/>
                    </a:solidFill>
                  </a:rPr>
                  <a:t>And as you may have noticed there are actually TWO formulae in there: one for the +, </a:t>
                </a:r>
                <a:r>
                  <a:rPr lang="en-US" sz="2400" dirty="0" smtClean="0">
                    <a:solidFill>
                      <a:srgbClr val="0070C0"/>
                    </a:solidFill>
                  </a:rPr>
                  <a:t>one </a:t>
                </a:r>
                <a:r>
                  <a:rPr lang="en-US" sz="2400" dirty="0" smtClean="0">
                    <a:solidFill>
                      <a:srgbClr val="0070C0"/>
                    </a:solidFill>
                  </a:rPr>
                  <a:t>for the –</a:t>
                </a:r>
              </a:p>
              <a:p>
                <a:pPr marL="0" indent="0">
                  <a:buNone/>
                </a:pPr>
                <a:r>
                  <a:rPr lang="en-US" sz="2400" dirty="0">
                    <a:solidFill>
                      <a:srgbClr val="0070C0"/>
                    </a:solidFill>
                  </a:rPr>
                  <a:t> </a:t>
                </a:r>
                <a:r>
                  <a:rPr lang="en-US" sz="2400" dirty="0" smtClean="0">
                    <a:solidFill>
                      <a:srgbClr val="0070C0"/>
                    </a:solidFill>
                  </a:rPr>
                  <a:t> So first, make sure you have defined the variables on the RHS of the equation (a, b, c) before this. </a:t>
                </a:r>
              </a:p>
              <a:p>
                <a:pPr marL="0" indent="0">
                  <a:buNone/>
                </a:pPr>
                <a:r>
                  <a:rPr lang="en-US" sz="2400" dirty="0">
                    <a:solidFill>
                      <a:srgbClr val="0070C0"/>
                    </a:solidFill>
                  </a:rPr>
                  <a:t> </a:t>
                </a:r>
                <a:r>
                  <a:rPr lang="en-US" sz="2400" dirty="0" smtClean="0">
                    <a:solidFill>
                      <a:srgbClr val="0070C0"/>
                    </a:solidFill>
                  </a:rPr>
                  <a:t> Let us first do the one for the + formula, assigning the answer to the variable x</a:t>
                </a:r>
                <a:r>
                  <a:rPr lang="en-US" sz="2400" baseline="-25000" dirty="0" smtClean="0">
                    <a:solidFill>
                      <a:srgbClr val="0070C0"/>
                    </a:solidFill>
                  </a:rPr>
                  <a:t>1</a:t>
                </a:r>
                <a:endParaRPr lang="en-US" sz="2400" dirty="0" smtClean="0">
                  <a:solidFill>
                    <a:srgbClr val="0070C0"/>
                  </a:solidFill>
                </a:endParaRPr>
              </a:p>
              <a:p>
                <a:pPr marL="0" indent="0" algn="ctr">
                  <a:buNone/>
                </a:pPr>
                <a:r>
                  <a:rPr lang="en-US" sz="2400" dirty="0">
                    <a:solidFill>
                      <a:srgbClr val="0070C0"/>
                    </a:solidFill>
                  </a:rPr>
                  <a:t> </a:t>
                </a:r>
                <a:r>
                  <a:rPr lang="en-US" sz="2400" dirty="0" smtClean="0">
                    <a:solidFill>
                      <a:srgbClr val="0070C0"/>
                    </a:solidFill>
                  </a:rPr>
                  <a:t> </a:t>
                </a:r>
                <a:r>
                  <a:rPr lang="en-US" sz="2400" i="1" dirty="0" smtClean="0">
                    <a:solidFill>
                      <a:srgbClr val="0070C0"/>
                    </a:solidFill>
                    <a:latin typeface="Cambria" panose="02040503050406030204" pitchFamily="18" charset="0"/>
                    <a:cs typeface="Times New Roman" panose="02020603050405020304" pitchFamily="18" charset="0"/>
                  </a:rPr>
                  <a:t>x1 = (-</a:t>
                </a:r>
                <a:r>
                  <a:rPr lang="en-US" sz="2400" i="1" dirty="0" err="1" smtClean="0">
                    <a:solidFill>
                      <a:srgbClr val="0070C0"/>
                    </a:solidFill>
                    <a:latin typeface="Cambria" panose="02040503050406030204" pitchFamily="18" charset="0"/>
                    <a:cs typeface="Times New Roman" panose="02020603050405020304" pitchFamily="18" charset="0"/>
                  </a:rPr>
                  <a:t>b+math.sqrt</a:t>
                </a:r>
                <a:r>
                  <a:rPr lang="en-US" sz="2400" i="1" dirty="0" smtClean="0">
                    <a:solidFill>
                      <a:srgbClr val="0070C0"/>
                    </a:solidFill>
                    <a:latin typeface="Cambria" panose="02040503050406030204" pitchFamily="18" charset="0"/>
                    <a:cs typeface="Times New Roman" panose="02020603050405020304" pitchFamily="18" charset="0"/>
                  </a:rPr>
                  <a:t>(</a:t>
                </a:r>
                <a:r>
                  <a:rPr lang="en-US" sz="2400" i="1" dirty="0" err="1" smtClean="0">
                    <a:solidFill>
                      <a:srgbClr val="0070C0"/>
                    </a:solidFill>
                    <a:latin typeface="Cambria" panose="02040503050406030204" pitchFamily="18" charset="0"/>
                    <a:cs typeface="Times New Roman" panose="02020603050405020304" pitchFamily="18" charset="0"/>
                  </a:rPr>
                  <a:t>math.pow</a:t>
                </a:r>
                <a:r>
                  <a:rPr lang="en-US" sz="2400" i="1" dirty="0" smtClean="0">
                    <a:solidFill>
                      <a:srgbClr val="0070C0"/>
                    </a:solidFill>
                    <a:latin typeface="Cambria" panose="02040503050406030204" pitchFamily="18" charset="0"/>
                    <a:cs typeface="Times New Roman" panose="02020603050405020304" pitchFamily="18" charset="0"/>
                  </a:rPr>
                  <a:t>(b, 2)-4*a*c))/(2*a)</a:t>
                </a:r>
              </a:p>
              <a:p>
                <a:pPr marL="0" indent="0">
                  <a:buNone/>
                </a:pPr>
                <a:r>
                  <a:rPr lang="en-US" sz="2400" i="1" dirty="0">
                    <a:solidFill>
                      <a:srgbClr val="0070C0"/>
                    </a:solidFill>
                    <a:latin typeface="Cambria" panose="02040503050406030204" pitchFamily="18" charset="0"/>
                    <a:cs typeface="Times New Roman" panose="02020603050405020304" pitchFamily="18" charset="0"/>
                  </a:rPr>
                  <a:t> </a:t>
                </a:r>
                <a:r>
                  <a:rPr lang="en-US" sz="2400" i="1" dirty="0" smtClean="0">
                    <a:solidFill>
                      <a:srgbClr val="0070C0"/>
                    </a:solidFill>
                    <a:latin typeface="Cambria" panose="02040503050406030204" pitchFamily="18" charset="0"/>
                    <a:cs typeface="Times New Roman" panose="02020603050405020304" pitchFamily="18" charset="0"/>
                  </a:rPr>
                  <a:t> </a:t>
                </a:r>
                <a:r>
                  <a:rPr lang="en-US" sz="2400" dirty="0" smtClean="0">
                    <a:solidFill>
                      <a:srgbClr val="0070C0"/>
                    </a:solidFill>
                    <a:cs typeface="Times New Roman" panose="02020603050405020304" pitchFamily="18" charset="0"/>
                  </a:rPr>
                  <a:t>On the next slide you will find the answer to the – formula, assigned to x</a:t>
                </a:r>
                <a:r>
                  <a:rPr lang="en-US" sz="2400" baseline="-25000" dirty="0" smtClean="0">
                    <a:solidFill>
                      <a:srgbClr val="0070C0"/>
                    </a:solidFill>
                    <a:cs typeface="Times New Roman" panose="02020603050405020304" pitchFamily="18" charset="0"/>
                  </a:rPr>
                  <a:t>2</a:t>
                </a:r>
                <a:r>
                  <a:rPr lang="en-US" sz="2400" dirty="0" smtClean="0">
                    <a:solidFill>
                      <a:srgbClr val="0070C0"/>
                    </a:solidFill>
                    <a:cs typeface="Times New Roman" panose="02020603050405020304" pitchFamily="18" charset="0"/>
                  </a:rPr>
                  <a:t> </a:t>
                </a:r>
              </a:p>
              <a:p>
                <a:pPr marL="0" indent="0">
                  <a:buNone/>
                </a:pPr>
                <a:r>
                  <a:rPr lang="en-US" sz="2400" i="1" dirty="0">
                    <a:solidFill>
                      <a:srgbClr val="0070C0"/>
                    </a:solidFill>
                    <a:latin typeface="Cambria" panose="02040503050406030204" pitchFamily="18" charset="0"/>
                    <a:cs typeface="Times New Roman" panose="02020603050405020304" pitchFamily="18" charset="0"/>
                  </a:rPr>
                  <a:t> </a:t>
                </a:r>
                <a:r>
                  <a:rPr lang="en-US" sz="2400" i="1" dirty="0" smtClean="0">
                    <a:solidFill>
                      <a:srgbClr val="0070C0"/>
                    </a:solidFill>
                    <a:latin typeface="Cambria" panose="02040503050406030204" pitchFamily="18" charset="0"/>
                    <a:cs typeface="Times New Roman" panose="02020603050405020304" pitchFamily="18" charset="0"/>
                  </a:rPr>
                  <a:t> </a:t>
                </a:r>
                <a:r>
                  <a:rPr lang="en-US" sz="2400" dirty="0" smtClean="0">
                    <a:solidFill>
                      <a:srgbClr val="0070C0"/>
                    </a:solidFill>
                    <a:cs typeface="Times New Roman" panose="02020603050405020304" pitchFamily="18" charset="0"/>
                  </a:rPr>
                  <a:t>But work it out on paper for yourself, before you look at it…</a:t>
                </a:r>
                <a:endParaRPr lang="en-US" sz="2400" i="1" dirty="0" smtClean="0">
                  <a:solidFill>
                    <a:srgbClr val="0070C0"/>
                  </a:solidFill>
                  <a:latin typeface="Cambria" panose="02040503050406030204" pitchFamily="18" charset="0"/>
                  <a:cs typeface="Times New Roman" panose="02020603050405020304" pitchFamily="18" charset="0"/>
                </a:endParaRPr>
              </a:p>
              <a:p>
                <a:pPr marL="0" indent="0">
                  <a:buNone/>
                </a:pPr>
                <a:r>
                  <a:rPr lang="en-US" sz="2400" dirty="0">
                    <a:solidFill>
                      <a:srgbClr val="0070C0"/>
                    </a:solidFill>
                  </a:rPr>
                  <a:t> </a:t>
                </a:r>
                <a:r>
                  <a:rPr lang="en-US" sz="2400" dirty="0" smtClean="0">
                    <a:solidFill>
                      <a:srgbClr val="0070C0"/>
                    </a:solidFill>
                  </a:rPr>
                  <a:t> </a:t>
                </a:r>
                <a:endParaRPr lang="en-US" sz="2400" dirty="0">
                  <a:solidFill>
                    <a:srgbClr val="0070C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3326" y="927464"/>
                <a:ext cx="11225348" cy="5172890"/>
              </a:xfrm>
              <a:blipFill>
                <a:blip r:embed="rId2"/>
                <a:stretch>
                  <a:fillRect l="-814" t="-942" b="-236"/>
                </a:stretch>
              </a:blipFill>
            </p:spPr>
            <p:txBody>
              <a:bodyPr/>
              <a:lstStyle/>
              <a:p>
                <a:r>
                  <a:rPr lang="en-US">
                    <a:noFill/>
                  </a:rPr>
                  <a:t> </a:t>
                </a:r>
              </a:p>
            </p:txBody>
          </p:sp>
        </mc:Fallback>
      </mc:AlternateContent>
    </p:spTree>
    <p:extLst>
      <p:ext uri="{BB962C8B-B14F-4D97-AF65-F5344CB8AC3E}">
        <p14:creationId xmlns:p14="http://schemas.microsoft.com/office/powerpoint/2010/main" val="333625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87956"/>
          </a:xfrm>
        </p:spPr>
        <p:txBody>
          <a:bodyPr/>
          <a:lstStyle/>
          <a:p>
            <a:r>
              <a:rPr lang="en-US" dirty="0" smtClean="0">
                <a:solidFill>
                  <a:srgbClr val="FF0000"/>
                </a:solidFill>
              </a:rPr>
              <a:t>How To: Code Equations (3/3)</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b="1" dirty="0" smtClean="0">
                <a:solidFill>
                  <a:srgbClr val="0070C0"/>
                </a:solidFill>
              </a:rPr>
              <a:t>ANSWER: </a:t>
            </a:r>
          </a:p>
          <a:p>
            <a:pPr marL="0" indent="0" algn="ctr">
              <a:buNone/>
            </a:pPr>
            <a:r>
              <a:rPr lang="en-US" sz="2200" i="1" dirty="0">
                <a:solidFill>
                  <a:srgbClr val="0070C0"/>
                </a:solidFill>
                <a:latin typeface="Cambria" panose="02040503050406030204" pitchFamily="18" charset="0"/>
              </a:rPr>
              <a:t>x</a:t>
            </a:r>
            <a:r>
              <a:rPr lang="en-US" sz="2200" i="1" dirty="0" smtClean="0">
                <a:solidFill>
                  <a:srgbClr val="0070C0"/>
                </a:solidFill>
                <a:latin typeface="Cambria" panose="02040503050406030204" pitchFamily="18" charset="0"/>
              </a:rPr>
              <a:t>2 = (-b-</a:t>
            </a:r>
            <a:r>
              <a:rPr lang="en-US" sz="2200" i="1" dirty="0" err="1" smtClean="0">
                <a:solidFill>
                  <a:srgbClr val="0070C0"/>
                </a:solidFill>
                <a:latin typeface="Cambria" panose="02040503050406030204" pitchFamily="18" charset="0"/>
              </a:rPr>
              <a:t>math.sqrt</a:t>
            </a:r>
            <a:r>
              <a:rPr lang="en-US" sz="2200" i="1" dirty="0" smtClean="0">
                <a:solidFill>
                  <a:srgbClr val="0070C0"/>
                </a:solidFill>
                <a:latin typeface="Cambria" panose="02040503050406030204" pitchFamily="18" charset="0"/>
              </a:rPr>
              <a:t>(</a:t>
            </a:r>
            <a:r>
              <a:rPr lang="en-US" sz="2200" i="1" dirty="0" err="1" smtClean="0">
                <a:solidFill>
                  <a:srgbClr val="0070C0"/>
                </a:solidFill>
                <a:latin typeface="Cambria" panose="02040503050406030204" pitchFamily="18" charset="0"/>
              </a:rPr>
              <a:t>math.pow</a:t>
            </a:r>
            <a:r>
              <a:rPr lang="en-US" sz="2200" i="1" dirty="0" smtClean="0">
                <a:solidFill>
                  <a:srgbClr val="0070C0"/>
                </a:solidFill>
                <a:latin typeface="Cambria" panose="02040503050406030204" pitchFamily="18" charset="0"/>
              </a:rPr>
              <a:t>(b, 2)-4*a*c))/(2*a)</a:t>
            </a:r>
          </a:p>
          <a:p>
            <a:pPr>
              <a:buFont typeface="Wingdings" panose="05000000000000000000" pitchFamily="2" charset="2"/>
              <a:buChar char="Ø"/>
            </a:pPr>
            <a:r>
              <a:rPr lang="en-US" sz="2200" dirty="0" smtClean="0">
                <a:solidFill>
                  <a:srgbClr val="0070C0"/>
                </a:solidFill>
              </a:rPr>
              <a:t>Notice how you only had to change a single symbol to get a whole new equation, just like how you would have done it by hand. </a:t>
            </a:r>
          </a:p>
          <a:p>
            <a:pPr>
              <a:buFont typeface="Wingdings" panose="05000000000000000000" pitchFamily="2" charset="2"/>
              <a:buChar char="Ø"/>
            </a:pPr>
            <a:r>
              <a:rPr lang="en-US" sz="2200" dirty="0" smtClean="0">
                <a:solidFill>
                  <a:srgbClr val="0070C0"/>
                </a:solidFill>
              </a:rPr>
              <a:t>The take-away from this exercise is that coding in equations is no different than writing them out by hand. </a:t>
            </a:r>
          </a:p>
          <a:p>
            <a:pPr>
              <a:buFont typeface="Wingdings" panose="05000000000000000000" pitchFamily="2" charset="2"/>
              <a:buChar char="Ø"/>
            </a:pPr>
            <a:r>
              <a:rPr lang="en-US" sz="2200" b="1" dirty="0" smtClean="0">
                <a:solidFill>
                  <a:srgbClr val="0070C0"/>
                </a:solidFill>
              </a:rPr>
              <a:t>NOTE:</a:t>
            </a:r>
            <a:r>
              <a:rPr lang="en-US" sz="2200" dirty="0" smtClean="0">
                <a:solidFill>
                  <a:srgbClr val="0070C0"/>
                </a:solidFill>
              </a:rPr>
              <a:t> Watch out for the parenthesis, that’s where they get you!</a:t>
            </a:r>
            <a:r>
              <a:rPr lang="en-US" sz="2200" i="1" dirty="0" smtClean="0">
                <a:solidFill>
                  <a:srgbClr val="0070C0"/>
                </a:solidFill>
                <a:latin typeface="Cambria" panose="02040503050406030204" pitchFamily="18" charset="0"/>
              </a:rPr>
              <a:t> </a:t>
            </a:r>
            <a:endParaRPr lang="en-US" sz="2200" i="1" dirty="0">
              <a:solidFill>
                <a:srgbClr val="0070C0"/>
              </a:solidFill>
              <a:latin typeface="Cambria" panose="02040503050406030204" pitchFamily="18" charset="0"/>
            </a:endParaRPr>
          </a:p>
        </p:txBody>
      </p:sp>
    </p:spTree>
    <p:extLst>
      <p:ext uri="{BB962C8B-B14F-4D97-AF65-F5344CB8AC3E}">
        <p14:creationId xmlns:p14="http://schemas.microsoft.com/office/powerpoint/2010/main" val="1585455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6516"/>
          </a:xfrm>
        </p:spPr>
        <p:txBody>
          <a:bodyPr/>
          <a:lstStyle/>
          <a:p>
            <a:r>
              <a:rPr lang="en-US" b="1" dirty="0" smtClean="0">
                <a:solidFill>
                  <a:srgbClr val="FF0000"/>
                </a:solidFill>
              </a:rPr>
              <a:t>Important Code Snippets (1/2)</a:t>
            </a:r>
            <a:endParaRPr lang="en-US" b="1" dirty="0">
              <a:solidFill>
                <a:srgbClr val="FF0000"/>
              </a:solidFill>
            </a:endParaRPr>
          </a:p>
        </p:txBody>
      </p:sp>
      <p:sp>
        <p:nvSpPr>
          <p:cNvPr id="5" name="TextBox 4"/>
          <p:cNvSpPr txBox="1"/>
          <p:nvPr/>
        </p:nvSpPr>
        <p:spPr>
          <a:xfrm>
            <a:off x="657497" y="3426822"/>
            <a:ext cx="11382103" cy="2354491"/>
          </a:xfrm>
          <a:prstGeom prst="rect">
            <a:avLst/>
          </a:prstGeom>
          <a:noFill/>
        </p:spPr>
        <p:txBody>
          <a:bodyPr wrap="square" rtlCol="0">
            <a:spAutoFit/>
          </a:bodyPr>
          <a:lstStyle/>
          <a:p>
            <a:r>
              <a:rPr lang="en-US" sz="2100" b="1" dirty="0" smtClean="0">
                <a:solidFill>
                  <a:srgbClr val="0070C0"/>
                </a:solidFill>
              </a:rPr>
              <a:t>THREE</a:t>
            </a:r>
            <a:r>
              <a:rPr lang="en-US" sz="2100" dirty="0" smtClean="0">
                <a:solidFill>
                  <a:srgbClr val="0070C0"/>
                </a:solidFill>
              </a:rPr>
              <a:t> things to notice:</a:t>
            </a:r>
          </a:p>
          <a:p>
            <a:pPr marL="342900" indent="-342900">
              <a:buClr>
                <a:schemeClr val="accent1"/>
              </a:buClr>
              <a:buFont typeface="+mj-lt"/>
              <a:buAutoNum type="arabicPeriod"/>
            </a:pPr>
            <a:r>
              <a:rPr lang="en-US" sz="2100" dirty="0" smtClean="0">
                <a:solidFill>
                  <a:srgbClr val="0070C0"/>
                </a:solidFill>
              </a:rPr>
              <a:t>We are asking the user to enter values for velocity and angle which we accept as </a:t>
            </a:r>
            <a:r>
              <a:rPr lang="en-US" sz="2100" b="1" dirty="0" err="1" smtClean="0">
                <a:solidFill>
                  <a:srgbClr val="0070C0"/>
                </a:solidFill>
              </a:rPr>
              <a:t>raw_input</a:t>
            </a:r>
            <a:r>
              <a:rPr lang="en-US" sz="2100" dirty="0" smtClean="0">
                <a:solidFill>
                  <a:srgbClr val="0070C0"/>
                </a:solidFill>
              </a:rPr>
              <a:t> and convert it into a number </a:t>
            </a:r>
            <a:r>
              <a:rPr lang="en-US" sz="2100" b="1" dirty="0" smtClean="0">
                <a:solidFill>
                  <a:srgbClr val="0070C0"/>
                </a:solidFill>
              </a:rPr>
              <a:t>(float) </a:t>
            </a:r>
            <a:r>
              <a:rPr lang="en-US" sz="2100" dirty="0" smtClean="0">
                <a:solidFill>
                  <a:srgbClr val="0070C0"/>
                </a:solidFill>
              </a:rPr>
              <a:t>for easy use. </a:t>
            </a:r>
          </a:p>
          <a:p>
            <a:pPr marL="342900" indent="-342900">
              <a:buClr>
                <a:schemeClr val="accent1"/>
              </a:buClr>
              <a:buFont typeface="+mj-lt"/>
              <a:buAutoNum type="arabicPeriod"/>
            </a:pPr>
            <a:r>
              <a:rPr lang="en-US" sz="2100" dirty="0" smtClean="0">
                <a:solidFill>
                  <a:srgbClr val="0070C0"/>
                </a:solidFill>
              </a:rPr>
              <a:t>These variables are then used to calculate other values using mathematical formulae. The take-away here is to see how easily the mathematical formulae translate into Python code. </a:t>
            </a:r>
          </a:p>
          <a:p>
            <a:pPr marL="342900" indent="-342900">
              <a:buClr>
                <a:schemeClr val="accent1"/>
              </a:buClr>
              <a:buFont typeface="+mj-lt"/>
              <a:buAutoNum type="arabicPeriod"/>
            </a:pPr>
            <a:r>
              <a:rPr lang="en-US" sz="2100" dirty="0" smtClean="0">
                <a:solidFill>
                  <a:srgbClr val="0070C0"/>
                </a:solidFill>
              </a:rPr>
              <a:t>These calculated parameters are then printed back to the screen for the user to look at. </a:t>
            </a:r>
          </a:p>
          <a:p>
            <a:pPr>
              <a:buClr>
                <a:schemeClr val="accent1"/>
              </a:buClr>
            </a:pPr>
            <a:r>
              <a:rPr lang="en-US" sz="2100" dirty="0" smtClean="0">
                <a:solidFill>
                  <a:srgbClr val="0070C0"/>
                </a:solidFill>
              </a:rPr>
              <a:t>These three steps from the crux of almost all procedural programs in STEM fields. </a:t>
            </a:r>
          </a:p>
        </p:txBody>
      </p:sp>
      <p:pic>
        <p:nvPicPr>
          <p:cNvPr id="8" name="Content Placeholder 7"/>
          <p:cNvPicPr>
            <a:picLocks noGrp="1" noChangeAspect="1"/>
          </p:cNvPicPr>
          <p:nvPr>
            <p:ph idx="1"/>
          </p:nvPr>
        </p:nvPicPr>
        <p:blipFill rotWithShape="1">
          <a:blip r:embed="rId2"/>
          <a:srcRect t="1879"/>
          <a:stretch/>
        </p:blipFill>
        <p:spPr>
          <a:xfrm>
            <a:off x="2055668" y="1071154"/>
            <a:ext cx="8080664" cy="2159725"/>
          </a:xfrm>
          <a:prstGeom prst="rect">
            <a:avLst/>
          </a:prstGeom>
        </p:spPr>
      </p:pic>
    </p:spTree>
    <p:extLst>
      <p:ext uri="{BB962C8B-B14F-4D97-AF65-F5344CB8AC3E}">
        <p14:creationId xmlns:p14="http://schemas.microsoft.com/office/powerpoint/2010/main" val="922656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1831"/>
          </a:xfrm>
        </p:spPr>
        <p:txBody>
          <a:bodyPr/>
          <a:lstStyle/>
          <a:p>
            <a:r>
              <a:rPr lang="en-US" b="1" dirty="0" smtClean="0">
                <a:solidFill>
                  <a:srgbClr val="FF0000"/>
                </a:solidFill>
              </a:rPr>
              <a:t>Important Code Snippets (2/2)</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255408" y="1136469"/>
            <a:ext cx="7759562" cy="1314042"/>
          </a:xfrm>
          <a:prstGeom prst="rect">
            <a:avLst/>
          </a:prstGeom>
        </p:spPr>
      </p:pic>
      <p:sp>
        <p:nvSpPr>
          <p:cNvPr id="5" name="TextBox 4"/>
          <p:cNvSpPr txBox="1"/>
          <p:nvPr/>
        </p:nvSpPr>
        <p:spPr>
          <a:xfrm>
            <a:off x="609600" y="2842397"/>
            <a:ext cx="11086010" cy="3000821"/>
          </a:xfrm>
          <a:prstGeom prst="rect">
            <a:avLst/>
          </a:prstGeom>
          <a:noFill/>
        </p:spPr>
        <p:txBody>
          <a:bodyPr wrap="square" rtlCol="0">
            <a:spAutoFit/>
          </a:bodyPr>
          <a:lstStyle/>
          <a:p>
            <a:r>
              <a:rPr lang="en-US" sz="2100" dirty="0" smtClean="0">
                <a:solidFill>
                  <a:srgbClr val="0070C0"/>
                </a:solidFill>
              </a:rPr>
              <a:t>These lines contain the essence of the program. </a:t>
            </a:r>
          </a:p>
          <a:p>
            <a:pPr>
              <a:buClr>
                <a:srgbClr val="92D050"/>
              </a:buClr>
            </a:pPr>
            <a:r>
              <a:rPr lang="en-US" sz="2100" dirty="0" smtClean="0">
                <a:solidFill>
                  <a:srgbClr val="0070C0"/>
                </a:solidFill>
              </a:rPr>
              <a:t>Here </a:t>
            </a:r>
            <a:r>
              <a:rPr lang="en-US" sz="2100" dirty="0" smtClean="0">
                <a:solidFill>
                  <a:srgbClr val="0070C0"/>
                </a:solidFill>
              </a:rPr>
              <a:t>we are animating the path of a projectile by plotting its position in 2D space at certain instances of time </a:t>
            </a:r>
          </a:p>
          <a:p>
            <a:pPr marL="342900" indent="-342900">
              <a:buClr>
                <a:srgbClr val="0070C0"/>
              </a:buClr>
              <a:buFont typeface="Wingdings" panose="05000000000000000000" pitchFamily="2" charset="2"/>
              <a:buChar char="Ø"/>
            </a:pPr>
            <a:r>
              <a:rPr lang="en-US" sz="2100" dirty="0" smtClean="0">
                <a:solidFill>
                  <a:srgbClr val="0070C0"/>
                </a:solidFill>
              </a:rPr>
              <a:t>We are looking at 21 evenly spaced intervals in total flight time in </a:t>
            </a:r>
            <a:r>
              <a:rPr lang="en-US" sz="2100" b="1" dirty="0" smtClean="0">
                <a:solidFill>
                  <a:srgbClr val="0070C0"/>
                </a:solidFill>
              </a:rPr>
              <a:t>AnimateProjectile.py</a:t>
            </a:r>
          </a:p>
          <a:p>
            <a:pPr marL="342900" indent="-342900">
              <a:buClr>
                <a:srgbClr val="0070C0"/>
              </a:buClr>
              <a:buFont typeface="Wingdings" panose="05000000000000000000" pitchFamily="2" charset="2"/>
              <a:buChar char="Ø"/>
            </a:pPr>
            <a:r>
              <a:rPr lang="en-US" sz="2100" dirty="0" smtClean="0">
                <a:solidFill>
                  <a:srgbClr val="0070C0"/>
                </a:solidFill>
              </a:rPr>
              <a:t>So for each instant t in </a:t>
            </a:r>
            <a:r>
              <a:rPr lang="en-US" sz="2100" i="1" dirty="0" err="1" smtClean="0">
                <a:solidFill>
                  <a:srgbClr val="0070C0"/>
                </a:solidFill>
              </a:rPr>
              <a:t>total_time</a:t>
            </a:r>
            <a:r>
              <a:rPr lang="en-US" sz="2100" dirty="0" smtClean="0">
                <a:solidFill>
                  <a:srgbClr val="0070C0"/>
                </a:solidFill>
              </a:rPr>
              <a:t>, we are calculating the value for (x, y) based on mathematical formulae</a:t>
            </a:r>
          </a:p>
          <a:p>
            <a:pPr marL="342900" indent="-342900">
              <a:buClr>
                <a:srgbClr val="0070C0"/>
              </a:buClr>
              <a:buFont typeface="Wingdings" panose="05000000000000000000" pitchFamily="2" charset="2"/>
              <a:buChar char="Ø"/>
            </a:pPr>
            <a:r>
              <a:rPr lang="en-US" sz="2100" dirty="0" smtClean="0">
                <a:solidFill>
                  <a:srgbClr val="0070C0"/>
                </a:solidFill>
              </a:rPr>
              <a:t>We are then plotting this point in 2D space with a certain size and color</a:t>
            </a:r>
          </a:p>
          <a:p>
            <a:pPr marL="342900" indent="-342900">
              <a:buClr>
                <a:srgbClr val="0070C0"/>
              </a:buClr>
              <a:buFont typeface="Wingdings" panose="05000000000000000000" pitchFamily="2" charset="2"/>
              <a:buChar char="Ø"/>
            </a:pPr>
            <a:r>
              <a:rPr lang="en-US" sz="2100" dirty="0" smtClean="0">
                <a:solidFill>
                  <a:srgbClr val="0070C0"/>
                </a:solidFill>
              </a:rPr>
              <a:t>We then repeat the process for the next value of time t and so on till we land after </a:t>
            </a:r>
            <a:r>
              <a:rPr lang="en-US" sz="2100" i="1" dirty="0" err="1" smtClean="0">
                <a:solidFill>
                  <a:srgbClr val="0070C0"/>
                </a:solidFill>
              </a:rPr>
              <a:t>total_time</a:t>
            </a:r>
            <a:r>
              <a:rPr lang="en-US" sz="2100" dirty="0" smtClean="0">
                <a:solidFill>
                  <a:srgbClr val="0070C0"/>
                </a:solidFill>
              </a:rPr>
              <a:t> s has passed </a:t>
            </a:r>
          </a:p>
        </p:txBody>
      </p:sp>
    </p:spTree>
    <p:extLst>
      <p:ext uri="{BB962C8B-B14F-4D97-AF65-F5344CB8AC3E}">
        <p14:creationId xmlns:p14="http://schemas.microsoft.com/office/powerpoint/2010/main" val="1856290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87956"/>
          </a:xfrm>
        </p:spPr>
        <p:txBody>
          <a:bodyPr/>
          <a:lstStyle/>
          <a:p>
            <a:r>
              <a:rPr lang="en-US" b="1" dirty="0" smtClean="0">
                <a:solidFill>
                  <a:srgbClr val="FF0000"/>
                </a:solidFill>
              </a:rPr>
              <a:t>Phase III</a:t>
            </a:r>
            <a:endParaRPr lang="en-US" b="1" dirty="0">
              <a:solidFill>
                <a:srgbClr val="FF0000"/>
              </a:solidFill>
            </a:endParaRPr>
          </a:p>
        </p:txBody>
      </p:sp>
      <p:sp>
        <p:nvSpPr>
          <p:cNvPr id="3" name="Content Placeholder 2"/>
          <p:cNvSpPr>
            <a:spLocks noGrp="1"/>
          </p:cNvSpPr>
          <p:nvPr>
            <p:ph idx="1"/>
          </p:nvPr>
        </p:nvSpPr>
        <p:spPr>
          <a:xfrm>
            <a:off x="609600" y="1162594"/>
            <a:ext cx="10972800" cy="4898572"/>
          </a:xfrm>
        </p:spPr>
        <p:txBody>
          <a:bodyPr>
            <a:normAutofit/>
          </a:bodyPr>
          <a:lstStyle/>
          <a:p>
            <a:pPr>
              <a:buFont typeface="Wingdings" panose="05000000000000000000" pitchFamily="2" charset="2"/>
              <a:buChar char="Ø"/>
            </a:pPr>
            <a:r>
              <a:rPr lang="en-US" dirty="0" smtClean="0">
                <a:solidFill>
                  <a:srgbClr val="0070C0"/>
                </a:solidFill>
              </a:rPr>
              <a:t>This can be done after either Phase I or Phase II. </a:t>
            </a:r>
          </a:p>
          <a:p>
            <a:pPr>
              <a:buFont typeface="Wingdings" panose="05000000000000000000" pitchFamily="2" charset="2"/>
              <a:buChar char="Ø"/>
            </a:pPr>
            <a:r>
              <a:rPr lang="en-US" dirty="0" smtClean="0">
                <a:solidFill>
                  <a:srgbClr val="0070C0"/>
                </a:solidFill>
              </a:rPr>
              <a:t>The idea behind this step is to suggest a slight improvement which will involve changing portions in the code. </a:t>
            </a:r>
          </a:p>
          <a:p>
            <a:pPr>
              <a:buFont typeface="Wingdings" panose="05000000000000000000" pitchFamily="2" charset="2"/>
              <a:buChar char="Ø"/>
            </a:pPr>
            <a:r>
              <a:rPr lang="en-US" dirty="0" smtClean="0">
                <a:solidFill>
                  <a:srgbClr val="0070C0"/>
                </a:solidFill>
              </a:rPr>
              <a:t>This way the student can strengthen the concepts of Python programming and manipulating physical equations. </a:t>
            </a:r>
          </a:p>
          <a:p>
            <a:pPr>
              <a:buFont typeface="Wingdings" panose="05000000000000000000" pitchFamily="2" charset="2"/>
              <a:buChar char="Ø"/>
            </a:pPr>
            <a:r>
              <a:rPr lang="en-US" dirty="0" smtClean="0">
                <a:solidFill>
                  <a:srgbClr val="0070C0"/>
                </a:solidFill>
              </a:rPr>
              <a:t>The change is to implement a program in which the user is allowed to launch a projectile from a certain </a:t>
            </a:r>
            <a:r>
              <a:rPr lang="en-US" b="1" dirty="0" smtClean="0">
                <a:solidFill>
                  <a:srgbClr val="0070C0"/>
                </a:solidFill>
              </a:rPr>
              <a:t>height, h</a:t>
            </a:r>
            <a:r>
              <a:rPr lang="en-US" dirty="0" smtClean="0">
                <a:solidFill>
                  <a:srgbClr val="0070C0"/>
                </a:solidFill>
              </a:rPr>
              <a:t>. </a:t>
            </a:r>
          </a:p>
          <a:p>
            <a:pPr>
              <a:buFont typeface="Wingdings" panose="05000000000000000000" pitchFamily="2" charset="2"/>
              <a:buChar char="Ø"/>
            </a:pPr>
            <a:r>
              <a:rPr lang="en-US" dirty="0" smtClean="0">
                <a:solidFill>
                  <a:srgbClr val="0070C0"/>
                </a:solidFill>
              </a:rPr>
              <a:t>As of now the projectile is being launched from the ground level. </a:t>
            </a:r>
            <a:endParaRPr lang="en-US" dirty="0">
              <a:solidFill>
                <a:srgbClr val="0070C0"/>
              </a:solidFill>
            </a:endParaRPr>
          </a:p>
        </p:txBody>
      </p:sp>
    </p:spTree>
    <p:extLst>
      <p:ext uri="{BB962C8B-B14F-4D97-AF65-F5344CB8AC3E}">
        <p14:creationId xmlns:p14="http://schemas.microsoft.com/office/powerpoint/2010/main" val="1871540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01019"/>
          </a:xfrm>
        </p:spPr>
        <p:txBody>
          <a:bodyPr/>
          <a:lstStyle/>
          <a:p>
            <a:r>
              <a:rPr lang="en-US" b="1" dirty="0" smtClean="0">
                <a:solidFill>
                  <a:srgbClr val="FF0000"/>
                </a:solidFill>
              </a:rPr>
              <a:t>How to: Phase III</a:t>
            </a:r>
            <a:endParaRPr lang="en-US" b="1" dirty="0">
              <a:solidFill>
                <a:srgbClr val="FF0000"/>
              </a:solidFill>
            </a:endParaRPr>
          </a:p>
        </p:txBody>
      </p:sp>
      <p:sp>
        <p:nvSpPr>
          <p:cNvPr id="3" name="Content Placeholder 2"/>
          <p:cNvSpPr>
            <a:spLocks noGrp="1"/>
          </p:cNvSpPr>
          <p:nvPr>
            <p:ph idx="1"/>
          </p:nvPr>
        </p:nvSpPr>
        <p:spPr>
          <a:xfrm>
            <a:off x="1031965" y="1175657"/>
            <a:ext cx="10128069" cy="4911634"/>
          </a:xfrm>
        </p:spPr>
        <p:txBody>
          <a:bodyPr>
            <a:noAutofit/>
          </a:bodyPr>
          <a:lstStyle/>
          <a:p>
            <a:pPr>
              <a:buFont typeface="Wingdings" panose="05000000000000000000" pitchFamily="2" charset="2"/>
              <a:buChar char="Ø"/>
            </a:pPr>
            <a:r>
              <a:rPr lang="en-US" sz="2200" dirty="0">
                <a:solidFill>
                  <a:srgbClr val="0070C0"/>
                </a:solidFill>
              </a:rPr>
              <a:t> </a:t>
            </a:r>
            <a:r>
              <a:rPr lang="en-US" sz="2200" dirty="0" smtClean="0">
                <a:solidFill>
                  <a:srgbClr val="0070C0"/>
                </a:solidFill>
              </a:rPr>
              <a:t>First we need to ask the user what height we want to launch the projectile from. This can be done in the same fashion as the initial velocity and launch angle and stored as </a:t>
            </a:r>
            <a:r>
              <a:rPr lang="en-US" sz="2200" i="1" dirty="0" smtClean="0">
                <a:solidFill>
                  <a:srgbClr val="0070C0"/>
                </a:solidFill>
              </a:rPr>
              <a:t>h</a:t>
            </a:r>
          </a:p>
          <a:p>
            <a:pPr>
              <a:buFont typeface="Wingdings" panose="05000000000000000000" pitchFamily="2" charset="2"/>
              <a:buChar char="Ø"/>
            </a:pPr>
            <a:r>
              <a:rPr lang="en-US" sz="2200" dirty="0">
                <a:solidFill>
                  <a:srgbClr val="0070C0"/>
                </a:solidFill>
              </a:rPr>
              <a:t> </a:t>
            </a:r>
            <a:r>
              <a:rPr lang="en-US" sz="2200" dirty="0" smtClean="0">
                <a:solidFill>
                  <a:srgbClr val="0070C0"/>
                </a:solidFill>
              </a:rPr>
              <a:t>Then we need to incorporate this into the equations of motion we have used previously</a:t>
            </a:r>
          </a:p>
          <a:p>
            <a:pPr>
              <a:buFont typeface="Wingdings" panose="05000000000000000000" pitchFamily="2" charset="2"/>
              <a:buChar char="Ø"/>
            </a:pPr>
            <a:r>
              <a:rPr lang="en-US" sz="2200" dirty="0">
                <a:solidFill>
                  <a:srgbClr val="0070C0"/>
                </a:solidFill>
              </a:rPr>
              <a:t> </a:t>
            </a:r>
            <a:r>
              <a:rPr lang="en-US" sz="2200" dirty="0" smtClean="0">
                <a:solidFill>
                  <a:srgbClr val="0070C0"/>
                </a:solidFill>
              </a:rPr>
              <a:t>If we analyze the problem carefully we can see that there will be no change in the X direction but there will be an added value of h in the Y direction </a:t>
            </a:r>
          </a:p>
          <a:p>
            <a:pPr>
              <a:buFont typeface="Wingdings" panose="05000000000000000000" pitchFamily="2" charset="2"/>
              <a:buChar char="Ø"/>
            </a:pPr>
            <a:r>
              <a:rPr lang="en-US" sz="2200" dirty="0">
                <a:solidFill>
                  <a:srgbClr val="0070C0"/>
                </a:solidFill>
              </a:rPr>
              <a:t> </a:t>
            </a:r>
            <a:r>
              <a:rPr lang="en-US" sz="2200" dirty="0" smtClean="0">
                <a:solidFill>
                  <a:srgbClr val="0070C0"/>
                </a:solidFill>
              </a:rPr>
              <a:t>The program is just calculating the position of a projectile in space (x, y) at a certain time t</a:t>
            </a:r>
          </a:p>
          <a:p>
            <a:pPr>
              <a:buFont typeface="Wingdings" panose="05000000000000000000" pitchFamily="2" charset="2"/>
              <a:buChar char="Ø"/>
            </a:pPr>
            <a:r>
              <a:rPr lang="en-US" sz="2200" dirty="0">
                <a:solidFill>
                  <a:srgbClr val="0070C0"/>
                </a:solidFill>
              </a:rPr>
              <a:t> </a:t>
            </a:r>
            <a:r>
              <a:rPr lang="en-US" sz="2200" dirty="0" smtClean="0">
                <a:solidFill>
                  <a:srgbClr val="0070C0"/>
                </a:solidFill>
              </a:rPr>
              <a:t>So there will be </a:t>
            </a:r>
            <a:r>
              <a:rPr lang="en-US" sz="2200" b="1" dirty="0" smtClean="0">
                <a:solidFill>
                  <a:srgbClr val="0070C0"/>
                </a:solidFill>
              </a:rPr>
              <a:t>THREE</a:t>
            </a:r>
            <a:r>
              <a:rPr lang="en-US" sz="2200" dirty="0" smtClean="0">
                <a:solidFill>
                  <a:srgbClr val="0070C0"/>
                </a:solidFill>
              </a:rPr>
              <a:t> major changes that need to be implemented</a:t>
            </a:r>
          </a:p>
          <a:p>
            <a:pPr marL="457200" indent="-457200">
              <a:buFont typeface="+mj-lt"/>
              <a:buAutoNum type="arabicPeriod"/>
            </a:pPr>
            <a:r>
              <a:rPr lang="en-US" sz="2200" dirty="0" smtClean="0">
                <a:solidFill>
                  <a:srgbClr val="0070C0"/>
                </a:solidFill>
              </a:rPr>
              <a:t>Accepting the value of </a:t>
            </a:r>
            <a:r>
              <a:rPr lang="en-US" sz="2200" i="1" dirty="0" smtClean="0">
                <a:solidFill>
                  <a:srgbClr val="0070C0"/>
                </a:solidFill>
              </a:rPr>
              <a:t>h</a:t>
            </a:r>
            <a:r>
              <a:rPr lang="en-US" sz="2200" dirty="0" smtClean="0">
                <a:solidFill>
                  <a:srgbClr val="0070C0"/>
                </a:solidFill>
              </a:rPr>
              <a:t> from the user</a:t>
            </a:r>
          </a:p>
          <a:p>
            <a:pPr marL="457200" indent="-457200">
              <a:buFont typeface="+mj-lt"/>
              <a:buAutoNum type="arabicPeriod"/>
            </a:pPr>
            <a:r>
              <a:rPr lang="en-US" sz="2200" dirty="0" smtClean="0">
                <a:solidFill>
                  <a:srgbClr val="0070C0"/>
                </a:solidFill>
              </a:rPr>
              <a:t>Re-calculating the parameters of flight </a:t>
            </a:r>
            <a:r>
              <a:rPr lang="en-US" sz="2200" i="1" dirty="0" smtClean="0">
                <a:solidFill>
                  <a:srgbClr val="0070C0"/>
                </a:solidFill>
              </a:rPr>
              <a:t>(</a:t>
            </a:r>
            <a:r>
              <a:rPr lang="en-US" sz="2200" i="1" dirty="0" err="1" smtClean="0">
                <a:solidFill>
                  <a:srgbClr val="0070C0"/>
                </a:solidFill>
              </a:rPr>
              <a:t>total_time</a:t>
            </a:r>
            <a:r>
              <a:rPr lang="en-US" sz="2200" i="1" dirty="0" smtClean="0">
                <a:solidFill>
                  <a:srgbClr val="0070C0"/>
                </a:solidFill>
              </a:rPr>
              <a:t>, </a:t>
            </a:r>
            <a:r>
              <a:rPr lang="en-US" sz="2200" i="1" dirty="0" err="1" smtClean="0">
                <a:solidFill>
                  <a:srgbClr val="0070C0"/>
                </a:solidFill>
              </a:rPr>
              <a:t>max_height</a:t>
            </a:r>
            <a:r>
              <a:rPr lang="en-US" sz="2200" i="1" dirty="0" smtClean="0">
                <a:solidFill>
                  <a:srgbClr val="0070C0"/>
                </a:solidFill>
              </a:rPr>
              <a:t>, range) </a:t>
            </a:r>
            <a:r>
              <a:rPr lang="en-US" sz="2200" dirty="0" smtClean="0">
                <a:solidFill>
                  <a:srgbClr val="0070C0"/>
                </a:solidFill>
              </a:rPr>
              <a:t>based on </a:t>
            </a:r>
            <a:r>
              <a:rPr lang="en-US" sz="2200" i="1" dirty="0" smtClean="0">
                <a:solidFill>
                  <a:srgbClr val="0070C0"/>
                </a:solidFill>
              </a:rPr>
              <a:t>h</a:t>
            </a:r>
          </a:p>
          <a:p>
            <a:pPr marL="457200" indent="-457200">
              <a:buFont typeface="+mj-lt"/>
              <a:buAutoNum type="arabicPeriod"/>
            </a:pPr>
            <a:r>
              <a:rPr lang="en-US" sz="2200" dirty="0" smtClean="0">
                <a:solidFill>
                  <a:srgbClr val="0070C0"/>
                </a:solidFill>
              </a:rPr>
              <a:t>Changing the equation to find </a:t>
            </a:r>
            <a:r>
              <a:rPr lang="en-US" sz="2200" i="1" dirty="0" smtClean="0">
                <a:solidFill>
                  <a:srgbClr val="0070C0"/>
                </a:solidFill>
              </a:rPr>
              <a:t>y1</a:t>
            </a:r>
            <a:r>
              <a:rPr lang="en-US" sz="2200" dirty="0" smtClean="0">
                <a:solidFill>
                  <a:srgbClr val="0070C0"/>
                </a:solidFill>
              </a:rPr>
              <a:t> based on h</a:t>
            </a:r>
          </a:p>
        </p:txBody>
      </p:sp>
    </p:spTree>
    <p:extLst>
      <p:ext uri="{BB962C8B-B14F-4D97-AF65-F5344CB8AC3E}">
        <p14:creationId xmlns:p14="http://schemas.microsoft.com/office/powerpoint/2010/main" val="1103128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87956"/>
          </a:xfrm>
        </p:spPr>
        <p:txBody>
          <a:bodyPr/>
          <a:lstStyle/>
          <a:p>
            <a:r>
              <a:rPr lang="en-US" b="1" dirty="0" smtClean="0">
                <a:solidFill>
                  <a:srgbClr val="FF0000"/>
                </a:solidFill>
              </a:rPr>
              <a:t>How To: Solutions to Common Errors </a:t>
            </a:r>
            <a:endParaRPr lang="en-US" b="1" dirty="0">
              <a:solidFill>
                <a:srgbClr val="FF0000"/>
              </a:solidFill>
            </a:endParaRPr>
          </a:p>
        </p:txBody>
      </p:sp>
      <p:sp>
        <p:nvSpPr>
          <p:cNvPr id="3" name="Content Placeholder 2"/>
          <p:cNvSpPr>
            <a:spLocks noGrp="1"/>
          </p:cNvSpPr>
          <p:nvPr>
            <p:ph idx="1"/>
          </p:nvPr>
        </p:nvSpPr>
        <p:spPr>
          <a:xfrm>
            <a:off x="883920" y="1162594"/>
            <a:ext cx="10424160" cy="4898572"/>
          </a:xfrm>
        </p:spPr>
        <p:txBody>
          <a:bodyPr/>
          <a:lstStyle/>
          <a:p>
            <a:pPr>
              <a:buFont typeface="Wingdings" panose="05000000000000000000" pitchFamily="2" charset="2"/>
              <a:buChar char="Ø"/>
            </a:pPr>
            <a:r>
              <a:rPr lang="en-US" sz="2600" dirty="0" smtClean="0">
                <a:solidFill>
                  <a:srgbClr val="0070C0"/>
                </a:solidFill>
              </a:rPr>
              <a:t> Check that your Raspberry Pi is connected to the internet if you’re using Remote Desktop</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Make sure that you are in the </a:t>
            </a:r>
            <a:r>
              <a:rPr lang="en-US" sz="2600" b="1" dirty="0" smtClean="0">
                <a:solidFill>
                  <a:srgbClr val="0070C0"/>
                </a:solidFill>
              </a:rPr>
              <a:t>Python 2.7.9</a:t>
            </a:r>
            <a:r>
              <a:rPr lang="en-US" sz="2600" dirty="0" smtClean="0">
                <a:solidFill>
                  <a:srgbClr val="0070C0"/>
                </a:solidFill>
              </a:rPr>
              <a:t> Shell i.e. </a:t>
            </a:r>
            <a:r>
              <a:rPr lang="en-US" sz="2600" b="1" dirty="0" smtClean="0">
                <a:solidFill>
                  <a:srgbClr val="0070C0"/>
                </a:solidFill>
              </a:rPr>
              <a:t>NOT</a:t>
            </a:r>
            <a:r>
              <a:rPr lang="en-US" sz="2600" dirty="0" smtClean="0">
                <a:solidFill>
                  <a:srgbClr val="0070C0"/>
                </a:solidFill>
              </a:rPr>
              <a:t> the </a:t>
            </a:r>
            <a:r>
              <a:rPr lang="en-US" sz="2600" b="1" dirty="0" smtClean="0">
                <a:solidFill>
                  <a:srgbClr val="0070C0"/>
                </a:solidFill>
              </a:rPr>
              <a:t>Python 3.4.2 </a:t>
            </a:r>
            <a:r>
              <a:rPr lang="en-US" sz="2600" dirty="0" smtClean="0">
                <a:solidFill>
                  <a:srgbClr val="0070C0"/>
                </a:solidFill>
              </a:rPr>
              <a:t>Shell</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Ensure that the </a:t>
            </a:r>
            <a:r>
              <a:rPr lang="en-US" sz="2600" i="1" dirty="0" err="1" smtClean="0">
                <a:solidFill>
                  <a:srgbClr val="0070C0"/>
                </a:solidFill>
              </a:rPr>
              <a:t>numpy</a:t>
            </a:r>
            <a:r>
              <a:rPr lang="en-US" sz="2600" dirty="0" smtClean="0">
                <a:solidFill>
                  <a:srgbClr val="0070C0"/>
                </a:solidFill>
              </a:rPr>
              <a:t> and </a:t>
            </a:r>
            <a:r>
              <a:rPr lang="en-US" sz="2600" i="1" dirty="0" err="1" smtClean="0">
                <a:solidFill>
                  <a:srgbClr val="0070C0"/>
                </a:solidFill>
              </a:rPr>
              <a:t>matplotlib</a:t>
            </a:r>
            <a:r>
              <a:rPr lang="en-US" sz="2600" i="1" dirty="0" smtClean="0">
                <a:solidFill>
                  <a:srgbClr val="0070C0"/>
                </a:solidFill>
              </a:rPr>
              <a:t> </a:t>
            </a:r>
            <a:r>
              <a:rPr lang="en-US" sz="2600" dirty="0" smtClean="0">
                <a:solidFill>
                  <a:srgbClr val="0070C0"/>
                </a:solidFill>
              </a:rPr>
              <a:t>libraries are downloaded and working </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Syntax errors in Python 2 can be easily resolved by looking at example code</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Solutions to other errors can be easily found on Google by copying &amp; pasting the message </a:t>
            </a:r>
          </a:p>
          <a:p>
            <a:pPr>
              <a:buFont typeface="Wingdings" panose="05000000000000000000" pitchFamily="2" charset="2"/>
              <a:buChar char="Ø"/>
            </a:pPr>
            <a:r>
              <a:rPr lang="en-US" sz="2600" dirty="0">
                <a:solidFill>
                  <a:srgbClr val="0070C0"/>
                </a:solidFill>
              </a:rPr>
              <a:t> </a:t>
            </a:r>
            <a:r>
              <a:rPr lang="en-US" sz="2600" dirty="0" smtClean="0">
                <a:solidFill>
                  <a:srgbClr val="0070C0"/>
                </a:solidFill>
              </a:rPr>
              <a:t>You can always get in touch with us at </a:t>
            </a:r>
            <a:r>
              <a:rPr lang="en-US" sz="2600" b="1" dirty="0" smtClean="0">
                <a:solidFill>
                  <a:schemeClr val="accent1">
                    <a:lumMod val="75000"/>
                  </a:schemeClr>
                </a:solidFill>
              </a:rPr>
              <a:t>ESP4T_TECH@uwyo.edu</a:t>
            </a:r>
            <a:endParaRPr lang="en-US" sz="2600" b="1" dirty="0">
              <a:solidFill>
                <a:schemeClr val="accent1">
                  <a:lumMod val="75000"/>
                </a:schemeClr>
              </a:solidFill>
            </a:endParaRPr>
          </a:p>
        </p:txBody>
      </p:sp>
    </p:spTree>
    <p:extLst>
      <p:ext uri="{BB962C8B-B14F-4D97-AF65-F5344CB8AC3E}">
        <p14:creationId xmlns:p14="http://schemas.microsoft.com/office/powerpoint/2010/main" val="3642543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Happy coding!</a:t>
            </a:r>
            <a:endParaRPr lang="en-US" dirty="0">
              <a:solidFill>
                <a:srgbClr val="FF0000"/>
              </a:solidFill>
            </a:endParaRPr>
          </a:p>
        </p:txBody>
      </p:sp>
      <p:sp>
        <p:nvSpPr>
          <p:cNvPr id="5" name="Subtitle 4"/>
          <p:cNvSpPr>
            <a:spLocks noGrp="1"/>
          </p:cNvSpPr>
          <p:nvPr>
            <p:ph type="subTitle" idx="1"/>
          </p:nvPr>
        </p:nvSpPr>
        <p:spPr/>
        <p:txBody>
          <a:bodyPr>
            <a:noAutofit/>
          </a:bodyPr>
          <a:lstStyle/>
          <a:p>
            <a:r>
              <a:rPr lang="en-US" sz="2600" dirty="0" smtClean="0">
                <a:solidFill>
                  <a:srgbClr val="0070C0"/>
                </a:solidFill>
              </a:rPr>
              <a:t>It’s all in the science and math!</a:t>
            </a:r>
            <a:endParaRPr lang="en-US" sz="2600" dirty="0">
              <a:solidFill>
                <a:srgbClr val="0070C0"/>
              </a:solidFill>
            </a:endParaRPr>
          </a:p>
        </p:txBody>
      </p:sp>
      <p:pic>
        <p:nvPicPr>
          <p:cNvPr id="6" name="Picture 2" descr="Image result for projectile motion funny pics"/>
          <p:cNvPicPr>
            <a:picLocks noChangeAspect="1" noChangeArrowheads="1"/>
          </p:cNvPicPr>
          <p:nvPr/>
        </p:nvPicPr>
        <p:blipFill rotWithShape="1">
          <a:blip r:embed="rId2">
            <a:extLst>
              <a:ext uri="{28A0092B-C50C-407E-A947-70E740481C1C}">
                <a14:useLocalDpi xmlns:a14="http://schemas.microsoft.com/office/drawing/2010/main" val="0"/>
              </a:ext>
            </a:extLst>
          </a:blip>
          <a:srcRect b="3995"/>
          <a:stretch/>
        </p:blipFill>
        <p:spPr bwMode="auto">
          <a:xfrm>
            <a:off x="7881257" y="758952"/>
            <a:ext cx="3928309" cy="322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29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Applicable Education Standards</a:t>
            </a:r>
            <a:endParaRPr lang="en-US" dirty="0">
              <a:solidFill>
                <a:srgbClr val="FF0000"/>
              </a:solidFill>
            </a:endParaRPr>
          </a:p>
        </p:txBody>
      </p:sp>
      <p:sp>
        <p:nvSpPr>
          <p:cNvPr id="6" name="Rectangle 5"/>
          <p:cNvSpPr/>
          <p:nvPr/>
        </p:nvSpPr>
        <p:spPr>
          <a:xfrm>
            <a:off x="5740235" y="3781967"/>
            <a:ext cx="6206334" cy="923330"/>
          </a:xfrm>
          <a:prstGeom prst="rect">
            <a:avLst/>
          </a:prstGeom>
        </p:spPr>
        <p:txBody>
          <a:bodyPr wrap="square">
            <a:spAutoFit/>
          </a:bodyPr>
          <a:lstStyle/>
          <a:p>
            <a:r>
              <a:rPr lang="en-US" dirty="0" smtClean="0"/>
              <a:t>See page </a:t>
            </a:r>
            <a:r>
              <a:rPr lang="en-US" dirty="0" smtClean="0"/>
              <a:t>from </a:t>
            </a:r>
            <a:r>
              <a:rPr lang="en-US" dirty="0" smtClean="0"/>
              <a:t>Next Generation Science Standards:</a:t>
            </a:r>
          </a:p>
          <a:p>
            <a:r>
              <a:rPr lang="en-US" dirty="0">
                <a:hlinkClick r:id="rId2"/>
              </a:rPr>
              <a:t>https://</a:t>
            </a:r>
            <a:r>
              <a:rPr lang="en-US" dirty="0" smtClean="0">
                <a:hlinkClick r:id="rId2"/>
              </a:rPr>
              <a:t>www.nextgenscience.org/pe/hs-ps2-1-motion-and-stability-forces-and-interactions</a:t>
            </a: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43" y="1469890"/>
            <a:ext cx="10910157" cy="1675534"/>
          </a:xfrm>
          <a:prstGeom prst="rect">
            <a:avLst/>
          </a:prstGeom>
        </p:spPr>
      </p:pic>
    </p:spTree>
    <p:extLst>
      <p:ext uri="{BB962C8B-B14F-4D97-AF65-F5344CB8AC3E}">
        <p14:creationId xmlns:p14="http://schemas.microsoft.com/office/powerpoint/2010/main" val="264876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Abstract</a:t>
            </a:r>
            <a:endParaRPr lang="en-US" dirty="0">
              <a:solidFill>
                <a:srgbClr val="FF0000"/>
              </a:solidFill>
            </a:endParaRPr>
          </a:p>
        </p:txBody>
      </p:sp>
      <p:sp>
        <p:nvSpPr>
          <p:cNvPr id="3" name="Content Placeholder 2"/>
          <p:cNvSpPr>
            <a:spLocks noGrp="1"/>
          </p:cNvSpPr>
          <p:nvPr>
            <p:ph idx="1"/>
          </p:nvPr>
        </p:nvSpPr>
        <p:spPr>
          <a:xfrm>
            <a:off x="609600" y="1293223"/>
            <a:ext cx="10972800" cy="4500526"/>
          </a:xfrm>
        </p:spPr>
        <p:txBody>
          <a:bodyPr>
            <a:normAutofit fontScale="85000" lnSpcReduction="20000"/>
          </a:bodyPr>
          <a:lstStyle/>
          <a:p>
            <a:pPr>
              <a:buFont typeface="Wingdings" panose="05000000000000000000" pitchFamily="2" charset="2"/>
              <a:buChar char="Ø"/>
            </a:pPr>
            <a:r>
              <a:rPr lang="en-US" sz="4000" dirty="0" smtClean="0">
                <a:solidFill>
                  <a:srgbClr val="0070C0"/>
                </a:solidFill>
              </a:rPr>
              <a:t>The </a:t>
            </a:r>
            <a:r>
              <a:rPr lang="en-US" sz="4000" dirty="0">
                <a:solidFill>
                  <a:srgbClr val="0070C0"/>
                </a:solidFill>
              </a:rPr>
              <a:t>mathematical equations of motion will be worked into a Python program and the path of the projectile will be plotted onto a 2-D graph. </a:t>
            </a:r>
          </a:p>
          <a:p>
            <a:pPr>
              <a:buFont typeface="Wingdings" panose="05000000000000000000" pitchFamily="2" charset="2"/>
              <a:buChar char="Ø"/>
            </a:pPr>
            <a:r>
              <a:rPr lang="en-US" sz="4000" dirty="0">
                <a:solidFill>
                  <a:srgbClr val="0070C0"/>
                </a:solidFill>
              </a:rPr>
              <a:t>This module will be split up into phases based on the functionality. </a:t>
            </a:r>
          </a:p>
          <a:p>
            <a:pPr>
              <a:buFont typeface="Wingdings" panose="05000000000000000000" pitchFamily="2" charset="2"/>
              <a:buChar char="Ø"/>
            </a:pPr>
            <a:r>
              <a:rPr lang="en-US" sz="4000" dirty="0">
                <a:solidFill>
                  <a:srgbClr val="0070C0"/>
                </a:solidFill>
              </a:rPr>
              <a:t>Along the way, you will also learn:</a:t>
            </a:r>
          </a:p>
          <a:p>
            <a:pPr lvl="1">
              <a:buFont typeface="Wingdings" panose="05000000000000000000" pitchFamily="2" charset="2"/>
              <a:buChar char="Ø"/>
            </a:pPr>
            <a:r>
              <a:rPr lang="en-US" sz="3600" dirty="0">
                <a:solidFill>
                  <a:srgbClr val="0070C0"/>
                </a:solidFill>
              </a:rPr>
              <a:t> Basic programming concepts</a:t>
            </a:r>
          </a:p>
          <a:p>
            <a:pPr lvl="1">
              <a:buFont typeface="Wingdings" panose="05000000000000000000" pitchFamily="2" charset="2"/>
              <a:buChar char="Ø"/>
            </a:pPr>
            <a:r>
              <a:rPr lang="en-US" sz="3600" dirty="0">
                <a:solidFill>
                  <a:srgbClr val="0070C0"/>
                </a:solidFill>
              </a:rPr>
              <a:t> Use of libraries in Python (</a:t>
            </a:r>
            <a:r>
              <a:rPr lang="en-US" sz="3600" i="1" dirty="0" err="1">
                <a:solidFill>
                  <a:srgbClr val="0070C0"/>
                </a:solidFill>
              </a:rPr>
              <a:t>numpy</a:t>
            </a:r>
            <a:r>
              <a:rPr lang="en-US" sz="3600" i="1" dirty="0">
                <a:solidFill>
                  <a:srgbClr val="0070C0"/>
                </a:solidFill>
              </a:rPr>
              <a:t>, </a:t>
            </a:r>
            <a:r>
              <a:rPr lang="en-US" sz="3600" i="1" dirty="0" err="1">
                <a:solidFill>
                  <a:srgbClr val="0070C0"/>
                </a:solidFill>
              </a:rPr>
              <a:t>matplotlib</a:t>
            </a:r>
            <a:r>
              <a:rPr lang="en-US" sz="3600" dirty="0">
                <a:solidFill>
                  <a:srgbClr val="0070C0"/>
                </a:solidFill>
              </a:rPr>
              <a:t>)</a:t>
            </a:r>
          </a:p>
          <a:p>
            <a:pPr lvl="1">
              <a:buFont typeface="Wingdings" panose="05000000000000000000" pitchFamily="2" charset="2"/>
              <a:buChar char="Ø"/>
            </a:pPr>
            <a:r>
              <a:rPr lang="en-US" sz="3600" dirty="0">
                <a:solidFill>
                  <a:srgbClr val="0070C0"/>
                </a:solidFill>
              </a:rPr>
              <a:t> Concept of projectile motion and its equations</a:t>
            </a:r>
          </a:p>
          <a:p>
            <a:pPr marL="0" indent="0">
              <a:buNone/>
            </a:pPr>
            <a:endParaRPr lang="en-US" sz="4000" dirty="0" smtClean="0">
              <a:solidFill>
                <a:srgbClr val="0070C0"/>
              </a:solidFill>
            </a:endParaRPr>
          </a:p>
        </p:txBody>
      </p:sp>
    </p:spTree>
    <p:extLst>
      <p:ext uri="{BB962C8B-B14F-4D97-AF65-F5344CB8AC3E}">
        <p14:creationId xmlns:p14="http://schemas.microsoft.com/office/powerpoint/2010/main" val="1516036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Materials</a:t>
            </a:r>
            <a:endParaRPr lang="en-US" dirty="0">
              <a:solidFill>
                <a:srgbClr val="FF0000"/>
              </a:solidFill>
            </a:endParaRPr>
          </a:p>
        </p:txBody>
      </p:sp>
      <p:sp>
        <p:nvSpPr>
          <p:cNvPr id="3" name="Content Placeholder 2"/>
          <p:cNvSpPr>
            <a:spLocks noGrp="1"/>
          </p:cNvSpPr>
          <p:nvPr>
            <p:ph idx="1"/>
          </p:nvPr>
        </p:nvSpPr>
        <p:spPr>
          <a:xfrm>
            <a:off x="609600" y="1293223"/>
            <a:ext cx="10972800" cy="4500526"/>
          </a:xfrm>
        </p:spPr>
        <p:txBody>
          <a:bodyPr>
            <a:normAutofit fontScale="62500" lnSpcReduction="20000"/>
          </a:bodyPr>
          <a:lstStyle/>
          <a:p>
            <a:pPr>
              <a:buFont typeface="Wingdings" panose="05000000000000000000" pitchFamily="2" charset="2"/>
              <a:buChar char="Ø"/>
            </a:pPr>
            <a:r>
              <a:rPr lang="en-US" sz="4000" dirty="0">
                <a:solidFill>
                  <a:srgbClr val="0070C0"/>
                </a:solidFill>
              </a:rPr>
              <a:t>This will be a purely software-based project. Therefore, you will only need the Raspberry Pi and a working internet connection. </a:t>
            </a:r>
          </a:p>
          <a:p>
            <a:pPr>
              <a:buFont typeface="Wingdings" panose="05000000000000000000" pitchFamily="2" charset="2"/>
              <a:buChar char="Ø"/>
            </a:pPr>
            <a:r>
              <a:rPr lang="en-US" sz="4000" dirty="0">
                <a:solidFill>
                  <a:srgbClr val="0070C0"/>
                </a:solidFill>
              </a:rPr>
              <a:t>Programming will be done on </a:t>
            </a:r>
            <a:r>
              <a:rPr lang="en-US" sz="4000" b="1" dirty="0">
                <a:solidFill>
                  <a:srgbClr val="0070C0"/>
                </a:solidFill>
              </a:rPr>
              <a:t>Python 2.7</a:t>
            </a:r>
            <a:r>
              <a:rPr lang="en-US" sz="4000" dirty="0">
                <a:solidFill>
                  <a:srgbClr val="0070C0"/>
                </a:solidFill>
              </a:rPr>
              <a:t> using </a:t>
            </a:r>
            <a:r>
              <a:rPr lang="en-US" sz="4000" i="1" dirty="0" err="1">
                <a:solidFill>
                  <a:srgbClr val="0070C0"/>
                </a:solidFill>
              </a:rPr>
              <a:t>numpy</a:t>
            </a:r>
            <a:r>
              <a:rPr lang="en-US" sz="4000" dirty="0">
                <a:solidFill>
                  <a:srgbClr val="0070C0"/>
                </a:solidFill>
              </a:rPr>
              <a:t> and </a:t>
            </a:r>
            <a:r>
              <a:rPr lang="en-US" sz="4000" i="1" dirty="0" err="1">
                <a:solidFill>
                  <a:srgbClr val="0070C0"/>
                </a:solidFill>
              </a:rPr>
              <a:t>matplotlib</a:t>
            </a:r>
            <a:r>
              <a:rPr lang="en-US" sz="4000" dirty="0">
                <a:solidFill>
                  <a:srgbClr val="0070C0"/>
                </a:solidFill>
              </a:rPr>
              <a:t> libraries. </a:t>
            </a:r>
          </a:p>
          <a:p>
            <a:pPr>
              <a:buFont typeface="Wingdings" panose="05000000000000000000" pitchFamily="2" charset="2"/>
              <a:buChar char="Ø"/>
            </a:pPr>
            <a:r>
              <a:rPr lang="en-US" sz="4000" dirty="0">
                <a:solidFill>
                  <a:srgbClr val="0070C0"/>
                </a:solidFill>
              </a:rPr>
              <a:t>Before you get started, it is assumed that you have a working Raspberry Pi and you know how to get into the graphical interface. </a:t>
            </a:r>
            <a:br>
              <a:rPr lang="en-US" sz="4000" dirty="0">
                <a:solidFill>
                  <a:srgbClr val="0070C0"/>
                </a:solidFill>
              </a:rPr>
            </a:br>
            <a:r>
              <a:rPr lang="en-US" sz="4000" dirty="0">
                <a:solidFill>
                  <a:srgbClr val="0070C0"/>
                </a:solidFill>
              </a:rPr>
              <a:t>If not, it is advised to look at the following presentations in the Raspberry Pi – Archive: </a:t>
            </a:r>
          </a:p>
          <a:p>
            <a:pPr lvl="1">
              <a:buFont typeface="Wingdings" panose="05000000000000000000" pitchFamily="2" charset="2"/>
              <a:buChar char="Ø"/>
            </a:pPr>
            <a:r>
              <a:rPr lang="en-US" sz="3600" dirty="0">
                <a:hlinkClick r:id="rId2"/>
              </a:rPr>
              <a:t>Introduction to Raspberry Pi</a:t>
            </a:r>
            <a:endParaRPr lang="en-US" sz="3600" dirty="0"/>
          </a:p>
          <a:p>
            <a:pPr lvl="1">
              <a:buFont typeface="Wingdings" panose="05000000000000000000" pitchFamily="2" charset="2"/>
              <a:buChar char="Ø"/>
            </a:pPr>
            <a:r>
              <a:rPr lang="en-US" sz="3600" dirty="0">
                <a:hlinkClick r:id="rId3"/>
              </a:rPr>
              <a:t>Setting up Raspberry Pi for Classroom Environment</a:t>
            </a:r>
            <a:endParaRPr lang="en-US" sz="3600" dirty="0"/>
          </a:p>
          <a:p>
            <a:pPr lvl="1">
              <a:buFont typeface="Wingdings" panose="05000000000000000000" pitchFamily="2" charset="2"/>
              <a:buChar char="Ø"/>
            </a:pPr>
            <a:r>
              <a:rPr lang="en-US" sz="3600" dirty="0">
                <a:hlinkClick r:id="rId4"/>
              </a:rPr>
              <a:t>Introduction to Linux</a:t>
            </a:r>
            <a:endParaRPr lang="en-US" sz="3600" dirty="0"/>
          </a:p>
          <a:p>
            <a:pPr>
              <a:buFont typeface="Wingdings" panose="05000000000000000000" pitchFamily="2" charset="2"/>
              <a:buChar char="Ø"/>
            </a:pPr>
            <a:r>
              <a:rPr lang="en-US" sz="4000" dirty="0">
                <a:solidFill>
                  <a:srgbClr val="0070C0"/>
                </a:solidFill>
              </a:rPr>
              <a:t>  At this point you should be able to connect to the Raspberry Pi and work your way around it. </a:t>
            </a:r>
          </a:p>
        </p:txBody>
      </p:sp>
    </p:spTree>
    <p:extLst>
      <p:ext uri="{BB962C8B-B14F-4D97-AF65-F5344CB8AC3E}">
        <p14:creationId xmlns:p14="http://schemas.microsoft.com/office/powerpoint/2010/main" val="3391424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048000"/>
            <a:ext cx="10363200" cy="1470025"/>
          </a:xfrm>
        </p:spPr>
        <p:txBody>
          <a:bodyPr/>
          <a:lstStyle/>
          <a:p>
            <a:r>
              <a:rPr lang="en-US" dirty="0" smtClean="0">
                <a:solidFill>
                  <a:srgbClr val="FF0000"/>
                </a:solidFill>
              </a:rPr>
              <a:t>And we begin!</a:t>
            </a:r>
            <a:endParaRPr lang="en-US" dirty="0">
              <a:solidFill>
                <a:srgbClr val="FF0000"/>
              </a:solidFill>
            </a:endParaRPr>
          </a:p>
        </p:txBody>
      </p:sp>
      <p:sp>
        <p:nvSpPr>
          <p:cNvPr id="5" name="Subtitle 4"/>
          <p:cNvSpPr>
            <a:spLocks noGrp="1"/>
          </p:cNvSpPr>
          <p:nvPr>
            <p:ph type="subTitle" idx="1"/>
          </p:nvPr>
        </p:nvSpPr>
        <p:spPr>
          <a:xfrm>
            <a:off x="1828800" y="3886200"/>
            <a:ext cx="8534400" cy="1221377"/>
          </a:xfrm>
        </p:spPr>
        <p:txBody>
          <a:bodyPr/>
          <a:lstStyle/>
          <a:p>
            <a:r>
              <a:rPr lang="en-US" dirty="0" smtClean="0">
                <a:solidFill>
                  <a:srgbClr val="0070C0"/>
                </a:solidFill>
              </a:rPr>
              <a:t>(P.s. Make sure your pi is connected to the internet)</a:t>
            </a:r>
            <a:endParaRPr lang="en-US" dirty="0">
              <a:solidFill>
                <a:srgbClr val="0070C0"/>
              </a:solidFill>
            </a:endParaRPr>
          </a:p>
        </p:txBody>
      </p:sp>
      <p:pic>
        <p:nvPicPr>
          <p:cNvPr id="1026" name="Picture 2" descr="Image result for projectile moti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150957"/>
            <a:ext cx="4270936" cy="189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67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6516"/>
          </a:xfrm>
        </p:spPr>
        <p:txBody>
          <a:bodyPr/>
          <a:lstStyle/>
          <a:p>
            <a:r>
              <a:rPr lang="en-US" b="1" dirty="0" smtClean="0">
                <a:solidFill>
                  <a:srgbClr val="FF0000"/>
                </a:solidFill>
              </a:rPr>
              <a:t>Libraries	</a:t>
            </a:r>
            <a:endParaRPr lang="en-US" b="1" dirty="0">
              <a:solidFill>
                <a:srgbClr val="FF0000"/>
              </a:solidFill>
            </a:endParaRPr>
          </a:p>
        </p:txBody>
      </p:sp>
      <p:sp>
        <p:nvSpPr>
          <p:cNvPr id="3" name="Content Placeholder 2"/>
          <p:cNvSpPr>
            <a:spLocks noGrp="1"/>
          </p:cNvSpPr>
          <p:nvPr>
            <p:ph idx="1"/>
          </p:nvPr>
        </p:nvSpPr>
        <p:spPr>
          <a:xfrm>
            <a:off x="757645" y="1179529"/>
            <a:ext cx="10676710" cy="4633442"/>
          </a:xfrm>
        </p:spPr>
        <p:txBody>
          <a:bodyPr>
            <a:noAutofit/>
          </a:bodyPr>
          <a:lstStyle/>
          <a:p>
            <a:pPr>
              <a:buFont typeface="Wingdings" panose="05000000000000000000" pitchFamily="2" charset="2"/>
              <a:buChar char="Ø"/>
            </a:pPr>
            <a:r>
              <a:rPr lang="en-US" sz="2100" dirty="0" smtClean="0">
                <a:solidFill>
                  <a:srgbClr val="0070C0"/>
                </a:solidFill>
              </a:rPr>
              <a:t>Before we start programming, we need to make sure that we have the appropriate libraries. </a:t>
            </a:r>
          </a:p>
          <a:p>
            <a:pPr marL="457200" indent="-457200">
              <a:buFont typeface="+mj-lt"/>
              <a:buAutoNum type="arabicPeriod"/>
            </a:pPr>
            <a:r>
              <a:rPr lang="en-US" sz="2100" b="1" i="1" dirty="0" err="1" smtClean="0">
                <a:solidFill>
                  <a:srgbClr val="0070C0"/>
                </a:solidFill>
              </a:rPr>
              <a:t>NumPy</a:t>
            </a:r>
            <a:r>
              <a:rPr lang="en-US" sz="2100" dirty="0" smtClean="0">
                <a:solidFill>
                  <a:srgbClr val="0070C0"/>
                </a:solidFill>
              </a:rPr>
              <a:t> is a fundamental package for scientific computing with Python. It contains a host of useful functions that is otherwise not available with regular Python. </a:t>
            </a:r>
            <a:r>
              <a:rPr lang="en-US" sz="2100" i="1" dirty="0" err="1" smtClean="0">
                <a:solidFill>
                  <a:srgbClr val="0070C0"/>
                </a:solidFill>
              </a:rPr>
              <a:t>NumPy</a:t>
            </a:r>
            <a:r>
              <a:rPr lang="en-US" sz="2100" dirty="0" smtClean="0">
                <a:solidFill>
                  <a:srgbClr val="0070C0"/>
                </a:solidFill>
              </a:rPr>
              <a:t> also works well with arrays and matrices with large amount of data. </a:t>
            </a:r>
            <a:r>
              <a:rPr lang="en-US" sz="2100" dirty="0" smtClean="0"/>
              <a:t/>
            </a:r>
            <a:br>
              <a:rPr lang="en-US" sz="2100" dirty="0" smtClean="0"/>
            </a:br>
            <a:r>
              <a:rPr lang="en-US" sz="2100" dirty="0" err="1" smtClean="0">
                <a:hlinkClick r:id="rId2"/>
              </a:rPr>
              <a:t>NumPy</a:t>
            </a:r>
            <a:r>
              <a:rPr lang="en-US" sz="2100" dirty="0" smtClean="0">
                <a:hlinkClick r:id="rId2"/>
              </a:rPr>
              <a:t> </a:t>
            </a:r>
            <a:r>
              <a:rPr lang="en-US" sz="2100" dirty="0" err="1" smtClean="0">
                <a:hlinkClick r:id="rId2"/>
              </a:rPr>
              <a:t>Quickstart</a:t>
            </a:r>
            <a:r>
              <a:rPr lang="en-US" sz="2100" dirty="0" smtClean="0">
                <a:hlinkClick r:id="rId2"/>
              </a:rPr>
              <a:t> Tutorial</a:t>
            </a:r>
            <a:endParaRPr lang="en-US" sz="2100" dirty="0" smtClean="0"/>
          </a:p>
          <a:p>
            <a:pPr marL="457200" indent="-457200">
              <a:buFont typeface="+mj-lt"/>
              <a:buAutoNum type="arabicPeriod"/>
            </a:pPr>
            <a:r>
              <a:rPr lang="en-US" sz="2100" b="1" i="1" dirty="0" err="1" smtClean="0">
                <a:solidFill>
                  <a:srgbClr val="0070C0"/>
                </a:solidFill>
              </a:rPr>
              <a:t>Matplotlib</a:t>
            </a:r>
            <a:r>
              <a:rPr lang="en-US" sz="2100" dirty="0" smtClean="0">
                <a:solidFill>
                  <a:srgbClr val="0070C0"/>
                </a:solidFill>
              </a:rPr>
              <a:t> is a 2-D plotting library for Python. It is the go-to library for making graphs in Python, especially its </a:t>
            </a:r>
            <a:r>
              <a:rPr lang="en-US" sz="2100" i="1" dirty="0" err="1" smtClean="0">
                <a:solidFill>
                  <a:srgbClr val="0070C0"/>
                </a:solidFill>
              </a:rPr>
              <a:t>pyplot</a:t>
            </a:r>
            <a:r>
              <a:rPr lang="en-US" sz="2100" dirty="0" smtClean="0">
                <a:solidFill>
                  <a:srgbClr val="0070C0"/>
                </a:solidFill>
              </a:rPr>
              <a:t> feature which we will be using extensively. </a:t>
            </a:r>
            <a:r>
              <a:rPr lang="en-US" sz="2100" dirty="0">
                <a:solidFill>
                  <a:srgbClr val="0070C0"/>
                </a:solidFill>
              </a:rPr>
              <a:t/>
            </a:r>
            <a:br>
              <a:rPr lang="en-US" sz="2100" dirty="0">
                <a:solidFill>
                  <a:srgbClr val="0070C0"/>
                </a:solidFill>
              </a:rPr>
            </a:br>
            <a:r>
              <a:rPr lang="en-US" sz="2100" dirty="0" err="1" smtClean="0">
                <a:hlinkClick r:id="rId3"/>
              </a:rPr>
              <a:t>Matplotlib.Pyplot</a:t>
            </a:r>
            <a:r>
              <a:rPr lang="en-US" sz="2100" dirty="0" smtClean="0">
                <a:hlinkClick r:id="rId3"/>
              </a:rPr>
              <a:t> Tutorial</a:t>
            </a:r>
            <a:endParaRPr lang="en-US" sz="2100" dirty="0" smtClean="0"/>
          </a:p>
          <a:p>
            <a:pPr marL="0" indent="0">
              <a:buNone/>
            </a:pPr>
            <a:r>
              <a:rPr lang="en-US" sz="2100" dirty="0"/>
              <a:t> </a:t>
            </a:r>
            <a:r>
              <a:rPr lang="en-US" sz="2100" dirty="0" smtClean="0"/>
              <a:t> </a:t>
            </a:r>
            <a:r>
              <a:rPr lang="en-US" sz="2100" dirty="0" smtClean="0">
                <a:solidFill>
                  <a:srgbClr val="0070C0"/>
                </a:solidFill>
              </a:rPr>
              <a:t>These libraries are widely used in the Python community and hence, have a lot of online support.</a:t>
            </a:r>
            <a:br>
              <a:rPr lang="en-US" sz="2100" dirty="0" smtClean="0">
                <a:solidFill>
                  <a:srgbClr val="0070C0"/>
                </a:solidFill>
              </a:rPr>
            </a:br>
            <a:r>
              <a:rPr lang="en-US" sz="2100" dirty="0" smtClean="0">
                <a:solidFill>
                  <a:srgbClr val="0070C0"/>
                </a:solidFill>
              </a:rPr>
              <a:t>  This means that if you have a question then someone has probably already answered it. </a:t>
            </a:r>
            <a:br>
              <a:rPr lang="en-US" sz="2100" dirty="0" smtClean="0">
                <a:solidFill>
                  <a:srgbClr val="0070C0"/>
                </a:solidFill>
              </a:rPr>
            </a:br>
            <a:r>
              <a:rPr lang="en-US" sz="2100" dirty="0" smtClean="0">
                <a:solidFill>
                  <a:srgbClr val="0070C0"/>
                </a:solidFill>
              </a:rPr>
              <a:t>  Just Google it!</a:t>
            </a:r>
          </a:p>
          <a:p>
            <a:pPr marL="0" indent="0">
              <a:buNone/>
            </a:pPr>
            <a:r>
              <a:rPr lang="en-US" sz="2100" dirty="0">
                <a:solidFill>
                  <a:srgbClr val="0070C0"/>
                </a:solidFill>
              </a:rPr>
              <a:t> </a:t>
            </a:r>
            <a:r>
              <a:rPr lang="en-US" sz="2100" dirty="0" smtClean="0">
                <a:solidFill>
                  <a:srgbClr val="0070C0"/>
                </a:solidFill>
              </a:rPr>
              <a:t> Knowledge of these libraries is a must for those wanting to learn Python as a language. </a:t>
            </a:r>
          </a:p>
        </p:txBody>
      </p:sp>
    </p:spTree>
    <p:extLst>
      <p:ext uri="{BB962C8B-B14F-4D97-AF65-F5344CB8AC3E}">
        <p14:creationId xmlns:p14="http://schemas.microsoft.com/office/powerpoint/2010/main" val="127728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7145"/>
          </a:xfrm>
        </p:spPr>
        <p:txBody>
          <a:bodyPr/>
          <a:lstStyle/>
          <a:p>
            <a:r>
              <a:rPr lang="en-US" b="1" dirty="0" smtClean="0">
                <a:solidFill>
                  <a:srgbClr val="FF0000"/>
                </a:solidFill>
              </a:rPr>
              <a:t>Downloading libraries (1/2)</a:t>
            </a:r>
            <a:endParaRPr lang="en-US" b="1" dirty="0">
              <a:solidFill>
                <a:srgbClr val="FF0000"/>
              </a:solidFill>
            </a:endParaRPr>
          </a:p>
        </p:txBody>
      </p:sp>
      <p:sp>
        <p:nvSpPr>
          <p:cNvPr id="3" name="Content Placeholder 2"/>
          <p:cNvSpPr>
            <a:spLocks noGrp="1"/>
          </p:cNvSpPr>
          <p:nvPr>
            <p:ph idx="1"/>
          </p:nvPr>
        </p:nvSpPr>
        <p:spPr>
          <a:xfrm>
            <a:off x="609600" y="1201783"/>
            <a:ext cx="11260183" cy="4872446"/>
          </a:xfrm>
        </p:spPr>
        <p:txBody>
          <a:bodyPr/>
          <a:lstStyle/>
          <a:p>
            <a:r>
              <a:rPr lang="en-US" sz="2800" dirty="0" smtClean="0">
                <a:solidFill>
                  <a:srgbClr val="0070C0"/>
                </a:solidFill>
              </a:rPr>
              <a:t>Before we start, it is always a good idea to upgrade the previously installed libraries on the Pi. </a:t>
            </a:r>
          </a:p>
          <a:p>
            <a:pPr marL="457200" indent="-457200">
              <a:buFont typeface="+mj-lt"/>
              <a:buAutoNum type="arabicPeriod"/>
            </a:pPr>
            <a:r>
              <a:rPr lang="en-US" sz="2800" dirty="0" smtClean="0">
                <a:solidFill>
                  <a:srgbClr val="0070C0"/>
                </a:solidFill>
              </a:rPr>
              <a:t>Open up a terminal, by pressing </a:t>
            </a:r>
            <a:r>
              <a:rPr lang="en-US" sz="2800" i="1" dirty="0" err="1" smtClean="0">
                <a:solidFill>
                  <a:srgbClr val="0070C0"/>
                </a:solidFill>
              </a:rPr>
              <a:t>Ctrl+Alt+T</a:t>
            </a:r>
            <a:r>
              <a:rPr lang="en-US" sz="2800" dirty="0" smtClean="0">
                <a:solidFill>
                  <a:srgbClr val="0070C0"/>
                </a:solidFill>
              </a:rPr>
              <a:t> at the same time</a:t>
            </a:r>
          </a:p>
          <a:p>
            <a:pPr marL="457200" indent="-457200">
              <a:buFont typeface="+mj-lt"/>
              <a:buAutoNum type="arabicPeriod"/>
            </a:pPr>
            <a:r>
              <a:rPr lang="en-US" sz="2800" dirty="0" smtClean="0">
                <a:solidFill>
                  <a:srgbClr val="0070C0"/>
                </a:solidFill>
              </a:rPr>
              <a:t>At the prompt type </a:t>
            </a:r>
            <a:r>
              <a:rPr lang="en-US" sz="2800" b="1" dirty="0" err="1" smtClean="0">
                <a:solidFill>
                  <a:srgbClr val="00B050"/>
                </a:solidFill>
                <a:latin typeface="Lucida Sans Unicode" panose="020B0602030504020204" pitchFamily="34" charset="0"/>
                <a:cs typeface="Lucida Sans Unicode" panose="020B0602030504020204" pitchFamily="34" charset="0"/>
              </a:rPr>
              <a:t>sudo</a:t>
            </a:r>
            <a:r>
              <a:rPr lang="en-US" sz="2800" b="1" dirty="0" smtClean="0">
                <a:solidFill>
                  <a:srgbClr val="00B050"/>
                </a:solidFill>
                <a:latin typeface="Lucida Sans Unicode" panose="020B0602030504020204" pitchFamily="34" charset="0"/>
                <a:cs typeface="Lucida Sans Unicode" panose="020B0602030504020204" pitchFamily="34" charset="0"/>
              </a:rPr>
              <a:t> apt-get upgrade python</a:t>
            </a:r>
            <a:endParaRPr lang="en-US" sz="2800" dirty="0" smtClean="0">
              <a:solidFill>
                <a:srgbClr val="00B050"/>
              </a:solidFill>
            </a:endParaRPr>
          </a:p>
          <a:p>
            <a:pPr marL="457200" indent="-457200">
              <a:buFont typeface="+mj-lt"/>
              <a:buAutoNum type="arabicPeriod"/>
            </a:pPr>
            <a:r>
              <a:rPr lang="en-US" sz="2800" dirty="0" smtClean="0">
                <a:solidFill>
                  <a:srgbClr val="0070C0"/>
                </a:solidFill>
              </a:rPr>
              <a:t>Wait. This may take from anywhere between 2 minutes and infinity</a:t>
            </a:r>
          </a:p>
          <a:p>
            <a:pPr marL="457200" indent="-457200">
              <a:buFont typeface="+mj-lt"/>
              <a:buAutoNum type="arabicPeriod"/>
            </a:pPr>
            <a:r>
              <a:rPr lang="en-US" sz="2800" dirty="0" smtClean="0">
                <a:solidFill>
                  <a:srgbClr val="0070C0"/>
                </a:solidFill>
              </a:rPr>
              <a:t>Now we are ready to install </a:t>
            </a:r>
            <a:r>
              <a:rPr lang="en-US" sz="2800" i="1" dirty="0" err="1" smtClean="0">
                <a:solidFill>
                  <a:srgbClr val="0070C0"/>
                </a:solidFill>
              </a:rPr>
              <a:t>NumPy</a:t>
            </a:r>
            <a:endParaRPr lang="en-US" sz="2800" i="1" dirty="0" smtClean="0">
              <a:solidFill>
                <a:srgbClr val="0070C0"/>
              </a:solidFill>
            </a:endParaRPr>
          </a:p>
          <a:p>
            <a:pPr marL="457200" indent="-457200">
              <a:buFont typeface="+mj-lt"/>
              <a:buAutoNum type="arabicPeriod"/>
            </a:pPr>
            <a:r>
              <a:rPr lang="en-US" sz="2800" dirty="0" smtClean="0">
                <a:solidFill>
                  <a:srgbClr val="0070C0"/>
                </a:solidFill>
              </a:rPr>
              <a:t>Simply type into the prompt, </a:t>
            </a:r>
            <a:r>
              <a:rPr lang="en-US" sz="2800" b="1" dirty="0" err="1" smtClean="0">
                <a:solidFill>
                  <a:srgbClr val="00B050"/>
                </a:solidFill>
                <a:latin typeface="Lucida Sans Unicode" panose="020B0602030504020204" pitchFamily="34" charset="0"/>
                <a:cs typeface="Lucida Sans Unicode" panose="020B0602030504020204" pitchFamily="34" charset="0"/>
              </a:rPr>
              <a:t>sudo</a:t>
            </a:r>
            <a:r>
              <a:rPr lang="en-US" sz="2800" b="1" dirty="0" smtClean="0">
                <a:solidFill>
                  <a:srgbClr val="00B050"/>
                </a:solidFill>
                <a:latin typeface="Lucida Sans Unicode" panose="020B0602030504020204" pitchFamily="34" charset="0"/>
                <a:cs typeface="Lucida Sans Unicode" panose="020B0602030504020204" pitchFamily="34" charset="0"/>
              </a:rPr>
              <a:t> apt-get install python-</a:t>
            </a:r>
            <a:r>
              <a:rPr lang="en-US" sz="2800" b="1" dirty="0" err="1" smtClean="0">
                <a:solidFill>
                  <a:srgbClr val="00B050"/>
                </a:solidFill>
                <a:latin typeface="Lucida Sans Unicode" panose="020B0602030504020204" pitchFamily="34" charset="0"/>
                <a:cs typeface="Lucida Sans Unicode" panose="020B0602030504020204" pitchFamily="34" charset="0"/>
              </a:rPr>
              <a:t>numpy</a:t>
            </a:r>
            <a:endParaRPr lang="en-US" sz="2800" dirty="0">
              <a:solidFill>
                <a:srgbClr val="00B050"/>
              </a:solidFill>
            </a:endParaRPr>
          </a:p>
          <a:p>
            <a:pPr marL="457200" indent="-457200">
              <a:buFont typeface="+mj-lt"/>
              <a:buAutoNum type="arabicPeriod"/>
            </a:pPr>
            <a:r>
              <a:rPr lang="en-US" sz="2800" dirty="0" smtClean="0">
                <a:solidFill>
                  <a:srgbClr val="0070C0"/>
                </a:solidFill>
              </a:rPr>
              <a:t>You should see something like this: </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3103926" y="5148520"/>
            <a:ext cx="6550840" cy="808141"/>
          </a:xfrm>
          <a:prstGeom prst="rect">
            <a:avLst/>
          </a:prstGeom>
        </p:spPr>
      </p:pic>
    </p:spTree>
    <p:extLst>
      <p:ext uri="{BB962C8B-B14F-4D97-AF65-F5344CB8AC3E}">
        <p14:creationId xmlns:p14="http://schemas.microsoft.com/office/powerpoint/2010/main" val="4018828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1831"/>
          </a:xfrm>
        </p:spPr>
        <p:txBody>
          <a:bodyPr/>
          <a:lstStyle/>
          <a:p>
            <a:r>
              <a:rPr lang="en-US" b="1" dirty="0" smtClean="0">
                <a:solidFill>
                  <a:srgbClr val="FF0000"/>
                </a:solidFill>
              </a:rPr>
              <a:t>Downloading libraries (2/2)</a:t>
            </a:r>
            <a:endParaRPr lang="en-US" b="1" dirty="0">
              <a:solidFill>
                <a:srgbClr val="FF0000"/>
              </a:solidFill>
            </a:endParaRPr>
          </a:p>
        </p:txBody>
      </p:sp>
      <p:sp>
        <p:nvSpPr>
          <p:cNvPr id="3" name="Content Placeholder 2"/>
          <p:cNvSpPr>
            <a:spLocks noGrp="1"/>
          </p:cNvSpPr>
          <p:nvPr>
            <p:ph idx="1"/>
          </p:nvPr>
        </p:nvSpPr>
        <p:spPr>
          <a:xfrm>
            <a:off x="724387" y="1136468"/>
            <a:ext cx="11181806" cy="4924697"/>
          </a:xfrm>
        </p:spPr>
        <p:txBody>
          <a:bodyPr>
            <a:normAutofit fontScale="85000" lnSpcReduction="10000"/>
          </a:bodyPr>
          <a:lstStyle/>
          <a:p>
            <a:pPr marL="457200" indent="-457200">
              <a:buFont typeface="+mj-lt"/>
              <a:buAutoNum type="arabicPeriod"/>
            </a:pPr>
            <a:r>
              <a:rPr lang="en-US" dirty="0" smtClean="0">
                <a:solidFill>
                  <a:srgbClr val="0070C0"/>
                </a:solidFill>
              </a:rPr>
              <a:t>Next we will move onto </a:t>
            </a:r>
            <a:r>
              <a:rPr lang="en-US" i="1" dirty="0" err="1" smtClean="0">
                <a:solidFill>
                  <a:srgbClr val="0070C0"/>
                </a:solidFill>
              </a:rPr>
              <a:t>matplotlib</a:t>
            </a:r>
            <a:r>
              <a:rPr lang="en-US" dirty="0" smtClean="0">
                <a:solidFill>
                  <a:srgbClr val="0070C0"/>
                </a:solidFill>
              </a:rPr>
              <a:t>, type </a:t>
            </a:r>
            <a:r>
              <a:rPr lang="en-US" b="1" dirty="0" err="1" smtClean="0">
                <a:solidFill>
                  <a:srgbClr val="00B050"/>
                </a:solidFill>
                <a:latin typeface="Lucida Sans Unicode" panose="020B0602030504020204" pitchFamily="34" charset="0"/>
                <a:cs typeface="Lucida Sans Unicode" panose="020B0602030504020204" pitchFamily="34" charset="0"/>
              </a:rPr>
              <a:t>sudo</a:t>
            </a:r>
            <a:r>
              <a:rPr lang="en-US" b="1" dirty="0" smtClean="0">
                <a:solidFill>
                  <a:srgbClr val="00B050"/>
                </a:solidFill>
                <a:latin typeface="Lucida Sans Unicode" panose="020B0602030504020204" pitchFamily="34" charset="0"/>
                <a:cs typeface="Lucida Sans Unicode" panose="020B0602030504020204" pitchFamily="34" charset="0"/>
              </a:rPr>
              <a:t> apt-get install python-</a:t>
            </a:r>
            <a:r>
              <a:rPr lang="en-US" b="1" dirty="0" err="1" smtClean="0">
                <a:solidFill>
                  <a:srgbClr val="00B050"/>
                </a:solidFill>
                <a:latin typeface="Lucida Sans Unicode" panose="020B0602030504020204" pitchFamily="34" charset="0"/>
                <a:cs typeface="Lucida Sans Unicode" panose="020B0602030504020204" pitchFamily="34" charset="0"/>
              </a:rPr>
              <a:t>matplotlib</a:t>
            </a:r>
            <a:r>
              <a:rPr lang="en-US" b="1" dirty="0" smtClean="0">
                <a:solidFill>
                  <a:schemeClr val="accent1">
                    <a:lumMod val="75000"/>
                  </a:schemeClr>
                </a:solidFill>
                <a:latin typeface="Lucida Sans Unicode" panose="020B0602030504020204" pitchFamily="34" charset="0"/>
                <a:cs typeface="Lucida Sans Unicode" panose="020B0602030504020204" pitchFamily="34" charset="0"/>
              </a:rPr>
              <a:t> </a:t>
            </a:r>
            <a:r>
              <a:rPr lang="en-US" dirty="0" smtClean="0">
                <a:solidFill>
                  <a:srgbClr val="0070C0"/>
                </a:solidFill>
              </a:rPr>
              <a:t>at the prompt</a:t>
            </a:r>
          </a:p>
          <a:p>
            <a:pPr marL="457200" indent="-457200">
              <a:buFont typeface="+mj-lt"/>
              <a:buAutoNum type="arabicPeriod"/>
            </a:pPr>
            <a:r>
              <a:rPr lang="en-US" dirty="0" smtClean="0">
                <a:solidFill>
                  <a:srgbClr val="0070C0"/>
                </a:solidFill>
              </a:rPr>
              <a:t>Now to check whether we have them both installed</a:t>
            </a:r>
          </a:p>
          <a:p>
            <a:pPr marL="457200" indent="-457200">
              <a:buFont typeface="+mj-lt"/>
              <a:buAutoNum type="arabicPeriod"/>
            </a:pPr>
            <a:r>
              <a:rPr lang="en-US" dirty="0" smtClean="0">
                <a:solidFill>
                  <a:srgbClr val="0070C0"/>
                </a:solidFill>
              </a:rPr>
              <a:t>Type</a:t>
            </a:r>
            <a:r>
              <a:rPr lang="en-US" dirty="0" smtClean="0"/>
              <a:t> </a:t>
            </a:r>
            <a:r>
              <a:rPr lang="en-US" b="1" dirty="0" smtClean="0">
                <a:solidFill>
                  <a:srgbClr val="00B050"/>
                </a:solidFill>
                <a:latin typeface="Lucida Sans Unicode" panose="020B0602030504020204" pitchFamily="34" charset="0"/>
                <a:cs typeface="Lucida Sans Unicode" panose="020B0602030504020204" pitchFamily="34" charset="0"/>
              </a:rPr>
              <a:t>python</a:t>
            </a:r>
            <a:r>
              <a:rPr lang="en-US" b="1" dirty="0" smtClean="0">
                <a:solidFill>
                  <a:schemeClr val="accent1">
                    <a:lumMod val="75000"/>
                  </a:schemeClr>
                </a:solidFill>
                <a:latin typeface="Lucida Sans Unicode" panose="020B0602030504020204" pitchFamily="34" charset="0"/>
                <a:cs typeface="Lucida Sans Unicode" panose="020B0602030504020204" pitchFamily="34" charset="0"/>
              </a:rPr>
              <a:t> </a:t>
            </a:r>
            <a:r>
              <a:rPr lang="en-US" dirty="0" smtClean="0">
                <a:solidFill>
                  <a:srgbClr val="0070C0"/>
                </a:solidFill>
              </a:rPr>
              <a:t>into the prompt </a:t>
            </a:r>
          </a:p>
          <a:p>
            <a:pPr marL="457200" indent="-457200">
              <a:buFont typeface="+mj-lt"/>
              <a:buAutoNum type="arabicPeriod"/>
            </a:pPr>
            <a:endParaRPr lang="en-US" dirty="0"/>
          </a:p>
          <a:p>
            <a:pPr marL="457200" indent="-457200">
              <a:buFont typeface="+mj-lt"/>
              <a:buAutoNum type="arabicPeriod"/>
            </a:pPr>
            <a:r>
              <a:rPr lang="en-US" dirty="0" smtClean="0">
                <a:solidFill>
                  <a:srgbClr val="0070C0"/>
                </a:solidFill>
              </a:rPr>
              <a:t>Then type </a:t>
            </a:r>
            <a:r>
              <a:rPr lang="en-US" b="1" dirty="0" smtClean="0">
                <a:solidFill>
                  <a:srgbClr val="00B050"/>
                </a:solidFill>
                <a:latin typeface="Lucida Sans Unicode" panose="020B0602030504020204" pitchFamily="34" charset="0"/>
                <a:cs typeface="Lucida Sans Unicode" panose="020B0602030504020204" pitchFamily="34" charset="0"/>
              </a:rPr>
              <a:t>import </a:t>
            </a:r>
            <a:r>
              <a:rPr lang="en-US" b="1" dirty="0" err="1" smtClean="0">
                <a:solidFill>
                  <a:srgbClr val="00B050"/>
                </a:solidFill>
                <a:latin typeface="Lucida Sans Unicode" panose="020B0602030504020204" pitchFamily="34" charset="0"/>
                <a:cs typeface="Lucida Sans Unicode" panose="020B0602030504020204" pitchFamily="34" charset="0"/>
              </a:rPr>
              <a:t>nump</a:t>
            </a:r>
            <a:r>
              <a:rPr lang="en-US" b="1" dirty="0" err="1">
                <a:solidFill>
                  <a:srgbClr val="00B050"/>
                </a:solidFill>
                <a:latin typeface="Lucida Sans Unicode" panose="020B0602030504020204" pitchFamily="34" charset="0"/>
                <a:cs typeface="Lucida Sans Unicode" panose="020B0602030504020204" pitchFamily="34" charset="0"/>
              </a:rPr>
              <a:t>y</a:t>
            </a:r>
            <a:r>
              <a:rPr lang="en-US" b="1" dirty="0" smtClean="0">
                <a:solidFill>
                  <a:srgbClr val="00B050"/>
                </a:solidFill>
                <a:latin typeface="Lucida Sans Unicode" panose="020B0602030504020204" pitchFamily="34" charset="0"/>
                <a:cs typeface="Lucida Sans Unicode" panose="020B0602030504020204" pitchFamily="34" charset="0"/>
              </a:rPr>
              <a:t> </a:t>
            </a:r>
            <a:r>
              <a:rPr lang="en-US" dirty="0" smtClean="0">
                <a:solidFill>
                  <a:srgbClr val="0070C0"/>
                </a:solidFill>
              </a:rPr>
              <a:t>and press </a:t>
            </a:r>
            <a:r>
              <a:rPr lang="en-US" b="1" dirty="0" smtClean="0">
                <a:solidFill>
                  <a:srgbClr val="0070C0"/>
                </a:solidFill>
              </a:rPr>
              <a:t>Enter </a:t>
            </a:r>
          </a:p>
          <a:p>
            <a:pPr marL="457200" indent="-457200">
              <a:buFont typeface="+mj-lt"/>
              <a:buAutoNum type="arabicPeriod"/>
            </a:pPr>
            <a:r>
              <a:rPr lang="en-US" dirty="0" smtClean="0">
                <a:solidFill>
                  <a:srgbClr val="0070C0"/>
                </a:solidFill>
              </a:rPr>
              <a:t>Followed by </a:t>
            </a:r>
            <a:r>
              <a:rPr lang="en-US" b="1" dirty="0" smtClean="0">
                <a:solidFill>
                  <a:srgbClr val="00B050"/>
                </a:solidFill>
                <a:latin typeface="Lucida Sans Unicode" panose="020B0602030504020204" pitchFamily="34" charset="0"/>
                <a:cs typeface="Lucida Sans Unicode" panose="020B0602030504020204" pitchFamily="34" charset="0"/>
              </a:rPr>
              <a:t>import </a:t>
            </a:r>
            <a:r>
              <a:rPr lang="en-US" b="1" dirty="0" err="1" smtClean="0">
                <a:solidFill>
                  <a:srgbClr val="00B050"/>
                </a:solidFill>
                <a:latin typeface="Lucida Sans Unicode" panose="020B0602030504020204" pitchFamily="34" charset="0"/>
                <a:cs typeface="Lucida Sans Unicode" panose="020B0602030504020204" pitchFamily="34" charset="0"/>
              </a:rPr>
              <a:t>matplotlib</a:t>
            </a:r>
            <a:r>
              <a:rPr lang="en-US" b="1" dirty="0" smtClean="0">
                <a:solidFill>
                  <a:srgbClr val="00B050"/>
                </a:solidFill>
                <a:latin typeface="Lucida Sans Unicode" panose="020B0602030504020204" pitchFamily="34" charset="0"/>
                <a:cs typeface="Lucida Sans Unicode" panose="020B0602030504020204" pitchFamily="34" charset="0"/>
              </a:rPr>
              <a:t> </a:t>
            </a:r>
            <a:r>
              <a:rPr lang="en-US" dirty="0" smtClean="0">
                <a:solidFill>
                  <a:srgbClr val="0070C0"/>
                </a:solidFill>
              </a:rPr>
              <a:t>and </a:t>
            </a:r>
            <a:r>
              <a:rPr lang="en-US" b="1" dirty="0" smtClean="0">
                <a:solidFill>
                  <a:srgbClr val="0070C0"/>
                </a:solidFill>
              </a:rPr>
              <a:t>Enter</a:t>
            </a:r>
            <a:endParaRPr lang="en-US" b="1" dirty="0">
              <a:solidFill>
                <a:srgbClr val="0070C0"/>
              </a:solidFill>
            </a:endParaRPr>
          </a:p>
          <a:p>
            <a:pPr marL="457200" indent="-457200">
              <a:buFont typeface="+mj-lt"/>
              <a:buAutoNum type="arabicPeriod"/>
            </a:pPr>
            <a:r>
              <a:rPr lang="en-US" dirty="0" smtClean="0">
                <a:solidFill>
                  <a:srgbClr val="0070C0"/>
                </a:solidFill>
              </a:rPr>
              <a:t>If you get the following output, you are good to go</a:t>
            </a:r>
          </a:p>
          <a:p>
            <a:pPr marL="0" indent="0">
              <a:buNone/>
            </a:pPr>
            <a:endParaRPr lang="en-US" dirty="0"/>
          </a:p>
          <a:p>
            <a:pPr marL="457200" indent="-457200">
              <a:buFont typeface="+mj-lt"/>
              <a:buAutoNum type="arabicPeriod"/>
            </a:pPr>
            <a:endParaRPr lang="en-US" dirty="0" smtClean="0"/>
          </a:p>
          <a:p>
            <a:pPr marL="0" indent="0" algn="ctr">
              <a:buNone/>
            </a:pPr>
            <a:r>
              <a:rPr lang="en-US" dirty="0" smtClean="0">
                <a:solidFill>
                  <a:srgbClr val="0070C0"/>
                </a:solidFill>
              </a:rPr>
              <a:t>  If you get something different, go back and </a:t>
            </a:r>
            <a:r>
              <a:rPr lang="en-US" b="1" dirty="0" smtClean="0">
                <a:solidFill>
                  <a:srgbClr val="0070C0"/>
                </a:solidFill>
              </a:rPr>
              <a:t>re-do</a:t>
            </a:r>
            <a:r>
              <a:rPr lang="en-US" dirty="0" smtClean="0">
                <a:solidFill>
                  <a:srgbClr val="0070C0"/>
                </a:solidFill>
              </a:rPr>
              <a:t> the last two slides. </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683907" y="2327155"/>
            <a:ext cx="6337073" cy="838410"/>
          </a:xfrm>
          <a:prstGeom prst="rect">
            <a:avLst/>
          </a:prstGeom>
        </p:spPr>
      </p:pic>
      <p:pic>
        <p:nvPicPr>
          <p:cNvPr id="5" name="Picture 4"/>
          <p:cNvPicPr>
            <a:picLocks noChangeAspect="1"/>
          </p:cNvPicPr>
          <p:nvPr/>
        </p:nvPicPr>
        <p:blipFill>
          <a:blip r:embed="rId3"/>
          <a:stretch>
            <a:fillRect/>
          </a:stretch>
        </p:blipFill>
        <p:spPr>
          <a:xfrm>
            <a:off x="3440704" y="4628927"/>
            <a:ext cx="5122154" cy="954826"/>
          </a:xfrm>
          <a:prstGeom prst="rect">
            <a:avLst/>
          </a:prstGeom>
        </p:spPr>
      </p:pic>
    </p:spTree>
    <p:extLst>
      <p:ext uri="{BB962C8B-B14F-4D97-AF65-F5344CB8AC3E}">
        <p14:creationId xmlns:p14="http://schemas.microsoft.com/office/powerpoint/2010/main" val="4002230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Read-Only]" id="{4B645B48-1D4D-4A7E-A227-940AAC3A88AC}" vid="{38082606-69BA-4892-877D-46BB1B9206B6}"/>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Read-Only]" id="{4B645B48-1D4D-4A7E-A227-940AAC3A88AC}" vid="{15DB65A0-2F0D-4341-9F81-3E8330120F27}"/>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id="{9FF3FD94-2CC6-4AF9-A58C-0BFA3B8AC712}" vid="{5B2A707F-13DF-4D6B-B0E5-C888C232B2AD}"/>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id="{9FF3FD94-2CC6-4AF9-A58C-0BFA3B8AC712}" vid="{86A0A6EA-5DAB-4AA0-8B81-BECB2D11361C}"/>
    </a:ext>
  </a:extLst>
</a:theme>
</file>

<file path=docProps/app.xml><?xml version="1.0" encoding="utf-8"?>
<Properties xmlns="http://schemas.openxmlformats.org/officeDocument/2006/extended-properties" xmlns:vt="http://schemas.openxmlformats.org/officeDocument/2006/docPropsVTypes">
  <Template>uwyo_powerpoint_template1</Template>
  <TotalTime>2832</TotalTime>
  <Words>1739</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28</vt:i4>
      </vt:variant>
    </vt:vector>
  </HeadingPairs>
  <TitlesOfParts>
    <vt:vector size="39" baseType="lpstr">
      <vt:lpstr>Arial</vt:lpstr>
      <vt:lpstr>Calibri</vt:lpstr>
      <vt:lpstr>Cambria</vt:lpstr>
      <vt:lpstr>Cambria Math</vt:lpstr>
      <vt:lpstr>Lucida Sans Unicode</vt:lpstr>
      <vt:lpstr>Times New Roman</vt:lpstr>
      <vt:lpstr>Wingdings</vt:lpstr>
      <vt:lpstr>Custom Design</vt:lpstr>
      <vt:lpstr>1_Custom Design</vt:lpstr>
      <vt:lpstr>2_Custom Design</vt:lpstr>
      <vt:lpstr>3_Custom Design</vt:lpstr>
      <vt:lpstr>Projectile Animation</vt:lpstr>
      <vt:lpstr>Goals</vt:lpstr>
      <vt:lpstr>Applicable Education Standards</vt:lpstr>
      <vt:lpstr>Abstract</vt:lpstr>
      <vt:lpstr>Materials</vt:lpstr>
      <vt:lpstr>And we begin!</vt:lpstr>
      <vt:lpstr>Libraries </vt:lpstr>
      <vt:lpstr>Downloading libraries (1/2)</vt:lpstr>
      <vt:lpstr>Downloading libraries (2/2)</vt:lpstr>
      <vt:lpstr>To coding and beyond!</vt:lpstr>
      <vt:lpstr>Edit. Run. Observe. Repeat. (Phase I)</vt:lpstr>
      <vt:lpstr>How to: AnimateProjectile.py (Phase I)</vt:lpstr>
      <vt:lpstr>Final Terminal (AnimateProjectile.py)</vt:lpstr>
      <vt:lpstr>Final Plot (AnimateProjectile.py)</vt:lpstr>
      <vt:lpstr>Suggested Activities (Phase I)</vt:lpstr>
      <vt:lpstr>Edit. Run. Observe. Repeat. (Phase II)</vt:lpstr>
      <vt:lpstr>How to: AnimateBounce.py (Phase II)</vt:lpstr>
      <vt:lpstr>Final Screen (AnimateBounce.py)</vt:lpstr>
      <vt:lpstr>Suggested Activities (Phase II)</vt:lpstr>
      <vt:lpstr>How To: Code Equations (1/2)</vt:lpstr>
      <vt:lpstr>How To: Code Equations(2/2)</vt:lpstr>
      <vt:lpstr>How To: Code Equations (3/3)</vt:lpstr>
      <vt:lpstr>Important Code Snippets (1/2)</vt:lpstr>
      <vt:lpstr>Important Code Snippets (2/2)</vt:lpstr>
      <vt:lpstr>Phase III</vt:lpstr>
      <vt:lpstr>How to: Phase III</vt:lpstr>
      <vt:lpstr>How To: Solutions to Common Errors </vt:lpstr>
      <vt:lpstr>Happy coding!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Sense Hat with Scratch</dc:title>
  <dc:creator>ESP</dc:creator>
  <cp:lastModifiedBy>Damir Pulatov</cp:lastModifiedBy>
  <cp:revision>219</cp:revision>
  <dcterms:created xsi:type="dcterms:W3CDTF">2017-06-09T21:13:04Z</dcterms:created>
  <dcterms:modified xsi:type="dcterms:W3CDTF">2018-06-25T23:08:58Z</dcterms:modified>
</cp:coreProperties>
</file>