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989" autoAdjust="0"/>
  </p:normalViewPr>
  <p:slideViewPr>
    <p:cSldViewPr snapToGrid="0">
      <p:cViewPr varScale="1">
        <p:scale>
          <a:sx n="50" d="100"/>
          <a:sy n="50" d="100"/>
        </p:scale>
        <p:origin x="1287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EE0F1-6DF8-47CE-878D-9F2876FE808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E0165-7361-4751-A13D-5C9F7C64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1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7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4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6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4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3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9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E0165-7361-4751-A13D-5C9F7C6485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8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0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5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7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6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8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9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C99ED-45B9-EF2B-631E-5E870D3A9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sz="3700" dirty="0">
                <a:solidFill>
                  <a:schemeClr val="bg1"/>
                </a:solidFill>
              </a:rPr>
              <a:t>Chapter 11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Quantitative Genetics</a:t>
            </a:r>
            <a:br>
              <a:rPr lang="en-US" sz="3700" dirty="0">
                <a:solidFill>
                  <a:schemeClr val="bg1"/>
                </a:solidFill>
              </a:rPr>
            </a:b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ECF78-A4D8-E8AE-3136-4951C5E4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Presenter: Florence Fields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418BBF-4ED6-0ACE-1B6D-47A1EBCED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01" r="19175" b="1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8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B59E90-C2E6-4C7B-B62A-9A39E4D1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B2979-9B0F-4F3C-A912-A0A5339D7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8D065-482C-41CF-99A2-50EFB1B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1A6E1-A101-407D-9872-0506425C7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64" y="0"/>
            <a:ext cx="4658436" cy="163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19278-7F2F-4811-B6C9-3045E7DCC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574051"/>
            <a:ext cx="4626864" cy="36356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9E4F89-BD43-4E3D-88E8-6C7E8AA9F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153701-84AC-48F8-BF95-FD091301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5FF1E9-6522-482B-A20C-EA7AF7CA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E92C-604C-431A-8B8A-3E01FE14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404" y="2138901"/>
            <a:ext cx="3580678" cy="272185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0CEDF7-1225-4242-8C30-EA518372A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FF34F-207E-2F03-733A-78CE5E437DEC}"/>
              </a:ext>
            </a:extLst>
          </p:cNvPr>
          <p:cNvSpPr/>
          <p:nvPr/>
        </p:nvSpPr>
        <p:spPr>
          <a:xfrm>
            <a:off x="1152939" y="238539"/>
            <a:ext cx="9923228" cy="1019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E4B9E-CFFD-2D7A-462A-737D87205E3F}"/>
              </a:ext>
            </a:extLst>
          </p:cNvPr>
          <p:cNvSpPr txBox="1"/>
          <p:nvPr/>
        </p:nvSpPr>
        <p:spPr>
          <a:xfrm>
            <a:off x="1502797" y="521960"/>
            <a:ext cx="9342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11.2.2 Genetic Correlations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BDED3-9592-6AFC-4B17-A7034F49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83504"/>
            <a:ext cx="5366776" cy="3648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ADF6B-515D-8B12-8717-F678EB5F2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476" y="5483893"/>
            <a:ext cx="3675050" cy="1028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39C662-ADD9-0DAA-8908-0F69CD627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807" y="1590661"/>
            <a:ext cx="6566145" cy="36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2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0870-2FC7-34CB-6093-1C73BBD1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4" y="705113"/>
            <a:ext cx="4508390" cy="5197498"/>
          </a:xfrm>
        </p:spPr>
        <p:txBody>
          <a:bodyPr>
            <a:normAutofit/>
          </a:bodyPr>
          <a:lstStyle/>
          <a:p>
            <a:r>
              <a:rPr lang="en-US" dirty="0"/>
              <a:t>11.3 FINDING GENES UNDERLYING QUANTITATIVE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5C7E-1A92-BBCA-121B-D3DB4AD5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Fog of Quantitative Variation</a:t>
            </a:r>
          </a:p>
          <a:p>
            <a:r>
              <a:rPr lang="en-US" b="0" dirty="0"/>
              <a:t>High-throughput sequencing </a:t>
            </a:r>
          </a:p>
          <a:p>
            <a:r>
              <a:rPr lang="en-US" dirty="0"/>
              <a:t>	QTL Mapping</a:t>
            </a:r>
          </a:p>
          <a:p>
            <a:r>
              <a:rPr lang="en-US" dirty="0"/>
              <a:t>	Candidate Gene Approaches</a:t>
            </a:r>
          </a:p>
          <a:p>
            <a:r>
              <a:rPr lang="en-US" dirty="0"/>
              <a:t>	Genome-Wide Association 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B59E90-C2E6-4C7B-B62A-9A39E4D1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1B2979-9B0F-4F3C-A912-A0A5339D7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88D065-482C-41CF-99A2-50EFB1B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4BC5A-4850-3D3B-CEF7-26F4AB9B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927" y="-660933"/>
            <a:ext cx="8052331" cy="277838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11.4 LOSS OF QUANTITATIVE GENTIC VARIATION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E1A6E1-A101-407D-9872-0506425C7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64" y="0"/>
            <a:ext cx="4658436" cy="163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719278-7F2F-4811-B6C9-3045E7DCC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574051"/>
            <a:ext cx="4626864" cy="36356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9E4F89-BD43-4E3D-88E8-6C7E8AA9F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153701-84AC-48F8-BF95-FD091301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5FF1E9-6522-482B-A20C-EA7AF7CA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631D-8105-3581-AF02-084FFDF1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38" y="1621042"/>
            <a:ext cx="4626863" cy="513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11.4.2 EFFECTS OF SELECTION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0CEDF7-1225-4242-8C30-EA518372A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52DF6-3856-9087-EFD3-8536599BFCF2}"/>
              </a:ext>
            </a:extLst>
          </p:cNvPr>
          <p:cNvSpPr txBox="1"/>
          <p:nvPr/>
        </p:nvSpPr>
        <p:spPr>
          <a:xfrm>
            <a:off x="928127" y="1552330"/>
            <a:ext cx="593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11.4.1 EFFECTS OF GENETIC DRIFT AND BOTTLENECKS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B6B99-57D1-5A97-7B33-DF6C9D9B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263" y="2304803"/>
            <a:ext cx="4222909" cy="732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DF276-C825-E573-FE18-28BBED07D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48" y="3212110"/>
            <a:ext cx="6230881" cy="3541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4CB33-FE76-EA5F-F683-902EB0E80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187" y="2309128"/>
            <a:ext cx="4499848" cy="29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3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40C2-A4C7-75D5-A1F2-9224F244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11.5 Divergence among populations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256ED-C12C-B218-51DE-2A249EB90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1782" y="2617119"/>
            <a:ext cx="3670946" cy="1127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5F055-765C-9A3E-A2B9-ACBB5C96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640" y="2536656"/>
            <a:ext cx="4104219" cy="14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3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FEC850-D70F-4F53-AFB0-352FEA94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32B40-F997-B511-666C-C7432084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/>
                </a:solidFill>
              </a:rPr>
              <a:t>11.6 QUANTITATIVE GENETICS AND CONSERVATION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928BEC-981A-4B8F-98FA-839975C5F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114E9F-2A15-431C-9EF8-E5F1FFEE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8B9C70-F708-443B-82A0-80E311A0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0C8CA-D599-07FB-6A04-6CB39AF13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40" y="791391"/>
            <a:ext cx="4373542" cy="1814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39B1DE-160C-A6F5-7B4B-3BCC08B6A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344" y="4163254"/>
            <a:ext cx="4821046" cy="196698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7B94B2-D9B6-4EAC-8CD9-3961D1784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CDE4A-0402-D2F1-AE86-DAA3410070B9}"/>
              </a:ext>
            </a:extLst>
          </p:cNvPr>
          <p:cNvSpPr txBox="1"/>
          <p:nvPr/>
        </p:nvSpPr>
        <p:spPr>
          <a:xfrm>
            <a:off x="1488337" y="3461004"/>
            <a:ext cx="4162319" cy="228500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1" spc="150" dirty="0"/>
              <a:t>Evolvability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6FE760-E70F-4EB9-BCB1-D7795F04B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FE3A51-F18E-1894-FFFE-961E854FD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913" y="3924617"/>
            <a:ext cx="3758196" cy="2331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788D90-B785-EAA9-15A0-179C36D45A04}"/>
              </a:ext>
            </a:extLst>
          </p:cNvPr>
          <p:cNvSpPr txBox="1"/>
          <p:nvPr/>
        </p:nvSpPr>
        <p:spPr>
          <a:xfrm>
            <a:off x="7593425" y="3483396"/>
            <a:ext cx="381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Fisher’s fundamental theorem of natural selection</a:t>
            </a:r>
          </a:p>
        </p:txBody>
      </p:sp>
    </p:spTree>
    <p:extLst>
      <p:ext uri="{BB962C8B-B14F-4D97-AF65-F5344CB8AC3E}">
        <p14:creationId xmlns:p14="http://schemas.microsoft.com/office/powerpoint/2010/main" val="165948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ACE3-FFBA-2A88-0747-7BA0CC58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03"/>
            <a:ext cx="4603805" cy="25469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11.6.1 RESPONSE TO SELECTION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2A9A-DDC6-24A8-0165-584EB9C7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106" y="2536467"/>
            <a:ext cx="7212894" cy="3985752"/>
          </a:xfrm>
        </p:spPr>
        <p:txBody>
          <a:bodyPr>
            <a:normAutofit/>
          </a:bodyPr>
          <a:lstStyle/>
          <a:p>
            <a:r>
              <a:rPr lang="en-US" dirty="0"/>
              <a:t>Molecular genetic variation within a population should be used with caution to make predictions about quantitative genetic variation.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EFC28-10D2-424A-FFC3-DA11FF15E57A}"/>
              </a:ext>
            </a:extLst>
          </p:cNvPr>
          <p:cNvSpPr txBox="1"/>
          <p:nvPr/>
        </p:nvSpPr>
        <p:spPr>
          <a:xfrm>
            <a:off x="4909931" y="335781"/>
            <a:ext cx="718158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11.6.2 CAN MOLECULAR GENETIC VARIATION WITHIN POPULATIONS ESTIMATE QUANTITATIVE VARITATION?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5A9DF-A78A-0AF3-FAB5-48B3F9407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4" y="2397884"/>
            <a:ext cx="3042766" cy="292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6B242-ECCB-6D04-471B-C2251B9BD61E}"/>
              </a:ext>
            </a:extLst>
          </p:cNvPr>
          <p:cNvSpPr txBox="1"/>
          <p:nvPr/>
        </p:nvSpPr>
        <p:spPr>
          <a:xfrm>
            <a:off x="100484" y="5042118"/>
            <a:ext cx="44545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pink salmon caught off the coast of North America where it had declined between 1950 and 1974 because of size selective harvesting. They did a size selective experiment and found the changes within the genome can result from a size selective fishery.</a:t>
            </a:r>
          </a:p>
        </p:txBody>
      </p:sp>
    </p:spTree>
    <p:extLst>
      <p:ext uri="{BB962C8B-B14F-4D97-AF65-F5344CB8AC3E}">
        <p14:creationId xmlns:p14="http://schemas.microsoft.com/office/powerpoint/2010/main" val="155782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1767385"/>
            <a:ext cx="12188950" cy="43672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7FDFE-2666-8348-1335-B5EBD8FC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5401"/>
            <a:ext cx="4394067" cy="427221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11.6.3 Does population divergence for molecular markers estimate divergence for quantitative traits?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C416-3DFE-D22B-57F8-9497FE54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2138901"/>
            <a:ext cx="6754446" cy="3635693"/>
          </a:xfrm>
        </p:spPr>
        <p:txBody>
          <a:bodyPr>
            <a:normAutofit/>
          </a:bodyPr>
          <a:lstStyle/>
          <a:p>
            <a:r>
              <a:rPr lang="en-US" dirty="0"/>
              <a:t>In the absence of quantitative genetic information, the amount of molecular genetic variation between populations should be used carefully to make predictions about quantitative genetic variation</a:t>
            </a:r>
          </a:p>
        </p:txBody>
      </p:sp>
    </p:spTree>
    <p:extLst>
      <p:ext uri="{BB962C8B-B14F-4D97-AF65-F5344CB8AC3E}">
        <p14:creationId xmlns:p14="http://schemas.microsoft.com/office/powerpoint/2010/main" val="229496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FFE0-DEE0-3AF0-D3BC-AA95520D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Polygenic.</a:t>
            </a:r>
          </a:p>
          <a:p>
            <a:r>
              <a:rPr lang="en-US" dirty="0"/>
              <a:t>Developed primarily by R.A. Fisher 1918 and Sewall Wright 1921 – to resolve the controversy of whether discrete Mendelian factors (genes) could explain the genetic basis of continuously varying characters</a:t>
            </a:r>
          </a:p>
          <a:p>
            <a:r>
              <a:rPr lang="en-US" dirty="0"/>
              <a:t>To improve domesticated animals and agricultural crops</a:t>
            </a:r>
          </a:p>
          <a:p>
            <a:r>
              <a:rPr lang="en-US" dirty="0"/>
              <a:t>Understand genetic variation in natural populations</a:t>
            </a:r>
          </a:p>
        </p:txBody>
      </p:sp>
    </p:spTree>
    <p:extLst>
      <p:ext uri="{BB962C8B-B14F-4D97-AF65-F5344CB8AC3E}">
        <p14:creationId xmlns:p14="http://schemas.microsoft.com/office/powerpoint/2010/main" val="337902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A6859-0E72-2B8E-AD90-27F00C10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41" y="775806"/>
            <a:ext cx="4008327" cy="1212244"/>
          </a:xfrm>
        </p:spPr>
        <p:txBody>
          <a:bodyPr>
            <a:normAutofit fontScale="90000"/>
          </a:bodyPr>
          <a:lstStyle/>
          <a:p>
            <a:r>
              <a:rPr lang="en-US" dirty="0"/>
              <a:t>11.1 Heritability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46">
                <a:extLst>
                  <a:ext uri="{FF2B5EF4-FFF2-40B4-BE49-F238E27FC236}">
                    <a16:creationId xmlns:a16="http://schemas.microsoft.com/office/drawing/2014/main" id="{2D98B527-48F4-F964-A662-06838F9918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666" y="2336772"/>
                <a:ext cx="4186502" cy="2840139"/>
              </a:xfrm>
            </p:spPr>
            <p:txBody>
              <a:bodyPr anchor="t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baseline="-2500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𝑽𝑮</m:t>
                      </m:r>
                    </m:oMath>
                  </m:oMathPara>
                </a14:m>
                <a:endParaRPr lang="en-US" sz="2800" b="1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baseline="-2500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𝑽𝑮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baseline="-2500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𝑽𝑫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𝑽𝑰</m:t>
                      </m:r>
                    </m:oMath>
                  </m:oMathPara>
                </a14:m>
                <a:endParaRPr lang="en-US" sz="2800" b="1" baseline="-25000" dirty="0"/>
              </a:p>
              <a:p>
                <a:endParaRPr lang="en-US" sz="2800" b="1" baseline="-25000" dirty="0"/>
              </a:p>
              <a:p>
                <a:endParaRPr lang="en-US" sz="2800" b="1" baseline="-25000" dirty="0"/>
              </a:p>
              <a:p>
                <a:endParaRPr lang="en-US" sz="2800" b="1" baseline="-25000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47" name="Content Placeholder 46">
                <a:extLst>
                  <a:ext uri="{FF2B5EF4-FFF2-40B4-BE49-F238E27FC236}">
                    <a16:creationId xmlns:a16="http://schemas.microsoft.com/office/drawing/2014/main" id="{2D98B527-48F4-F964-A662-06838F991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666" y="2336772"/>
                <a:ext cx="4186502" cy="284013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frequency and frequency&#10;&#10;Description automatically generated">
            <a:extLst>
              <a:ext uri="{FF2B5EF4-FFF2-40B4-BE49-F238E27FC236}">
                <a16:creationId xmlns:a16="http://schemas.microsoft.com/office/drawing/2014/main" id="{8AB94990-111E-C6AB-67B2-A958FAA4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714" y="1995817"/>
            <a:ext cx="6514470" cy="286636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8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2C741E-1B73-4EAE-8523-FF16315DB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0A173-5DFF-4238-960D-46429DC14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7953"/>
            <a:ext cx="7508839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661D2-3888-ABB4-61F0-8A8CDB05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24" y="668844"/>
            <a:ext cx="6007691" cy="139546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200" cap="all" dirty="0">
                <a:solidFill>
                  <a:schemeClr val="bg1"/>
                </a:solidFill>
              </a:rPr>
              <a:t>11.1.1 Broad-sense Heritability (H</a:t>
            </a:r>
            <a:r>
              <a:rPr lang="en-US" sz="3200" cap="all" baseline="-25000" dirty="0">
                <a:solidFill>
                  <a:schemeClr val="bg1"/>
                </a:solidFill>
              </a:rPr>
              <a:t>B</a:t>
            </a:r>
            <a:r>
              <a:rPr lang="en-US" sz="3200" cap="all" dirty="0">
                <a:solidFill>
                  <a:schemeClr val="bg1"/>
                </a:solidFill>
              </a:rPr>
              <a:t>)</a:t>
            </a:r>
            <a:endParaRPr lang="en-US" sz="3200" cap="all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4EB027-ACDA-466F-997A-93A769216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085BE5-9F10-446F-B7E2-D218086A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219" y="667952"/>
            <a:ext cx="462978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D7632-733F-4D9A-B5ED-0C470DCD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3DAB40-DCE3-4D49-8A94-7626AB50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B4DD0-08FC-C803-3BA4-B4C4924EA8DF}"/>
              </a:ext>
            </a:extLst>
          </p:cNvPr>
          <p:cNvSpPr txBox="1"/>
          <p:nvPr/>
        </p:nvSpPr>
        <p:spPr>
          <a:xfrm>
            <a:off x="585224" y="2226998"/>
            <a:ext cx="6711104" cy="9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baseline="-25000" dirty="0">
                <a:solidFill>
                  <a:schemeClr val="bg1"/>
                </a:solidFill>
              </a:rPr>
              <a:t>The portion of phenotypic variability that results from genetic difference among individuals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C689F-B452-55B1-0FBB-A9B66C8E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12" y="3170846"/>
            <a:ext cx="3436812" cy="789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2C5A16-587E-66A6-70E6-CFF0C6CB00A5}"/>
                  </a:ext>
                </a:extLst>
              </p:cNvPr>
              <p:cNvSpPr txBox="1"/>
              <p:nvPr/>
            </p:nvSpPr>
            <p:spPr>
              <a:xfrm>
                <a:off x="7562218" y="764902"/>
                <a:ext cx="464131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SEWALL Wright removed virtually all of the genetic differences between Guinea pigs within lines by continued sister brother matings for many generations. The total phenotypic variance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600" b="1" i="1" baseline="-2500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600" dirty="0"/>
                  <a:t>) in the population as a whole (consisting of many separate inbred lines) for the amount of white spotting was 573. The average variance within the inbred lines was 340; this must be equal to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600" b="1" i="1" baseline="-2500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600" dirty="0"/>
                  <a:t> because genetic differences among individuals within the lines were removed through inbreeding.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2C5A16-587E-66A6-70E6-CFF0C6CB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218" y="764902"/>
                <a:ext cx="4641315" cy="3046988"/>
              </a:xfrm>
              <a:prstGeom prst="rect">
                <a:avLst/>
              </a:prstGeom>
              <a:blipFill>
                <a:blip r:embed="rId4"/>
                <a:stretch>
                  <a:fillRect l="-788" t="-600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AD716F9-DD6C-2361-6976-716FC602E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944" y="3785630"/>
            <a:ext cx="2641808" cy="1255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CCD7F0-D013-E597-12AF-440155F3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2256" y="5147686"/>
            <a:ext cx="2973931" cy="4078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793BFA-C773-22C6-CADE-20D8DCCBFB5E}"/>
              </a:ext>
            </a:extLst>
          </p:cNvPr>
          <p:cNvSpPr txBox="1"/>
          <p:nvPr/>
        </p:nvSpPr>
        <p:spPr>
          <a:xfrm>
            <a:off x="585224" y="4348558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baseline="-25000" dirty="0">
                <a:solidFill>
                  <a:schemeClr val="bg1"/>
                </a:solidFill>
              </a:rPr>
              <a:t>Using the example of the right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8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1"/>
            <a:ext cx="11153231" cy="3058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8685E-1E1A-D597-32A9-9D04FA93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88" y="3076212"/>
            <a:ext cx="10948946" cy="1030360"/>
          </a:xfrm>
        </p:spPr>
        <p:txBody>
          <a:bodyPr vert="horz" lIns="109728" tIns="109728" rIns="109728" bIns="91440" rtlCol="0">
            <a:normAutofit fontScale="90000"/>
          </a:bodyPr>
          <a:lstStyle/>
          <a:p>
            <a:r>
              <a:rPr lang="en-US" b="0" cap="all" dirty="0">
                <a:solidFill>
                  <a:schemeClr val="bg1"/>
                </a:solidFill>
              </a:rPr>
              <a:t>11.1.2 NARROW- SENSE HERITABILITY (</a:t>
            </a:r>
            <a:r>
              <a:rPr lang="en-US" b="0" cap="all" dirty="0" err="1">
                <a:solidFill>
                  <a:schemeClr val="bg1"/>
                </a:solidFill>
              </a:rPr>
              <a:t>H</a:t>
            </a:r>
            <a:r>
              <a:rPr lang="en-US" b="0" cap="all" baseline="-25000" dirty="0" err="1">
                <a:solidFill>
                  <a:schemeClr val="bg1"/>
                </a:solidFill>
              </a:rPr>
              <a:t>n</a:t>
            </a:r>
            <a:r>
              <a:rPr lang="en-US" b="0" cap="all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B5E0F-BC93-1685-751D-508EA52C69B0}"/>
              </a:ext>
            </a:extLst>
          </p:cNvPr>
          <p:cNvSpPr txBox="1"/>
          <p:nvPr/>
        </p:nvSpPr>
        <p:spPr>
          <a:xfrm>
            <a:off x="1544541" y="267921"/>
            <a:ext cx="10469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N </a:t>
            </a:r>
            <a:r>
              <a:rPr lang="en-US" dirty="0"/>
              <a:t>is the proportion of total phenotypic variation that is due only to additive genetic variation (V</a:t>
            </a:r>
            <a:r>
              <a:rPr lang="en-US" baseline="-25000" dirty="0"/>
              <a:t>A</a:t>
            </a:r>
            <a:r>
              <a:rPr lang="en-US" dirty="0"/>
              <a:t>)among individuals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F5FA7E-8D38-658C-2B40-C479D603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581" y="1066148"/>
            <a:ext cx="1947911" cy="9004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C160AD-C584-53B5-0334-71E9AD10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472" y="4219608"/>
            <a:ext cx="3848128" cy="25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12187426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1202-ADEB-3E52-F783-B6563B08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45" y="1257101"/>
            <a:ext cx="6623039" cy="3030599"/>
          </a:xfrm>
        </p:spPr>
        <p:txBody>
          <a:bodyPr anchor="t">
            <a:normAutofit/>
          </a:bodyPr>
          <a:lstStyle/>
          <a:p>
            <a:r>
              <a:rPr lang="en-US" dirty="0"/>
              <a:t>Parent Offspring Regression</a:t>
            </a:r>
          </a:p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503BB-0362-BBDB-AA4C-429C0F901128}"/>
              </a:ext>
            </a:extLst>
          </p:cNvPr>
          <p:cNvSpPr/>
          <p:nvPr/>
        </p:nvSpPr>
        <p:spPr>
          <a:xfrm>
            <a:off x="1800747" y="53443"/>
            <a:ext cx="8376923" cy="895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A370B-CE79-BFB7-FBC4-96F508CA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747" y="-89050"/>
            <a:ext cx="8515847" cy="1056542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11.1.3 ESTIMATING HERITABILITY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AF06AF-50C8-1E90-A56E-45F18EE4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1" y="1849657"/>
            <a:ext cx="7477157" cy="4052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42AA3A-2E58-70D3-2CCA-3C33839A821F}"/>
              </a:ext>
            </a:extLst>
          </p:cNvPr>
          <p:cNvSpPr txBox="1"/>
          <p:nvPr/>
        </p:nvSpPr>
        <p:spPr>
          <a:xfrm>
            <a:off x="8276461" y="1369848"/>
            <a:ext cx="3547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Progeny Testing </a:t>
            </a:r>
          </a:p>
          <a:p>
            <a:r>
              <a:rPr lang="en-US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C64E8A-869A-AFA7-C8FA-EBF4418C5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750" y="1980872"/>
            <a:ext cx="1665222" cy="7020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FE5E72-D51C-676B-6756-0944C7D84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380" y="3391572"/>
            <a:ext cx="1852040" cy="9260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E63DEC-0D32-4448-D16A-4961BEDCA235}"/>
              </a:ext>
            </a:extLst>
          </p:cNvPr>
          <p:cNvSpPr txBox="1"/>
          <p:nvPr/>
        </p:nvSpPr>
        <p:spPr>
          <a:xfrm>
            <a:off x="9415331" y="2907929"/>
            <a:ext cx="210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Solving for H</a:t>
            </a:r>
            <a:r>
              <a:rPr lang="en-US" baseline="-25000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A99948-3733-5EEC-2F89-B9FDC24549BE}"/>
              </a:ext>
            </a:extLst>
          </p:cNvPr>
          <p:cNvSpPr txBox="1"/>
          <p:nvPr/>
        </p:nvSpPr>
        <p:spPr>
          <a:xfrm>
            <a:off x="8361791" y="4528325"/>
            <a:ext cx="3631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</a:rPr>
              <a:t>Animal Model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450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E472C90-DF00-04DC-BCC0-1FC15F5C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168" y="1290443"/>
            <a:ext cx="10547762" cy="68634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Genotype-by-environment (</a:t>
            </a:r>
            <a:r>
              <a:rPr lang="en-US" sz="2400" cap="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</a:t>
            </a:r>
            <a:r>
              <a:rPr lang="en-US" sz="2400" dirty="0" err="1"/>
              <a:t>x</a:t>
            </a:r>
            <a:r>
              <a:rPr lang="en-US" sz="2400" cap="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</a:t>
            </a:r>
            <a:r>
              <a:rPr lang="en-US" sz="24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 interactions</a:t>
            </a:r>
            <a:endParaRPr lang="en-US" sz="2400" cap="all" dirty="0"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3E808F-6B59-D062-D12C-30ACFF4A07B7}"/>
              </a:ext>
            </a:extLst>
          </p:cNvPr>
          <p:cNvSpPr txBox="1">
            <a:spLocks/>
          </p:cNvSpPr>
          <p:nvPr/>
        </p:nvSpPr>
        <p:spPr>
          <a:xfrm>
            <a:off x="503382" y="4354123"/>
            <a:ext cx="11767931" cy="1927319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11.1.4 Genotype by environment interactions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0648BD-0E84-FBE0-3543-4695D6B8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27" y="233388"/>
            <a:ext cx="3852362" cy="6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67A1-03DB-39FE-A594-BD2BAFFD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8" y="705112"/>
            <a:ext cx="4373218" cy="3795325"/>
          </a:xfrm>
        </p:spPr>
        <p:txBody>
          <a:bodyPr>
            <a:normAutofit/>
          </a:bodyPr>
          <a:lstStyle/>
          <a:p>
            <a:r>
              <a:rPr lang="en-US" dirty="0"/>
              <a:t>11.2 SELECTION ON QUANTITATIVE TRAITS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A10D8-472E-E14A-B159-4F18A3635076}"/>
              </a:ext>
            </a:extLst>
          </p:cNvPr>
          <p:cNvSpPr txBox="1"/>
          <p:nvPr/>
        </p:nvSpPr>
        <p:spPr>
          <a:xfrm>
            <a:off x="5308386" y="5262546"/>
            <a:ext cx="50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response to directional selection then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B2D0FE-3F2D-DF7B-36C0-2CB38A419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692" y="5262546"/>
            <a:ext cx="927420" cy="43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F72818-E70D-BE2A-D1FD-EF6A261F58DB}"/>
              </a:ext>
            </a:extLst>
          </p:cNvPr>
          <p:cNvSpPr txBox="1"/>
          <p:nvPr/>
        </p:nvSpPr>
        <p:spPr>
          <a:xfrm>
            <a:off x="5308386" y="5844208"/>
            <a:ext cx="49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mean of the selected progeny equals the mean of the selected parents then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290281-32ED-1796-DBA7-0DF35573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635" y="6105846"/>
            <a:ext cx="973245" cy="358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AE140D-55B1-B185-3EA1-93939D6C3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884" y="395161"/>
            <a:ext cx="1607729" cy="8309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8A55BF-AB8F-A399-F03F-8226B2EAA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136" y="171559"/>
            <a:ext cx="3604598" cy="50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5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9CF78-7BE8-B46E-0B61-A58E6105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11.2.1 HERITABILITIES AND AELLE FREQUENCIES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81581-C945-6E5C-76BC-547A61748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318" y="2471819"/>
            <a:ext cx="5070743" cy="462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511173-3B90-D7CD-F4B8-8443D9A91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318" y="3071834"/>
            <a:ext cx="3598632" cy="522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B320E6-BED5-1282-486F-1C39E21B5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317" y="3731792"/>
            <a:ext cx="3329019" cy="1794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6EE53C-57E3-5794-8C78-923699AB7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299" y="5886818"/>
            <a:ext cx="1856136" cy="8675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15A366-EC1D-EC6C-084B-6564146EC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6902" y="3364877"/>
            <a:ext cx="5376886" cy="32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4813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BF9C4B"/>
      </a:accent1>
      <a:accent2>
        <a:srgbClr val="B15C3B"/>
      </a:accent2>
      <a:accent3>
        <a:srgbClr val="C34D5D"/>
      </a:accent3>
      <a:accent4>
        <a:srgbClr val="B13B7C"/>
      </a:accent4>
      <a:accent5>
        <a:srgbClr val="C34DBF"/>
      </a:accent5>
      <a:accent6>
        <a:srgbClr val="843BB1"/>
      </a:accent6>
      <a:hlink>
        <a:srgbClr val="C044A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469</Words>
  <Application>Microsoft Office PowerPoint</Application>
  <PresentationFormat>Widescreen</PresentationFormat>
  <Paragraphs>66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Calibri</vt:lpstr>
      <vt:lpstr>Cambria Math</vt:lpstr>
      <vt:lpstr>Corbel</vt:lpstr>
      <vt:lpstr>ShojiVTI</vt:lpstr>
      <vt:lpstr>Chapter 11 Quantitative Genetics </vt:lpstr>
      <vt:lpstr>PowerPoint Presentation</vt:lpstr>
      <vt:lpstr>11.1 Heritability</vt:lpstr>
      <vt:lpstr>11.1.1 Broad-sense Heritability (HB)</vt:lpstr>
      <vt:lpstr>11.1.2 NARROW- SENSE HERITABILITY (Hn)</vt:lpstr>
      <vt:lpstr>11.1.3 ESTIMATING HERITABILITY</vt:lpstr>
      <vt:lpstr>Genotype-by-environment (GxE) interactions</vt:lpstr>
      <vt:lpstr>11.2 SELECTION ON QUANTITATIVE TRAITS</vt:lpstr>
      <vt:lpstr>11.2.1 HERITABILITIES AND AELLE FREQUENCIES</vt:lpstr>
      <vt:lpstr>PowerPoint Presentation</vt:lpstr>
      <vt:lpstr>11.3 FINDING GENES UNDERLYING QUANTITATIVE TRAITS</vt:lpstr>
      <vt:lpstr>11.4 LOSS OF QUANTITATIVE GENTIC VARIATION</vt:lpstr>
      <vt:lpstr>11.5 Divergence among populations</vt:lpstr>
      <vt:lpstr>11.6 QUANTITATIVE GENETICS AND CONSERVATION</vt:lpstr>
      <vt:lpstr>11.6.1 RESPONSE TO SELECTION IN THE WILD</vt:lpstr>
      <vt:lpstr>11.6.3 Does population divergence for molecular markers estimate divergence for quantitative traits?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Quantitative Genetics </dc:title>
  <dc:creator>Florence Fields</dc:creator>
  <cp:lastModifiedBy>Florence Fields</cp:lastModifiedBy>
  <cp:revision>2</cp:revision>
  <dcterms:created xsi:type="dcterms:W3CDTF">2024-03-06T23:35:36Z</dcterms:created>
  <dcterms:modified xsi:type="dcterms:W3CDTF">2024-03-08T15:53:54Z</dcterms:modified>
</cp:coreProperties>
</file>