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DM Serif Text"/>
      <p:regular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43F389-3119-4503-AD95-4A99BAAF73DD}">
  <a:tblStyle styleId="{1943F389-3119-4503-AD95-4A99BAAF73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erifTex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DMSerifText-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nome.gov/genetics-glossary/Mendelian-Inheritance" TargetMode="External"/><Relationship Id="rId3" Type="http://schemas.openxmlformats.org/officeDocument/2006/relationships/hyperlink" Target="https://pubmed.ncbi.nlm.nih.gov/32491444/#:~:text=These%20simple%20changes%20to%20the,the%20Law%20of%20Independent%20Assortment" TargetMode="External"/><Relationship Id="rId4" Type="http://schemas.openxmlformats.org/officeDocument/2006/relationships/hyperlink" Target="https://opentextbc.ca/biology/chapter/8-1-mendels-experime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dtdna.com/pages/education/decoded/article/genotyping-terms-to-know"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91ad1a3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91ad1a3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null alleles vs recessive alleles in class and the blood type example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91ad1a3e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91ad1a3e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91ad1a3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91ad1a3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91ad1a3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91ad1a3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https://www.genome.gov/genetics-glossary/Mendelian-Inheritance</a:t>
            </a:r>
            <a:r>
              <a:rPr lang="en"/>
              <a:t> </a:t>
            </a:r>
            <a:endParaRPr/>
          </a:p>
          <a:p>
            <a:pPr indent="0" lvl="0" marL="0" rtl="0" algn="l">
              <a:spcBef>
                <a:spcPts val="0"/>
              </a:spcBef>
              <a:spcAft>
                <a:spcPts val="0"/>
              </a:spcAft>
              <a:buNone/>
            </a:pPr>
            <a:r>
              <a:rPr lang="en" u="sng">
                <a:solidFill>
                  <a:schemeClr val="hlink"/>
                </a:solidFill>
                <a:hlinkClick r:id="rId3"/>
              </a:rPr>
              <a:t>https://pubmed.ncbi.nlm.nih.gov/32491444/#:~:text=These%20simple%20changes%20to%20the,the%20Law%20of%20Independent%20Assortment</a:t>
            </a:r>
            <a:r>
              <a:rPr lang="en"/>
              <a:t>. </a:t>
            </a:r>
            <a:endParaRPr/>
          </a:p>
          <a:p>
            <a:pPr indent="0" lvl="0" marL="0" rtl="0" algn="l">
              <a:spcBef>
                <a:spcPts val="0"/>
              </a:spcBef>
              <a:spcAft>
                <a:spcPts val="0"/>
              </a:spcAft>
              <a:buNone/>
            </a:pPr>
            <a:r>
              <a:rPr lang="en" u="sng">
                <a:solidFill>
                  <a:schemeClr val="hlink"/>
                </a:solidFill>
                <a:hlinkClick r:id="rId4"/>
              </a:rPr>
              <a:t>https://opentextbc.ca/biology/chapter/8-1-mendels-experiments/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91ad1a3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91ad1a3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https://www.idtdna.com/pages/education/decoded/article/genotyping-terms-to-know</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91ad1a3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91ad1a3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91ad1a3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91ad1a3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91ad1a3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91ad1a3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91ad1a3e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91ad1a3e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91ad1a3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91ad1a3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91ad1a3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91ad1a3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solidFill>
                  <a:schemeClr val="lt1"/>
                </a:solidFill>
                <a:latin typeface="DM Serif Text"/>
                <a:ea typeface="DM Serif Text"/>
                <a:cs typeface="DM Serif Text"/>
                <a:sym typeface="DM Serif Tex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chemeClr val="lt1"/>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7FEA">
            <a:alpha val="8608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5080">
                <a:solidFill>
                  <a:schemeClr val="lt1"/>
                </a:solidFill>
                <a:latin typeface="DM Serif Text"/>
                <a:ea typeface="DM Serif Text"/>
                <a:cs typeface="DM Serif Text"/>
                <a:sym typeface="DM Serif Text"/>
              </a:rPr>
              <a:t>Random mating populations: Hardy-Weinberg Principle</a:t>
            </a:r>
            <a:endParaRPr b="1" sz="5080">
              <a:solidFill>
                <a:schemeClr val="lt1"/>
              </a:solidFill>
              <a:latin typeface="DM Serif Text"/>
              <a:ea typeface="DM Serif Text"/>
              <a:cs typeface="DM Serif Text"/>
              <a:sym typeface="DM Serif Text"/>
            </a:endParaRPr>
          </a:p>
        </p:txBody>
      </p:sp>
      <p:sp>
        <p:nvSpPr>
          <p:cNvPr id="55" name="Google Shape;55;p13"/>
          <p:cNvSpPr txBox="1"/>
          <p:nvPr>
            <p:ph idx="1" type="subTitle"/>
          </p:nvPr>
        </p:nvSpPr>
        <p:spPr>
          <a:xfrm>
            <a:off x="-186975" y="1270475"/>
            <a:ext cx="2855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DM Serif Text"/>
                <a:ea typeface="DM Serif Text"/>
                <a:cs typeface="DM Serif Text"/>
                <a:sym typeface="DM Serif Text"/>
              </a:rPr>
              <a:t>Chapter 5: </a:t>
            </a:r>
            <a:endParaRPr>
              <a:solidFill>
                <a:schemeClr val="lt1"/>
              </a:solidFill>
              <a:latin typeface="DM Serif Text"/>
              <a:ea typeface="DM Serif Text"/>
              <a:cs typeface="DM Serif Text"/>
              <a:sym typeface="DM Serif Text"/>
            </a:endParaRPr>
          </a:p>
        </p:txBody>
      </p:sp>
      <p:sp>
        <p:nvSpPr>
          <p:cNvPr id="56" name="Google Shape;56;p13"/>
          <p:cNvSpPr txBox="1"/>
          <p:nvPr/>
        </p:nvSpPr>
        <p:spPr>
          <a:xfrm>
            <a:off x="5355450" y="4252250"/>
            <a:ext cx="36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Presentation by Caitlin Randall</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Alleles and distinguishing genotype from phenotype </a:t>
            </a:r>
            <a:endParaRPr/>
          </a:p>
        </p:txBody>
      </p:sp>
      <p:sp>
        <p:nvSpPr>
          <p:cNvPr id="118" name="Google Shape;118;p22"/>
          <p:cNvSpPr txBox="1"/>
          <p:nvPr>
            <p:ph idx="1" type="body"/>
          </p:nvPr>
        </p:nvSpPr>
        <p:spPr>
          <a:xfrm>
            <a:off x="311700" y="891975"/>
            <a:ext cx="8520600" cy="4097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Types: </a:t>
            </a:r>
            <a:endParaRPr>
              <a:latin typeface="Times New Roman"/>
              <a:ea typeface="Times New Roman"/>
              <a:cs typeface="Times New Roman"/>
              <a:sym typeface="Times New Roman"/>
            </a:endParaRPr>
          </a:p>
          <a:p>
            <a:pPr indent="-325755" lvl="0" marL="457200" rtl="0" algn="l">
              <a:spcBef>
                <a:spcPts val="1200"/>
              </a:spcBef>
              <a:spcAft>
                <a:spcPts val="0"/>
              </a:spcAft>
              <a:buClr>
                <a:schemeClr val="lt1"/>
              </a:buClr>
              <a:buSzPct val="100000"/>
              <a:buFont typeface="Times New Roman"/>
              <a:buChar char="-"/>
            </a:pPr>
            <a:r>
              <a:rPr lang="en">
                <a:latin typeface="Times New Roman"/>
                <a:ea typeface="Times New Roman"/>
                <a:cs typeface="Times New Roman"/>
                <a:sym typeface="Times New Roman"/>
              </a:rPr>
              <a:t>Dominant Alleles</a:t>
            </a:r>
            <a:endParaRPr>
              <a:latin typeface="Times New Roman"/>
              <a:ea typeface="Times New Roman"/>
              <a:cs typeface="Times New Roman"/>
              <a:sym typeface="Times New Roman"/>
            </a:endParaRPr>
          </a:p>
          <a:p>
            <a:pPr indent="-325755" lvl="0" marL="457200" rtl="0" algn="l">
              <a:spcBef>
                <a:spcPts val="0"/>
              </a:spcBef>
              <a:spcAft>
                <a:spcPts val="0"/>
              </a:spcAft>
              <a:buClr>
                <a:schemeClr val="lt1"/>
              </a:buClr>
              <a:buSzPct val="100000"/>
              <a:buFont typeface="Times New Roman"/>
              <a:buChar char="-"/>
            </a:pPr>
            <a:r>
              <a:rPr lang="en">
                <a:latin typeface="Times New Roman"/>
                <a:ea typeface="Times New Roman"/>
                <a:cs typeface="Times New Roman"/>
                <a:sym typeface="Times New Roman"/>
              </a:rPr>
              <a:t>Recessive Alleles</a:t>
            </a:r>
            <a:endParaRPr>
              <a:latin typeface="Times New Roman"/>
              <a:ea typeface="Times New Roman"/>
              <a:cs typeface="Times New Roman"/>
              <a:sym typeface="Times New Roman"/>
            </a:endParaRPr>
          </a:p>
          <a:p>
            <a:pPr indent="-325755" lvl="0" marL="457200" rtl="0" algn="l">
              <a:spcBef>
                <a:spcPts val="0"/>
              </a:spcBef>
              <a:spcAft>
                <a:spcPts val="0"/>
              </a:spcAft>
              <a:buClr>
                <a:schemeClr val="lt1"/>
              </a:buClr>
              <a:buSzPct val="100000"/>
              <a:buFont typeface="Times New Roman"/>
              <a:buChar char="-"/>
            </a:pPr>
            <a:r>
              <a:rPr b="1" lang="en">
                <a:latin typeface="Times New Roman"/>
                <a:ea typeface="Times New Roman"/>
                <a:cs typeface="Times New Roman"/>
                <a:sym typeface="Times New Roman"/>
              </a:rPr>
              <a:t>Null Alleles </a:t>
            </a:r>
            <a:endParaRPr b="1">
              <a:latin typeface="Times New Roman"/>
              <a:ea typeface="Times New Roman"/>
              <a:cs typeface="Times New Roman"/>
              <a:sym typeface="Times New Roman"/>
            </a:endParaRPr>
          </a:p>
          <a:p>
            <a:pPr indent="-304165"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Caused by substitutions at microsatellite loci, which prevents  primers from binding and therefore no PCR amplification product </a:t>
            </a:r>
            <a:endParaRPr>
              <a:solidFill>
                <a:schemeClr val="lt1"/>
              </a:solidFill>
              <a:latin typeface="Times New Roman"/>
              <a:ea typeface="Times New Roman"/>
              <a:cs typeface="Times New Roman"/>
              <a:sym typeface="Times New Roman"/>
            </a:endParaRPr>
          </a:p>
          <a:p>
            <a:pPr indent="-304165"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No protein product/no enzymatically functional protein product when located at allozyme loci/protein coding loci</a:t>
            </a:r>
            <a:endParaRPr>
              <a:solidFill>
                <a:schemeClr val="lt1"/>
              </a:solidFill>
              <a:latin typeface="Times New Roman"/>
              <a:ea typeface="Times New Roman"/>
              <a:cs typeface="Times New Roman"/>
              <a:sym typeface="Times New Roman"/>
            </a:endParaRPr>
          </a:p>
          <a:p>
            <a:pPr indent="-304165"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Results in apparent excess of homozygotes based on HW proportions (heterozygous with a null allele results in undetection of the null)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Determining genotype and allele frequencies from observed phenotypes: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Because null/recessive alleles are phenotypically “disguised” by the dominant allele, it is often difficult to determine whether an organism/collection of organisms in a sample are heterozygous or homozygous for the dominant allele. In order to combat that, an </a:t>
            </a:r>
            <a:r>
              <a:rPr b="1" lang="en">
                <a:latin typeface="Times New Roman"/>
                <a:ea typeface="Times New Roman"/>
                <a:cs typeface="Times New Roman"/>
                <a:sym typeface="Times New Roman"/>
              </a:rPr>
              <a:t>expectation maximization</a:t>
            </a:r>
            <a:r>
              <a:rPr lang="en">
                <a:latin typeface="Times New Roman"/>
                <a:ea typeface="Times New Roman"/>
                <a:cs typeface="Times New Roman"/>
                <a:sym typeface="Times New Roman"/>
              </a:rPr>
              <a:t> (EM) algorithm is used to determine the genotypic frequencies within a sample, which can then can be used to determine allelic frequencies using </a:t>
            </a:r>
            <a:r>
              <a:rPr b="1" lang="en">
                <a:latin typeface="Times New Roman"/>
                <a:ea typeface="Times New Roman"/>
                <a:cs typeface="Times New Roman"/>
                <a:sym typeface="Times New Roman"/>
              </a:rPr>
              <a:t>gene counting</a:t>
            </a:r>
            <a:r>
              <a:rPr lang="en">
                <a:latin typeface="Times New Roman"/>
                <a:ea typeface="Times New Roman"/>
                <a:cs typeface="Times New Roman"/>
                <a:sym typeface="Times New Roman"/>
              </a:rPr>
              <a:t> (homozygous = 2 of the same allele, heterozygous = 1 of each)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30025" y="2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Sex-linkage </a:t>
            </a:r>
            <a:endParaRPr/>
          </a:p>
        </p:txBody>
      </p:sp>
      <p:sp>
        <p:nvSpPr>
          <p:cNvPr id="124" name="Google Shape;124;p23"/>
          <p:cNvSpPr txBox="1"/>
          <p:nvPr>
            <p:ph idx="1" type="body"/>
          </p:nvPr>
        </p:nvSpPr>
        <p:spPr>
          <a:xfrm>
            <a:off x="0" y="795700"/>
            <a:ext cx="9144000" cy="4254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sex-linkage is responsible for the greater </a:t>
            </a:r>
            <a:r>
              <a:rPr lang="en">
                <a:latin typeface="Times New Roman"/>
                <a:ea typeface="Times New Roman"/>
                <a:cs typeface="Times New Roman"/>
                <a:sym typeface="Times New Roman"/>
              </a:rPr>
              <a:t>occurrence of recessive disorders and recessive traits observed in the heterogametic sex (when referring to the XY sex-determination system, this will be males, although this is not true for all heterogametic sexes)</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 are many sex determining mechanisms that exist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Pseudoautosomal regions (PAR) are regions on the sex determining chromosomes that carry functional genes present on both variations of the sex chromosome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Relatively small in humans and </a:t>
            </a:r>
            <a:r>
              <a:rPr i="1" lang="en">
                <a:solidFill>
                  <a:schemeClr val="lt1"/>
                </a:solidFill>
                <a:latin typeface="Times New Roman"/>
                <a:ea typeface="Times New Roman"/>
                <a:cs typeface="Times New Roman"/>
                <a:sym typeface="Times New Roman"/>
              </a:rPr>
              <a:t>Drosophila</a:t>
            </a:r>
            <a:r>
              <a:rPr lang="en">
                <a:solidFill>
                  <a:schemeClr val="lt1"/>
                </a:solidFill>
                <a:latin typeface="Times New Roman"/>
                <a:ea typeface="Times New Roman"/>
                <a:cs typeface="Times New Roman"/>
                <a:sym typeface="Times New Roman"/>
              </a:rPr>
              <a:t> comparative to many other species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latin typeface="Times New Roman"/>
                <a:ea typeface="Times New Roman"/>
                <a:cs typeface="Times New Roman"/>
                <a:sym typeface="Times New Roman"/>
              </a:rPr>
              <a:t>Differences in allele frequencies between the heterogametic and homogametic sex for genes located on both sex chromosomes causes an excess of heterozygotes observed (compared to HW proportions in the heterogametic sex) (Clark 1988; Allendorf et al. 1994); this is especially true if that locus is closely linked to the sex-determining locus and can cause an excess of heterozygotes spanning several generations</a:t>
            </a:r>
            <a:r>
              <a:rPr lang="en">
                <a:latin typeface="Times New Roman"/>
                <a:ea typeface="Times New Roman"/>
                <a:cs typeface="Times New Roman"/>
                <a:sym typeface="Times New Roman"/>
              </a:rPr>
              <a:t> → certain alleles may be “fixed” to either sex chromosome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To help detect this aberration and identify this PAR, the genotypes of either sex should be examined individually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2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Variation</a:t>
            </a:r>
            <a:endParaRPr/>
          </a:p>
        </p:txBody>
      </p:sp>
      <p:sp>
        <p:nvSpPr>
          <p:cNvPr id="130" name="Google Shape;130;p24"/>
          <p:cNvSpPr txBox="1"/>
          <p:nvPr>
            <p:ph idx="1" type="body"/>
          </p:nvPr>
        </p:nvSpPr>
        <p:spPr>
          <a:xfrm>
            <a:off x="12450" y="795675"/>
            <a:ext cx="6861000" cy="14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The </a:t>
            </a:r>
            <a:r>
              <a:rPr b="1" lang="en">
                <a:latin typeface="Times New Roman"/>
                <a:ea typeface="Times New Roman"/>
                <a:cs typeface="Times New Roman"/>
                <a:sym typeface="Times New Roman"/>
              </a:rPr>
              <a:t>average expected heterozygosity </a:t>
            </a:r>
            <a:r>
              <a:rPr lang="en">
                <a:latin typeface="Times New Roman"/>
                <a:ea typeface="Times New Roman"/>
                <a:cs typeface="Times New Roman"/>
                <a:sym typeface="Times New Roman"/>
              </a:rPr>
              <a:t>(which can be calculated by </a:t>
            </a:r>
            <a:r>
              <a:rPr lang="en">
                <a:latin typeface="Times New Roman"/>
                <a:ea typeface="Times New Roman"/>
                <a:cs typeface="Times New Roman"/>
                <a:sym typeface="Times New Roman"/>
              </a:rPr>
              <a:t>subtracting</a:t>
            </a:r>
            <a:r>
              <a:rPr lang="en">
                <a:latin typeface="Times New Roman"/>
                <a:ea typeface="Times New Roman"/>
                <a:cs typeface="Times New Roman"/>
                <a:sym typeface="Times New Roman"/>
              </a:rPr>
              <a:t> homozygosity from 1.0 (aka the total sum of all genetic variation) *see equation to the right)  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loci within a population provides the best estimate of genetic variation </a:t>
            </a:r>
            <a:endParaRPr>
              <a:latin typeface="Times New Roman"/>
              <a:ea typeface="Times New Roman"/>
              <a:cs typeface="Times New Roman"/>
              <a:sym typeface="Times New Roman"/>
            </a:endParaRPr>
          </a:p>
        </p:txBody>
      </p:sp>
      <p:pic>
        <p:nvPicPr>
          <p:cNvPr id="131" name="Google Shape;131;p24"/>
          <p:cNvPicPr preferRelativeResize="0"/>
          <p:nvPr/>
        </p:nvPicPr>
        <p:blipFill>
          <a:blip r:embed="rId3">
            <a:alphaModFix/>
          </a:blip>
          <a:stretch>
            <a:fillRect/>
          </a:stretch>
        </p:blipFill>
        <p:spPr>
          <a:xfrm>
            <a:off x="7086511" y="899773"/>
            <a:ext cx="1762333" cy="831300"/>
          </a:xfrm>
          <a:prstGeom prst="rect">
            <a:avLst/>
          </a:prstGeom>
          <a:noFill/>
          <a:ln>
            <a:noFill/>
          </a:ln>
        </p:spPr>
      </p:pic>
      <p:sp>
        <p:nvSpPr>
          <p:cNvPr id="132" name="Google Shape;132;p24"/>
          <p:cNvSpPr txBox="1"/>
          <p:nvPr/>
        </p:nvSpPr>
        <p:spPr>
          <a:xfrm>
            <a:off x="143225" y="2244400"/>
            <a:ext cx="891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3" name="Google Shape;133;p24"/>
          <p:cNvSpPr txBox="1"/>
          <p:nvPr/>
        </p:nvSpPr>
        <p:spPr>
          <a:xfrm>
            <a:off x="7353875" y="1803088"/>
            <a:ext cx="122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“gene diversity”</a:t>
            </a:r>
            <a:endParaRPr sz="1200">
              <a:solidFill>
                <a:schemeClr val="lt1"/>
              </a:solidFill>
              <a:latin typeface="Times New Roman"/>
              <a:ea typeface="Times New Roman"/>
              <a:cs typeface="Times New Roman"/>
              <a:sym typeface="Times New Roman"/>
            </a:endParaRPr>
          </a:p>
        </p:txBody>
      </p:sp>
      <p:sp>
        <p:nvSpPr>
          <p:cNvPr id="134" name="Google Shape;134;p24"/>
          <p:cNvSpPr txBox="1"/>
          <p:nvPr/>
        </p:nvSpPr>
        <p:spPr>
          <a:xfrm>
            <a:off x="30575" y="2059600"/>
            <a:ext cx="9144000" cy="30783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Works best at measuring genetic variation when used with many loci, although small sample size, ploidy, and differing reproductive methods does not generally pose a problem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Also a good measure of the expected response of a population to natural selection and individual F</a:t>
            </a:r>
            <a:r>
              <a:rPr baseline="-25000" lang="en">
                <a:solidFill>
                  <a:schemeClr val="lt1"/>
                </a:solidFill>
                <a:latin typeface="Times New Roman"/>
                <a:ea typeface="Times New Roman"/>
                <a:cs typeface="Times New Roman"/>
                <a:sym typeface="Times New Roman"/>
              </a:rPr>
              <a:t>IS</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Font typeface="Times New Roman"/>
              <a:buChar char="-"/>
            </a:pPr>
            <a:r>
              <a:rPr lang="en" sz="1800">
                <a:solidFill>
                  <a:schemeClr val="lt1"/>
                </a:solidFill>
                <a:latin typeface="Times New Roman"/>
                <a:ea typeface="Times New Roman"/>
                <a:cs typeface="Times New Roman"/>
                <a:sym typeface="Times New Roman"/>
              </a:rPr>
              <a:t>Total # of alleles at a locus is a good measure of genetic variation and can be used to compliment H</a:t>
            </a:r>
            <a:r>
              <a:rPr baseline="-25000" lang="en" sz="1800">
                <a:solidFill>
                  <a:schemeClr val="lt1"/>
                </a:solidFill>
                <a:latin typeface="Times New Roman"/>
                <a:ea typeface="Times New Roman"/>
                <a:cs typeface="Times New Roman"/>
                <a:sym typeface="Times New Roman"/>
              </a:rPr>
              <a:t>e</a:t>
            </a:r>
            <a:r>
              <a:rPr lang="en"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an important measure of the long-term evolutionary potential of populations (Allendorf 1986)</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dependent upon sample size to draw meaningful comparisons between samples → allelic richness takes into account sample size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The proportion of polymorphic loci in a population is another measure of genetic variation that compliments H</a:t>
            </a:r>
            <a:r>
              <a:rPr baseline="-25000" lang="en" sz="1800">
                <a:solidFill>
                  <a:schemeClr val="lt1"/>
                </a:solidFill>
                <a:latin typeface="Times New Roman"/>
                <a:ea typeface="Times New Roman"/>
                <a:cs typeface="Times New Roman"/>
                <a:sym typeface="Times New Roman"/>
              </a:rPr>
              <a:t>e</a:t>
            </a:r>
            <a:r>
              <a:rPr lang="en" sz="1800">
                <a:solidFill>
                  <a:schemeClr val="lt1"/>
                </a:solidFill>
                <a:latin typeface="Times New Roman"/>
                <a:ea typeface="Times New Roman"/>
                <a:cs typeface="Times New Roman"/>
                <a:sym typeface="Times New Roman"/>
              </a:rPr>
              <a:t> and allelic richness as well</a:t>
            </a:r>
            <a:endParaRPr sz="18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Less useful in studies of highly variable (polymorphic) loci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the Basics</a:t>
            </a:r>
            <a:endParaRPr/>
          </a:p>
        </p:txBody>
      </p:sp>
      <p:sp>
        <p:nvSpPr>
          <p:cNvPr id="62" name="Google Shape;62;p14"/>
          <p:cNvSpPr txBox="1"/>
          <p:nvPr>
            <p:ph idx="1" type="body"/>
          </p:nvPr>
        </p:nvSpPr>
        <p:spPr>
          <a:xfrm>
            <a:off x="311700" y="1152475"/>
            <a:ext cx="8591400" cy="3800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What is Mendelian inheritance? What are Mendel’s laws of inheritance? </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Mendelian inheritance is defined by the National Human</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Genome Research Institute as “certain patterns of how traits are passed from parents to offspring” (Hindorff, 2024)</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Mendel’s laws of inheritance include “the Law of Dominance and Uniformity, the Law of Segregation, and the Law of Independent Assortment” (Lewis &amp; Simpson, 2023) </a:t>
            </a:r>
            <a:endParaRPr>
              <a:solidFill>
                <a:schemeClr val="lt1"/>
              </a:solidFill>
              <a:latin typeface="Times New Roman"/>
              <a:ea typeface="Times New Roman"/>
              <a:cs typeface="Times New Roman"/>
              <a:sym typeface="Times New Roman"/>
            </a:endParaRPr>
          </a:p>
          <a:p>
            <a:pPr indent="-317182" lvl="0" marL="457200" rtl="0" algn="l">
              <a:spcBef>
                <a:spcPts val="120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dominance and uniformity</a:t>
            </a:r>
            <a:r>
              <a:rPr lang="en">
                <a:solidFill>
                  <a:schemeClr val="lt1"/>
                </a:solidFill>
                <a:latin typeface="Times New Roman"/>
                <a:ea typeface="Times New Roman"/>
                <a:cs typeface="Times New Roman"/>
                <a:sym typeface="Times New Roman"/>
              </a:rPr>
              <a:t>: some alleles, termed dominant alleles, “block” the expression of other alleles, which are referred to as recessive alleles </a:t>
            </a:r>
            <a:endParaRPr>
              <a:solidFill>
                <a:schemeClr val="lt1"/>
              </a:solidFill>
              <a:latin typeface="Times New Roman"/>
              <a:ea typeface="Times New Roman"/>
              <a:cs typeface="Times New Roman"/>
              <a:sym typeface="Times New Roman"/>
            </a:endParaRPr>
          </a:p>
          <a:p>
            <a:pPr indent="-317182" lvl="0" marL="457200" rtl="0" algn="l">
              <a:spcBef>
                <a:spcPts val="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Segregation</a:t>
            </a:r>
            <a:r>
              <a:rPr lang="en">
                <a:solidFill>
                  <a:schemeClr val="lt1"/>
                </a:solidFill>
                <a:latin typeface="Times New Roman"/>
                <a:ea typeface="Times New Roman"/>
                <a:cs typeface="Times New Roman"/>
                <a:sym typeface="Times New Roman"/>
              </a:rPr>
              <a:t>: each parent contributes one copy of each allele to their offspring </a:t>
            </a:r>
            <a:endParaRPr>
              <a:solidFill>
                <a:schemeClr val="lt1"/>
              </a:solidFill>
              <a:latin typeface="Times New Roman"/>
              <a:ea typeface="Times New Roman"/>
              <a:cs typeface="Times New Roman"/>
              <a:sym typeface="Times New Roman"/>
            </a:endParaRPr>
          </a:p>
          <a:p>
            <a:pPr indent="-317182" lvl="0" marL="457200" rtl="0" algn="l">
              <a:spcBef>
                <a:spcPts val="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Independent Assortment</a:t>
            </a:r>
            <a:r>
              <a:rPr lang="en">
                <a:solidFill>
                  <a:schemeClr val="lt1"/>
                </a:solidFill>
                <a:latin typeface="Times New Roman"/>
                <a:ea typeface="Times New Roman"/>
                <a:cs typeface="Times New Roman"/>
                <a:sym typeface="Times New Roman"/>
              </a:rPr>
              <a:t>: genes randomly assort during meiosis, with gametes each having an equal probability of receiving either allele </a:t>
            </a:r>
            <a:endParaRPr>
              <a:solidFill>
                <a:schemeClr val="lt1"/>
              </a:solidFill>
              <a:latin typeface="Times New Roman"/>
              <a:ea typeface="Times New Roman"/>
              <a:cs typeface="Times New Roman"/>
              <a:sym typeface="Times New Roman"/>
            </a:endParaRPr>
          </a:p>
          <a:p>
            <a:pPr indent="0" lvl="0" marL="1828800" rtl="0" algn="l">
              <a:spcBef>
                <a:spcPts val="1200"/>
              </a:spcBef>
              <a:spcAft>
                <a:spcPts val="1200"/>
              </a:spcAft>
              <a:buNone/>
            </a:pPr>
            <a:r>
              <a:rPr lang="en">
                <a:solidFill>
                  <a:schemeClr val="lt1"/>
                </a:solidFill>
                <a:latin typeface="Times New Roman"/>
                <a:ea typeface="Times New Roman"/>
                <a:cs typeface="Times New Roman"/>
                <a:sym typeface="Times New Roman"/>
              </a:rPr>
              <a:t>*often there are exceptions and conditions to these laws, although they can be used as a general guideline to understanding basic modes of </a:t>
            </a:r>
            <a:r>
              <a:rPr lang="en">
                <a:solidFill>
                  <a:schemeClr val="lt1"/>
                </a:solidFill>
                <a:latin typeface="Times New Roman"/>
                <a:ea typeface="Times New Roman"/>
                <a:cs typeface="Times New Roman"/>
                <a:sym typeface="Times New Roman"/>
              </a:rPr>
              <a:t>inheritance</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6280175" y="-64625"/>
            <a:ext cx="2863826" cy="202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the Basics</a:t>
            </a:r>
            <a:endParaRPr/>
          </a:p>
        </p:txBody>
      </p:sp>
      <p:sp>
        <p:nvSpPr>
          <p:cNvPr id="69" name="Google Shape;69;p15"/>
          <p:cNvSpPr txBox="1"/>
          <p:nvPr>
            <p:ph idx="1" type="body"/>
          </p:nvPr>
        </p:nvSpPr>
        <p:spPr>
          <a:xfrm>
            <a:off x="311700" y="859925"/>
            <a:ext cx="8520600" cy="428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Allele frequency vs. Genotype frequency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Allele: “The DNA sequence at a specific chromosomal location, which presents as a variant, or alternative form, of a gene. Any given gene can have multiple different alleles. Humans have 2 sets of each chromosome so they possess the potential for only 2 alleles at any given locus…” </a:t>
            </a:r>
            <a:r>
              <a:rPr lang="en" sz="1000">
                <a:solidFill>
                  <a:schemeClr val="lt1"/>
                </a:solidFill>
                <a:latin typeface="Times New Roman"/>
                <a:ea typeface="Times New Roman"/>
                <a:cs typeface="Times New Roman"/>
                <a:sym typeface="Times New Roman"/>
              </a:rPr>
              <a:t>(from Integrated DNA Technologies)</a:t>
            </a:r>
            <a:endParaRPr sz="1000">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Therefore, allele frequency means the frequency (probability of </a:t>
            </a:r>
            <a:r>
              <a:rPr lang="en">
                <a:solidFill>
                  <a:schemeClr val="lt1"/>
                </a:solidFill>
                <a:latin typeface="Times New Roman"/>
                <a:ea typeface="Times New Roman"/>
                <a:cs typeface="Times New Roman"/>
                <a:sym typeface="Times New Roman"/>
              </a:rPr>
              <a:t>occurrence</a:t>
            </a:r>
            <a:r>
              <a:rPr lang="en">
                <a:solidFill>
                  <a:schemeClr val="lt1"/>
                </a:solidFill>
                <a:latin typeface="Times New Roman"/>
                <a:ea typeface="Times New Roman"/>
                <a:cs typeface="Times New Roman"/>
                <a:sym typeface="Times New Roman"/>
              </a:rPr>
              <a:t>  ranging from 0 to 1, or 0% and 100%) that a specific allele (variation of a gene) will be observed within a population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Genotype: “Refers broadly to the genetic makeup of an organism, its complete set of genes. Sometimes used in a narrower definition… genotype refers to the specific alleles found on each chromosome” </a:t>
            </a:r>
            <a:r>
              <a:rPr lang="en" sz="1000">
                <a:solidFill>
                  <a:schemeClr val="lt1"/>
                </a:solidFill>
                <a:latin typeface="Times New Roman"/>
                <a:ea typeface="Times New Roman"/>
                <a:cs typeface="Times New Roman"/>
                <a:sym typeface="Times New Roman"/>
              </a:rPr>
              <a:t>(</a:t>
            </a:r>
            <a:r>
              <a:rPr lang="en" sz="1000">
                <a:solidFill>
                  <a:schemeClr val="lt1"/>
                </a:solidFill>
                <a:latin typeface="Times New Roman"/>
                <a:ea typeface="Times New Roman"/>
                <a:cs typeface="Times New Roman"/>
                <a:sym typeface="Times New Roman"/>
              </a:rPr>
              <a:t>from Integrated DNA Technologies)</a:t>
            </a:r>
            <a:endParaRPr sz="1000">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Therefore, genotype frequency refers to frequency (</a:t>
            </a:r>
            <a:r>
              <a:rPr lang="en">
                <a:solidFill>
                  <a:schemeClr val="lt1"/>
                </a:solidFill>
                <a:latin typeface="Times New Roman"/>
                <a:ea typeface="Times New Roman"/>
                <a:cs typeface="Times New Roman"/>
                <a:sym typeface="Times New Roman"/>
              </a:rPr>
              <a:t>probability of occurrence  ranging from 0 to 1, or 0% and 100%) that a specific combination of alleles, including heterozygous (both variants of a gene within a single organism) or homozygous (only one variant of a gene within a single organism, both copies can be dominant or both copies can be recessive)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Types &amp; the pros and cons of using them</a:t>
            </a:r>
            <a:endParaRPr/>
          </a:p>
        </p:txBody>
      </p:sp>
      <p:sp>
        <p:nvSpPr>
          <p:cNvPr id="75" name="Google Shape;75;p1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Two main types of models: </a:t>
            </a:r>
            <a:r>
              <a:rPr b="1" lang="en">
                <a:latin typeface="Times New Roman"/>
                <a:ea typeface="Times New Roman"/>
                <a:cs typeface="Times New Roman"/>
                <a:sym typeface="Times New Roman"/>
              </a:rPr>
              <a:t>Conceptual</a:t>
            </a:r>
            <a:r>
              <a:rPr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Mathematical</a:t>
            </a:r>
            <a:endParaRPr b="1">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Conceptual: used to “represent complex reality with words and in our thoughts”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sz="1000">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Mathematical: used to “specify the relationship between empirical quantities that we can measure and parameters that we specify in our biological theory”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graphicFrame>
        <p:nvGraphicFramePr>
          <p:cNvPr id="76" name="Google Shape;76;p16"/>
          <p:cNvGraphicFramePr/>
          <p:nvPr/>
        </p:nvGraphicFramePr>
        <p:xfrm>
          <a:off x="239650" y="2754250"/>
          <a:ext cx="3000000" cy="3000000"/>
        </p:xfrm>
        <a:graphic>
          <a:graphicData uri="http://schemas.openxmlformats.org/drawingml/2006/table">
            <a:tbl>
              <a:tblPr>
                <a:noFill/>
                <a:tableStyleId>{1943F389-3119-4503-AD95-4A99BAAF73DD}</a:tableStyleId>
              </a:tblPr>
              <a:tblGrid>
                <a:gridCol w="4332350"/>
                <a:gridCol w="4332350"/>
              </a:tblGrid>
              <a:tr h="3357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PROS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CONS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88975">
                <a:tc>
                  <a:txBody>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Used to define parameters, test hypothesize, extrapolate results and make future predictions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Necessary for </a:t>
                      </a:r>
                      <a:r>
                        <a:rPr lang="en">
                          <a:solidFill>
                            <a:schemeClr val="lt1"/>
                          </a:solidFill>
                          <a:latin typeface="Times New Roman"/>
                          <a:ea typeface="Times New Roman"/>
                          <a:cs typeface="Times New Roman"/>
                          <a:sym typeface="Times New Roman"/>
                        </a:rPr>
                        <a:t>interpreting</a:t>
                      </a:r>
                      <a:r>
                        <a:rPr lang="en">
                          <a:solidFill>
                            <a:schemeClr val="lt1"/>
                          </a:solidFill>
                          <a:latin typeface="Times New Roman"/>
                          <a:ea typeface="Times New Roman"/>
                          <a:cs typeface="Times New Roman"/>
                          <a:sym typeface="Times New Roman"/>
                        </a:rPr>
                        <a:t> and attempting to understand the observed patterns of genetic change in populations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74BC"/>
                    </a:solidFill>
                  </a:tcPr>
                </a:tc>
                <a:tc>
                  <a:txBody>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Sometimes not granular enough to accurately represent the myriad of factors, including those that are not yet known, that may be acting upon a system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Even though this may be true, models are better than simply not trying to understand a system at all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74B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8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Hardy-Weinberg principle? </a:t>
            </a:r>
            <a:endParaRPr/>
          </a:p>
        </p:txBody>
      </p:sp>
      <p:sp>
        <p:nvSpPr>
          <p:cNvPr id="82" name="Google Shape;82;p17"/>
          <p:cNvSpPr txBox="1"/>
          <p:nvPr>
            <p:ph idx="1" type="body"/>
          </p:nvPr>
        </p:nvSpPr>
        <p:spPr>
          <a:xfrm>
            <a:off x="311700" y="859925"/>
            <a:ext cx="8520600" cy="428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latin typeface="Times New Roman"/>
                <a:ea typeface="Times New Roman"/>
                <a:cs typeface="Times New Roman"/>
                <a:sym typeface="Times New Roman"/>
              </a:rPr>
              <a:t>The Hardy-Weinberg principle is a mathematical model used in population genetics to calculate and simplify genetic variation (as a function of allele frequency) in a population across multiple generations, especially at a given locus or loci</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Conditions of Hardy-Weinberg: </a:t>
            </a:r>
            <a:endParaRPr>
              <a:latin typeface="Times New Roman"/>
              <a:ea typeface="Times New Roman"/>
              <a:cs typeface="Times New Roman"/>
              <a:sym typeface="Times New Roman"/>
            </a:endParaRPr>
          </a:p>
          <a:p>
            <a:pPr indent="-325755" lvl="0" marL="457200" rtl="0" algn="l">
              <a:spcBef>
                <a:spcPts val="1200"/>
              </a:spcBef>
              <a:spcAft>
                <a:spcPts val="0"/>
              </a:spcAft>
              <a:buClr>
                <a:schemeClr val="lt1"/>
              </a:buClr>
              <a:buSzPct val="100000"/>
              <a:buFont typeface="Times New Roman"/>
              <a:buAutoNum type="arabicPeriod"/>
            </a:pPr>
            <a:r>
              <a:rPr b="1" lang="en">
                <a:latin typeface="Times New Roman"/>
                <a:ea typeface="Times New Roman"/>
                <a:cs typeface="Times New Roman"/>
                <a:sym typeface="Times New Roman"/>
              </a:rPr>
              <a:t>Random mating</a:t>
            </a:r>
            <a:r>
              <a:rPr lang="en">
                <a:latin typeface="Times New Roman"/>
                <a:ea typeface="Times New Roman"/>
                <a:cs typeface="Times New Roman"/>
                <a:sym typeface="Times New Roman"/>
              </a:rPr>
              <a:t> </a:t>
            </a:r>
            <a:r>
              <a:rPr lang="en" sz="1400">
                <a:latin typeface="Times New Roman"/>
                <a:ea typeface="Times New Roman"/>
                <a:cs typeface="Times New Roman"/>
                <a:sym typeface="Times New Roman"/>
              </a:rPr>
              <a:t>(as opposed to positive assortative mating, which is a preference from specific traits, or negative assortative mating, which is an aversion to specific traits in selecting a mate)</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25755"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mutation </a:t>
            </a:r>
            <a:r>
              <a:rPr lang="en" sz="1400">
                <a:latin typeface="Times New Roman"/>
                <a:ea typeface="Times New Roman"/>
                <a:cs typeface="Times New Roman"/>
                <a:sym typeface="Times New Roman"/>
              </a:rPr>
              <a:t>(although this is impractical, it happens on such a fine scale that in this simple model it is not given consideration as it has a negligible effect in the short term) </a:t>
            </a:r>
            <a:endParaRPr sz="1400">
              <a:latin typeface="Times New Roman"/>
              <a:ea typeface="Times New Roman"/>
              <a:cs typeface="Times New Roman"/>
              <a:sym typeface="Times New Roman"/>
            </a:endParaRPr>
          </a:p>
          <a:p>
            <a:pPr indent="-325755"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Infinite population size </a:t>
            </a:r>
            <a:r>
              <a:rPr lang="en" sz="1400">
                <a:latin typeface="Times New Roman"/>
                <a:ea typeface="Times New Roman"/>
                <a:cs typeface="Times New Roman"/>
                <a:sym typeface="Times New Roman"/>
              </a:rPr>
              <a:t>(obviously not the case in any situation, but intended to eliminate the possibility of genetic drift)</a:t>
            </a:r>
            <a:endParaRPr sz="1400">
              <a:latin typeface="Times New Roman"/>
              <a:ea typeface="Times New Roman"/>
              <a:cs typeface="Times New Roman"/>
              <a:sym typeface="Times New Roman"/>
            </a:endParaRPr>
          </a:p>
          <a:p>
            <a:pPr indent="-325755"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natural selection</a:t>
            </a:r>
            <a:r>
              <a:rPr lang="en">
                <a:latin typeface="Times New Roman"/>
                <a:ea typeface="Times New Roman"/>
                <a:cs typeface="Times New Roman"/>
                <a:sym typeface="Times New Roman"/>
              </a:rPr>
              <a:t> </a:t>
            </a:r>
            <a:r>
              <a:rPr lang="en" sz="1400">
                <a:latin typeface="Times New Roman"/>
                <a:ea typeface="Times New Roman"/>
                <a:cs typeface="Times New Roman"/>
                <a:sym typeface="Times New Roman"/>
              </a:rPr>
              <a:t>(obviously not the case, although it is a fair assumption that even in real life populations natural selection will not be acting on every loci simultaneously at every given moment) </a:t>
            </a:r>
            <a:endParaRPr sz="1400">
              <a:latin typeface="Times New Roman"/>
              <a:ea typeface="Times New Roman"/>
              <a:cs typeface="Times New Roman"/>
              <a:sym typeface="Times New Roman"/>
            </a:endParaRPr>
          </a:p>
          <a:p>
            <a:pPr indent="-325755"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immigration </a:t>
            </a:r>
            <a:r>
              <a:rPr lang="en" sz="1400">
                <a:latin typeface="Times New Roman"/>
                <a:ea typeface="Times New Roman"/>
                <a:cs typeface="Times New Roman"/>
                <a:sym typeface="Times New Roman"/>
              </a:rPr>
              <a:t>(no gene flow between populations)</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a:latin typeface="Times New Roman"/>
                <a:ea typeface="Times New Roman"/>
                <a:cs typeface="Times New Roman"/>
                <a:sym typeface="Times New Roman"/>
              </a:rPr>
              <a:t>= no evolution, </a:t>
            </a:r>
            <a:r>
              <a:rPr lang="en">
                <a:latin typeface="Times New Roman"/>
                <a:ea typeface="Times New Roman"/>
                <a:cs typeface="Times New Roman"/>
                <a:sym typeface="Times New Roman"/>
              </a:rPr>
              <a:t>ll alleles have equal probability of inheritance, and “</a:t>
            </a:r>
            <a:r>
              <a:rPr i="1" lang="en">
                <a:latin typeface="Times New Roman"/>
                <a:ea typeface="Times New Roman"/>
                <a:cs typeface="Times New Roman"/>
                <a:sym typeface="Times New Roman"/>
              </a:rPr>
              <a:t>allele and genotype frequencies will remain constant from generation to generation”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a:latin typeface="Times New Roman"/>
              <a:ea typeface="Times New Roman"/>
              <a:cs typeface="Times New Roman"/>
              <a:sym typeface="Times New Roman"/>
            </a:endParaRPr>
          </a:p>
          <a:p>
            <a:pPr indent="0" lvl="0" marL="457200" rtl="0" algn="l">
              <a:spcBef>
                <a:spcPts val="1200"/>
              </a:spcBef>
              <a:spcAft>
                <a:spcPts val="1200"/>
              </a:spcAft>
              <a:buNone/>
            </a:pPr>
            <a:r>
              <a:rPr lang="en">
                <a:latin typeface="Times New Roman"/>
                <a:ea typeface="Times New Roman"/>
                <a:cs typeface="Times New Roman"/>
                <a:sym typeface="Times New Roman"/>
              </a:rPr>
              <a:t>= “genotypic frequencies after one generation of random mating will be a binomial function of allele frequencies” </a:t>
            </a:r>
            <a:r>
              <a:rPr i="1" lang="en">
                <a:latin typeface="Times New Roman"/>
                <a:ea typeface="Times New Roman"/>
                <a:cs typeface="Times New Roman"/>
                <a:sym typeface="Times New Roman"/>
              </a:rPr>
              <a:t>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89950" y="215400"/>
            <a:ext cx="893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the Hardy-Weinberg principle be used in practical applications? </a:t>
            </a:r>
            <a:endParaRPr/>
          </a:p>
        </p:txBody>
      </p:sp>
      <p:sp>
        <p:nvSpPr>
          <p:cNvPr id="88" name="Google Shape;88;p18"/>
          <p:cNvSpPr txBox="1"/>
          <p:nvPr>
            <p:ph idx="1" type="body"/>
          </p:nvPr>
        </p:nvSpPr>
        <p:spPr>
          <a:xfrm>
            <a:off x="89950" y="1009600"/>
            <a:ext cx="9054000" cy="4134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latin typeface="Times New Roman"/>
                <a:ea typeface="Times New Roman"/>
                <a:cs typeface="Times New Roman"/>
                <a:sym typeface="Times New Roman"/>
              </a:rPr>
              <a:t>Generally, Hardy-Weinberg is mathematically represented using two allelic variations in the equation: </a:t>
            </a:r>
            <a:endParaRPr>
              <a:latin typeface="Times New Roman"/>
              <a:ea typeface="Times New Roman"/>
              <a:cs typeface="Times New Roman"/>
              <a:sym typeface="Times New Roman"/>
            </a:endParaRPr>
          </a:p>
          <a:p>
            <a:pPr indent="0" lvl="0" marL="0" rtl="0" algn="ctr">
              <a:spcBef>
                <a:spcPts val="1200"/>
              </a:spcBef>
              <a:spcAft>
                <a:spcPts val="0"/>
              </a:spcAft>
              <a:buNone/>
            </a:pPr>
            <a:r>
              <a:rPr b="1" lang="en">
                <a:latin typeface="Times New Roman"/>
                <a:ea typeface="Times New Roman"/>
                <a:cs typeface="Times New Roman"/>
                <a:sym typeface="Times New Roman"/>
              </a:rPr>
              <a:t>1.0</a:t>
            </a:r>
            <a:r>
              <a:rPr lang="en">
                <a:latin typeface="Times New Roman"/>
                <a:ea typeface="Times New Roman"/>
                <a:cs typeface="Times New Roman"/>
                <a:sym typeface="Times New Roman"/>
              </a:rPr>
              <a:t>=(p+q)</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b="1" lang="en">
                <a:latin typeface="Times New Roman"/>
                <a:ea typeface="Times New Roman"/>
                <a:cs typeface="Times New Roman"/>
                <a:sym typeface="Times New Roman"/>
              </a:rPr>
              <a:t>p</a:t>
            </a:r>
            <a:r>
              <a:rPr b="1" baseline="30000" lang="en">
                <a:latin typeface="Times New Roman"/>
                <a:ea typeface="Times New Roman"/>
                <a:cs typeface="Times New Roman"/>
                <a:sym typeface="Times New Roman"/>
              </a:rPr>
              <a:t>2</a:t>
            </a:r>
            <a:r>
              <a:rPr b="1" lang="en">
                <a:latin typeface="Times New Roman"/>
                <a:ea typeface="Times New Roman"/>
                <a:cs typeface="Times New Roman"/>
                <a:sym typeface="Times New Roman"/>
              </a:rPr>
              <a:t> + 2pq + q</a:t>
            </a:r>
            <a:r>
              <a:rPr b="1" baseline="30000" lang="en">
                <a:latin typeface="Times New Roman"/>
                <a:ea typeface="Times New Roman"/>
                <a:cs typeface="Times New Roman"/>
                <a:sym typeface="Times New Roman"/>
              </a:rPr>
              <a:t>2</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In this equation, p is the probability of the dominant allele and q is the probability of the recessive allele. When combined, the probability of observing these alleles will total 1.0.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Therefore, we can determine the probability of either of the two alleles given we know the frequency of one of the alleles. This can also be used in models with more than two alleles for each gene.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Additionally, the use of HW principle can serve as a good starting point for determining whether a natural population with known genotypic frequencies is following the expected HW proportions of inheritance by comparing observed versus expected genotypic proportions, which may indicate if there are alternate modes of inheritance at play, other factors that need to be considered (i.e. geographical isolation), or errors have been made in genotyping (especially with low-coverage sequencing).</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3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to using Hardy </a:t>
            </a:r>
            <a:r>
              <a:rPr lang="en"/>
              <a:t>Weinberg</a:t>
            </a:r>
            <a:r>
              <a:rPr lang="en"/>
              <a:t> proportions</a:t>
            </a:r>
            <a:endParaRPr/>
          </a:p>
        </p:txBody>
      </p:sp>
      <p:sp>
        <p:nvSpPr>
          <p:cNvPr id="94" name="Google Shape;94;p19"/>
          <p:cNvSpPr txBox="1"/>
          <p:nvPr>
            <p:ph idx="1" type="body"/>
          </p:nvPr>
        </p:nvSpPr>
        <p:spPr>
          <a:xfrm>
            <a:off x="0" y="713775"/>
            <a:ext cx="7016700" cy="430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Small sample size (which is sometimes a necessity in  the case of populations with an already limited number of individuals)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Rule of thumb: “[don’t] use the chi-square test when any expected number is less than five.” </a:t>
            </a:r>
            <a:r>
              <a:rPr i="1" lang="en" sz="1800">
                <a:solidFill>
                  <a:schemeClr val="lt1"/>
                </a:solidFill>
                <a:latin typeface="Times New Roman"/>
                <a:ea typeface="Times New Roman"/>
                <a:cs typeface="Times New Roman"/>
                <a:sym typeface="Times New Roman"/>
              </a:rPr>
              <a: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000">
              <a:solidFill>
                <a:schemeClr val="lt1"/>
              </a:solidFill>
              <a:latin typeface="Times New Roman"/>
              <a:ea typeface="Times New Roman"/>
              <a:cs typeface="Times New Roman"/>
              <a:sym typeface="Times New Roman"/>
            </a:endParaRPr>
          </a:p>
          <a:p>
            <a:pPr indent="-292100" lvl="2" marL="1371600" rtl="0" algn="l">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Side note: the values used within the chi-square method for determining whether or not the deviation between the expected and observed values can be attributed to chance are in units of individuals, although the value of x</a:t>
            </a:r>
            <a:r>
              <a:rPr baseline="30000" lang="en" sz="1000">
                <a:solidFill>
                  <a:schemeClr val="lt1"/>
                </a:solidFill>
                <a:latin typeface="Times New Roman"/>
                <a:ea typeface="Times New Roman"/>
                <a:cs typeface="Times New Roman"/>
                <a:sym typeface="Times New Roman"/>
              </a:rPr>
              <a:t>2</a:t>
            </a:r>
            <a:r>
              <a:rPr lang="en" sz="1000">
                <a:solidFill>
                  <a:schemeClr val="lt1"/>
                </a:solidFill>
                <a:latin typeface="Times New Roman"/>
                <a:ea typeface="Times New Roman"/>
                <a:cs typeface="Times New Roman"/>
                <a:sym typeface="Times New Roman"/>
              </a:rPr>
              <a:t> is a measure of similarity between these two values</a:t>
            </a:r>
            <a:endParaRPr i="1" sz="12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“Levene (1949) has shown that in a finite sample of N individuals, the heterozygotes are increased by a fraction of 1(2N-1) and homozygotes are correspondingly decreased (Crow &amp; Kimura 1970, pp. 55-56) </a:t>
            </a:r>
            <a:endParaRPr>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17500" lvl="1" marL="914400" rtl="0" algn="l">
              <a:spcBef>
                <a:spcPts val="1200"/>
              </a:spcBef>
              <a:spcAft>
                <a:spcPts val="0"/>
              </a:spcAft>
              <a:buClr>
                <a:schemeClr val="lt1"/>
              </a:buClr>
              <a:buSzPts val="1400"/>
              <a:buFont typeface="Times New Roman"/>
              <a:buChar char="○"/>
            </a:pPr>
            <a:r>
              <a:rPr i="1" lang="en">
                <a:solidFill>
                  <a:schemeClr val="lt1"/>
                </a:solidFill>
                <a:latin typeface="Times New Roman"/>
                <a:ea typeface="Times New Roman"/>
                <a:cs typeface="Times New Roman"/>
                <a:sym typeface="Times New Roman"/>
              </a:rPr>
              <a:t>However</a:t>
            </a:r>
            <a:r>
              <a:rPr lang="en">
                <a:solidFill>
                  <a:schemeClr val="lt1"/>
                </a:solidFill>
                <a:latin typeface="Times New Roman"/>
                <a:ea typeface="Times New Roman"/>
                <a:cs typeface="Times New Roman"/>
                <a:sym typeface="Times New Roman"/>
              </a:rPr>
              <a:t>, exact tests, which “are performed by determining the probabilities of all possible samples assuming that the null hypothesis is true” can be used to circumvent this limitation of small expected numbers with the chi-square test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 </a:t>
            </a:r>
            <a:endParaRPr>
              <a:solidFill>
                <a:schemeClr val="lt1"/>
              </a:solidFill>
              <a:latin typeface="Times New Roman"/>
              <a:ea typeface="Times New Roman"/>
              <a:cs typeface="Times New Roman"/>
              <a:sym typeface="Times New Roman"/>
            </a:endParaRPr>
          </a:p>
        </p:txBody>
      </p:sp>
      <p:pic>
        <p:nvPicPr>
          <p:cNvPr id="95" name="Google Shape;95;p19"/>
          <p:cNvPicPr preferRelativeResize="0"/>
          <p:nvPr/>
        </p:nvPicPr>
        <p:blipFill rotWithShape="1">
          <a:blip r:embed="rId3">
            <a:alphaModFix/>
          </a:blip>
          <a:srcRect b="0" l="0" r="0" t="0"/>
          <a:stretch/>
        </p:blipFill>
        <p:spPr>
          <a:xfrm>
            <a:off x="7204575" y="713837"/>
            <a:ext cx="1819449" cy="4300374"/>
          </a:xfrm>
          <a:prstGeom prst="rect">
            <a:avLst/>
          </a:prstGeom>
          <a:noFill/>
          <a:ln>
            <a:noFill/>
          </a:ln>
        </p:spPr>
      </p:pic>
      <p:sp>
        <p:nvSpPr>
          <p:cNvPr id="96" name="Google Shape;96;p19"/>
          <p:cNvSpPr/>
          <p:nvPr/>
        </p:nvSpPr>
        <p:spPr>
          <a:xfrm>
            <a:off x="2277550" y="3281600"/>
            <a:ext cx="4926900" cy="572700"/>
          </a:xfrm>
          <a:prstGeom prst="bentArrow">
            <a:avLst>
              <a:gd fmla="val 21870" name="adj1"/>
              <a:gd fmla="val 35418" name="adj2"/>
              <a:gd fmla="val 25000" name="adj3"/>
              <a:gd fmla="val 43750" name="adj4"/>
            </a:avLst>
          </a:prstGeom>
          <a:solidFill>
            <a:srgbClr val="C974B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3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closer look at example 5.3 + a bit of genetics review</a:t>
            </a:r>
            <a:endParaRPr/>
          </a:p>
        </p:txBody>
      </p:sp>
      <p:pic>
        <p:nvPicPr>
          <p:cNvPr id="102" name="Google Shape;102;p20"/>
          <p:cNvPicPr preferRelativeResize="0"/>
          <p:nvPr/>
        </p:nvPicPr>
        <p:blipFill rotWithShape="1">
          <a:blip r:embed="rId3">
            <a:alphaModFix/>
          </a:blip>
          <a:srcRect b="0" l="0" r="0" t="0"/>
          <a:stretch/>
        </p:blipFill>
        <p:spPr>
          <a:xfrm>
            <a:off x="106500" y="704600"/>
            <a:ext cx="1819450" cy="4300374"/>
          </a:xfrm>
          <a:prstGeom prst="rect">
            <a:avLst/>
          </a:prstGeom>
          <a:noFill/>
          <a:ln>
            <a:noFill/>
          </a:ln>
        </p:spPr>
      </p:pic>
      <p:sp>
        <p:nvSpPr>
          <p:cNvPr id="103" name="Google Shape;103;p20"/>
          <p:cNvSpPr txBox="1"/>
          <p:nvPr/>
        </p:nvSpPr>
        <p:spPr>
          <a:xfrm>
            <a:off x="1925950" y="469038"/>
            <a:ext cx="7218000" cy="47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Useful info for understanding example 5.1: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100 and 75 are used to designate alleles; 100/100 &amp; 75/75 = homozygous; 100/75 = heterozygous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Expected frequencies of genotypes can be calculated by estimating the allele frequencies based upon the sample data by using the equation p^=2(# of individuals homozygous for p) +(# of heterozygous individuals)/2(total # of individuals) and the same equation for q^, substituting q for p. Using these values we can then utilizing the HW equation (1.0=p</a:t>
            </a:r>
            <a:r>
              <a:rPr baseline="30000" lang="en">
                <a:solidFill>
                  <a:schemeClr val="lt1"/>
                </a:solidFill>
                <a:latin typeface="Times New Roman"/>
                <a:ea typeface="Times New Roman"/>
                <a:cs typeface="Times New Roman"/>
                <a:sym typeface="Times New Roman"/>
              </a:rPr>
              <a:t>2</a:t>
            </a:r>
            <a:r>
              <a:rPr lang="en">
                <a:solidFill>
                  <a:schemeClr val="lt1"/>
                </a:solidFill>
                <a:latin typeface="Times New Roman"/>
                <a:ea typeface="Times New Roman"/>
                <a:cs typeface="Times New Roman"/>
                <a:sym typeface="Times New Roman"/>
              </a:rPr>
              <a:t>+2pq+q</a:t>
            </a:r>
            <a:r>
              <a:rPr baseline="30000" lang="en">
                <a:solidFill>
                  <a:schemeClr val="lt1"/>
                </a:solidFill>
                <a:latin typeface="Times New Roman"/>
                <a:ea typeface="Times New Roman"/>
                <a:cs typeface="Times New Roman"/>
                <a:sym typeface="Times New Roman"/>
              </a:rPr>
              <a:t>2</a:t>
            </a:r>
            <a:r>
              <a:rPr lang="en">
                <a:solidFill>
                  <a:schemeClr val="lt1"/>
                </a:solidFill>
                <a:latin typeface="Times New Roman"/>
                <a:ea typeface="Times New Roman"/>
                <a:cs typeface="Times New Roman"/>
                <a:sym typeface="Times New Roman"/>
              </a:rPr>
              <a:t>) to calculate the number of expected individuals within the population, where the number of homozygous individuals for p can be calculated using (p^)</a:t>
            </a:r>
            <a:r>
              <a:rPr baseline="30000" lang="en">
                <a:solidFill>
                  <a:schemeClr val="lt1"/>
                </a:solidFill>
                <a:latin typeface="Times New Roman"/>
                <a:ea typeface="Times New Roman"/>
                <a:cs typeface="Times New Roman"/>
                <a:sym typeface="Times New Roman"/>
              </a:rPr>
              <a:t>2</a:t>
            </a:r>
            <a:r>
              <a:rPr lang="en">
                <a:solidFill>
                  <a:schemeClr val="lt1"/>
                </a:solidFill>
                <a:latin typeface="Times New Roman"/>
                <a:ea typeface="Times New Roman"/>
                <a:cs typeface="Times New Roman"/>
                <a:sym typeface="Times New Roman"/>
              </a:rPr>
              <a:t>N, where p^ is the frequency we </a:t>
            </a:r>
            <a:r>
              <a:rPr lang="en">
                <a:solidFill>
                  <a:schemeClr val="lt1"/>
                </a:solidFill>
                <a:latin typeface="Times New Roman"/>
                <a:ea typeface="Times New Roman"/>
                <a:cs typeface="Times New Roman"/>
                <a:sym typeface="Times New Roman"/>
              </a:rPr>
              <a:t>just</a:t>
            </a:r>
            <a:r>
              <a:rPr lang="en">
                <a:solidFill>
                  <a:schemeClr val="lt1"/>
                </a:solidFill>
                <a:latin typeface="Times New Roman"/>
                <a:ea typeface="Times New Roman"/>
                <a:cs typeface="Times New Roman"/>
                <a:sym typeface="Times New Roman"/>
              </a:rPr>
              <a:t> calculated and N is the total number of individuals in the sample. The same can be done for q^ to determine the number of individuals who are homozygous for q^, and to determine the number of heterozygotes (carriers of both alleles), we will use 2(p^)(q^)N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We then calculate the chi-square value using the equation:</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and then determine the degrees of freedom based upon this chart: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using this data you would then utilize a chi-square table to reject or accept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your null </a:t>
            </a:r>
            <a:r>
              <a:rPr lang="en">
                <a:solidFill>
                  <a:schemeClr val="lt1"/>
                </a:solidFill>
                <a:latin typeface="Times New Roman"/>
                <a:ea typeface="Times New Roman"/>
                <a:cs typeface="Times New Roman"/>
                <a:sym typeface="Times New Roman"/>
              </a:rPr>
              <a:t>hypothesis</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To perform an “exact test,” you would calculate the chi square of every possible sample ranging from a probability of 0 to 1.00. Notice that although our sample does not fall within the acceptable significance level, more probable samples do and therefore we do not reject the null hypothesis</a:t>
            </a:r>
            <a:endParaRPr>
              <a:solidFill>
                <a:schemeClr val="lt1"/>
              </a:solidFill>
              <a:latin typeface="Times New Roman"/>
              <a:ea typeface="Times New Roman"/>
              <a:cs typeface="Times New Roman"/>
              <a:sym typeface="Times New Roman"/>
            </a:endParaRPr>
          </a:p>
        </p:txBody>
      </p:sp>
      <p:pic>
        <p:nvPicPr>
          <p:cNvPr id="104" name="Google Shape;104;p20"/>
          <p:cNvPicPr preferRelativeResize="0"/>
          <p:nvPr/>
        </p:nvPicPr>
        <p:blipFill>
          <a:blip r:embed="rId4">
            <a:alphaModFix/>
          </a:blip>
          <a:stretch>
            <a:fillRect/>
          </a:stretch>
        </p:blipFill>
        <p:spPr>
          <a:xfrm>
            <a:off x="6757788" y="3448625"/>
            <a:ext cx="1683175" cy="260125"/>
          </a:xfrm>
          <a:prstGeom prst="rect">
            <a:avLst/>
          </a:prstGeom>
          <a:noFill/>
          <a:ln>
            <a:noFill/>
          </a:ln>
        </p:spPr>
      </p:pic>
      <p:pic>
        <p:nvPicPr>
          <p:cNvPr id="105" name="Google Shape;105;p20"/>
          <p:cNvPicPr preferRelativeResize="0"/>
          <p:nvPr/>
        </p:nvPicPr>
        <p:blipFill>
          <a:blip r:embed="rId5">
            <a:alphaModFix/>
          </a:blip>
          <a:stretch>
            <a:fillRect/>
          </a:stretch>
        </p:blipFill>
        <p:spPr>
          <a:xfrm>
            <a:off x="7926374" y="3708750"/>
            <a:ext cx="1135050" cy="668000"/>
          </a:xfrm>
          <a:prstGeom prst="rect">
            <a:avLst/>
          </a:prstGeom>
          <a:noFill/>
          <a:ln>
            <a:noFill/>
          </a:ln>
        </p:spPr>
      </p:pic>
      <p:sp>
        <p:nvSpPr>
          <p:cNvPr id="106" name="Google Shape;106;p20"/>
          <p:cNvSpPr/>
          <p:nvPr/>
        </p:nvSpPr>
        <p:spPr>
          <a:xfrm>
            <a:off x="7118678" y="3819075"/>
            <a:ext cx="807600" cy="9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53250" y="215375"/>
            <a:ext cx="903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additional problems with using Hardy-</a:t>
            </a:r>
            <a:r>
              <a:rPr lang="en"/>
              <a:t>Weinberg proportions </a:t>
            </a:r>
            <a:r>
              <a:rPr lang="en"/>
              <a:t> &amp; solutions </a:t>
            </a:r>
            <a:endParaRPr/>
          </a:p>
        </p:txBody>
      </p:sp>
      <p:sp>
        <p:nvSpPr>
          <p:cNvPr id="112" name="Google Shape;112;p21"/>
          <p:cNvSpPr txBox="1"/>
          <p:nvPr>
            <p:ph idx="1" type="body"/>
          </p:nvPr>
        </p:nvSpPr>
        <p:spPr>
          <a:xfrm>
            <a:off x="53250" y="1068700"/>
            <a:ext cx="8832300" cy="396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Loci with many alleles, such as microsatellite loci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Why? The probability of certain genotypes will be extremely low and exact tests for Hardy-</a:t>
            </a:r>
            <a:r>
              <a:rPr lang="en">
                <a:solidFill>
                  <a:schemeClr val="lt1"/>
                </a:solidFill>
                <a:latin typeface="Times New Roman"/>
                <a:ea typeface="Times New Roman"/>
                <a:cs typeface="Times New Roman"/>
                <a:sym typeface="Times New Roman"/>
              </a:rPr>
              <a:t>Weinberg</a:t>
            </a:r>
            <a:r>
              <a:rPr lang="en">
                <a:solidFill>
                  <a:schemeClr val="lt1"/>
                </a:solidFill>
                <a:latin typeface="Times New Roman"/>
                <a:ea typeface="Times New Roman"/>
                <a:cs typeface="Times New Roman"/>
                <a:sym typeface="Times New Roman"/>
              </a:rPr>
              <a:t> proportions with more than two alleles are incredibly complicated and time consuming </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Solution: Permutation tests, which uses computer-based randomization to analyze data and provide “an unbiased estimation of the probability that the null hypothesis is true”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0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For every 100 tests of HW proportions, the null hypothesis of HW proportions would be rejected 5 of those times in spite of the null hypothesis being true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Solution: Bonferroni correction, which provides an appropriate adjustment to the significance level (p-value) and thus a higher threshold for a failure to reject the null hypothesis and a lower probability of false rejections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context must also be taken into consideration and discretion should be exercised where appropriate </a:t>
            </a:r>
            <a:endParaRPr>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Other correction methods may be used, including the Benjamini-Hochberg correction and the bootstrapping method; the type of correction method used may be more or less liberal but consistency is the most important factor across multiple tests </a:t>
            </a: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