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DM Serif Text"/>
      <p:regular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2CA7E8-9367-4850-A8AB-299D470D433F}">
  <a:tblStyle styleId="{BF2CA7E8-9367-4850-A8AB-299D470D433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erifText-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DMSerifText-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nome.gov/genetics-glossary/Mendelian-Inheritance" TargetMode="External"/><Relationship Id="rId3" Type="http://schemas.openxmlformats.org/officeDocument/2006/relationships/hyperlink" Target="https://pubmed.ncbi.nlm.nih.gov/32491444/#:~:text=These%20simple%20changes%20to%20the,the%20Law%20of%20Independent%20Assortment" TargetMode="External"/><Relationship Id="rId4" Type="http://schemas.openxmlformats.org/officeDocument/2006/relationships/hyperlink" Target="https://opentextbc.ca/biology/chapter/8-1-mendels-experiment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dtdna.com/pages/education/decoded/article/genotyping-terms-to-know"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91ad1a3e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91ad1a3e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null alleles vs recessive alleles in class and the blood type example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91ad1a3e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91ad1a3e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9971bf8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9971bf8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91ad1a3e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91ad1a3e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91ad1a3e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b91ad1a3e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https://www.genome.gov/genetics-glossary/Mendelian-Inheritance</a:t>
            </a:r>
            <a:r>
              <a:rPr lang="en"/>
              <a:t> </a:t>
            </a:r>
            <a:endParaRPr/>
          </a:p>
          <a:p>
            <a:pPr indent="0" lvl="0" marL="0" rtl="0" algn="l">
              <a:spcBef>
                <a:spcPts val="0"/>
              </a:spcBef>
              <a:spcAft>
                <a:spcPts val="0"/>
              </a:spcAft>
              <a:buNone/>
            </a:pPr>
            <a:r>
              <a:rPr lang="en" u="sng">
                <a:solidFill>
                  <a:schemeClr val="hlink"/>
                </a:solidFill>
                <a:hlinkClick r:id="rId3"/>
              </a:rPr>
              <a:t>https://pubmed.ncbi.nlm.nih.gov/32491444/#:~:text=These%20simple%20changes%20to%20the,the%20Law%20of%20Independent%20Assortment</a:t>
            </a:r>
            <a:r>
              <a:rPr lang="en"/>
              <a:t>. </a:t>
            </a:r>
            <a:endParaRPr/>
          </a:p>
          <a:p>
            <a:pPr indent="0" lvl="0" marL="0" rtl="0" algn="l">
              <a:spcBef>
                <a:spcPts val="0"/>
              </a:spcBef>
              <a:spcAft>
                <a:spcPts val="0"/>
              </a:spcAft>
              <a:buNone/>
            </a:pPr>
            <a:r>
              <a:rPr lang="en" u="sng">
                <a:solidFill>
                  <a:schemeClr val="hlink"/>
                </a:solidFill>
                <a:hlinkClick r:id="rId4"/>
              </a:rPr>
              <a:t>https://opentextbc.ca/biology/chapter/8-1-mendels-experiments/</a:t>
            </a: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91ad1a3e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b91ad1a3e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https://www.idtdna.com/pages/education/decoded/article/genotyping-terms-to-know</a:t>
            </a: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91ad1a3e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91ad1a3e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b91ad1a3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b91ad1a3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Times New Roman"/>
              <a:buAutoNum type="arabicPeriod"/>
            </a:pPr>
            <a:r>
              <a:rPr b="1" lang="en" sz="1800">
                <a:solidFill>
                  <a:schemeClr val="dk1"/>
                </a:solidFill>
                <a:latin typeface="Times New Roman"/>
                <a:ea typeface="Times New Roman"/>
                <a:cs typeface="Times New Roman"/>
                <a:sym typeface="Times New Roman"/>
              </a:rPr>
              <a:t>Random mating</a:t>
            </a:r>
            <a:r>
              <a:rPr lang="en" sz="1800">
                <a:solidFill>
                  <a:schemeClr val="dk1"/>
                </a:solidFill>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(as opposed to positive assortative mating, which is a preference from specific traits, or negative assortative mating, which is an aversion to specific traits in selecting a mate)</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AutoNum type="arabicPeriod"/>
            </a:pPr>
            <a:r>
              <a:rPr b="1" lang="en" sz="1800">
                <a:solidFill>
                  <a:schemeClr val="dk1"/>
                </a:solidFill>
                <a:latin typeface="Times New Roman"/>
                <a:ea typeface="Times New Roman"/>
                <a:cs typeface="Times New Roman"/>
                <a:sym typeface="Times New Roman"/>
              </a:rPr>
              <a:t>No mutation </a:t>
            </a:r>
            <a:r>
              <a:rPr lang="en" sz="1400">
                <a:solidFill>
                  <a:schemeClr val="dk1"/>
                </a:solidFill>
                <a:latin typeface="Times New Roman"/>
                <a:ea typeface="Times New Roman"/>
                <a:cs typeface="Times New Roman"/>
                <a:sym typeface="Times New Roman"/>
              </a:rPr>
              <a:t>(although this is impractical, it happens on such a fine scale that in this simple model it is not given consideration as it has a negligible effect in the short term) </a:t>
            </a:r>
            <a:endParaRPr sz="14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AutoNum type="arabicPeriod"/>
            </a:pPr>
            <a:r>
              <a:rPr b="1" lang="en" sz="1800">
                <a:solidFill>
                  <a:schemeClr val="dk1"/>
                </a:solidFill>
                <a:latin typeface="Times New Roman"/>
                <a:ea typeface="Times New Roman"/>
                <a:cs typeface="Times New Roman"/>
                <a:sym typeface="Times New Roman"/>
              </a:rPr>
              <a:t>Infinite population size </a:t>
            </a:r>
            <a:r>
              <a:rPr lang="en" sz="1400">
                <a:solidFill>
                  <a:schemeClr val="dk1"/>
                </a:solidFill>
                <a:latin typeface="Times New Roman"/>
                <a:ea typeface="Times New Roman"/>
                <a:cs typeface="Times New Roman"/>
                <a:sym typeface="Times New Roman"/>
              </a:rPr>
              <a:t>(obviously not the case in any situation, but intended to eliminate the possibility of genetic drift)</a:t>
            </a:r>
            <a:endParaRPr sz="14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AutoNum type="arabicPeriod"/>
            </a:pPr>
            <a:r>
              <a:rPr b="1" lang="en" sz="1800">
                <a:solidFill>
                  <a:schemeClr val="dk1"/>
                </a:solidFill>
                <a:latin typeface="Times New Roman"/>
                <a:ea typeface="Times New Roman"/>
                <a:cs typeface="Times New Roman"/>
                <a:sym typeface="Times New Roman"/>
              </a:rPr>
              <a:t>No natural selection</a:t>
            </a:r>
            <a:r>
              <a:rPr lang="en" sz="1800">
                <a:solidFill>
                  <a:schemeClr val="dk1"/>
                </a:solidFill>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(obviously not the case, although it is a fair assumption that even in real life populations natural selection will not be acting on every loci simultaneously at every given moment) </a:t>
            </a:r>
            <a:endParaRPr sz="14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AutoNum type="arabicPeriod"/>
            </a:pPr>
            <a:r>
              <a:rPr b="1" lang="en" sz="1800">
                <a:solidFill>
                  <a:schemeClr val="dk1"/>
                </a:solidFill>
                <a:latin typeface="Times New Roman"/>
                <a:ea typeface="Times New Roman"/>
                <a:cs typeface="Times New Roman"/>
                <a:sym typeface="Times New Roman"/>
              </a:rPr>
              <a:t>No immigration </a:t>
            </a:r>
            <a:r>
              <a:rPr lang="en" sz="1400">
                <a:solidFill>
                  <a:schemeClr val="dk1"/>
                </a:solidFill>
                <a:latin typeface="Times New Roman"/>
                <a:ea typeface="Times New Roman"/>
                <a:cs typeface="Times New Roman"/>
                <a:sym typeface="Times New Roman"/>
              </a:rPr>
              <a:t>(no gene flow between populations)</a:t>
            </a:r>
            <a:endParaRPr sz="14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 no evolution, ll alleles have equal probability of inheritance, and “</a:t>
            </a:r>
            <a:r>
              <a:rPr i="1" lang="en" sz="1800">
                <a:solidFill>
                  <a:schemeClr val="dk1"/>
                </a:solidFill>
                <a:latin typeface="Times New Roman"/>
                <a:ea typeface="Times New Roman"/>
                <a:cs typeface="Times New Roman"/>
                <a:sym typeface="Times New Roman"/>
              </a:rPr>
              <a:t>allele and genotype frequencies will remain constant from generation to generation” </a:t>
            </a:r>
            <a:r>
              <a:rPr lang="en" sz="1000">
                <a:solidFill>
                  <a:schemeClr val="dk1"/>
                </a:solidFill>
                <a:latin typeface="Times New Roman"/>
                <a:ea typeface="Times New Roman"/>
                <a:cs typeface="Times New Roman"/>
                <a:sym typeface="Times New Roman"/>
              </a:rPr>
              <a:t>(Allendorf, </a:t>
            </a:r>
            <a:r>
              <a:rPr i="1" lang="en" sz="1000">
                <a:solidFill>
                  <a:schemeClr val="dk1"/>
                </a:solidFill>
                <a:latin typeface="Times New Roman"/>
                <a:ea typeface="Times New Roman"/>
                <a:cs typeface="Times New Roman"/>
                <a:sym typeface="Times New Roman"/>
              </a:rPr>
              <a:t>et al.</a:t>
            </a:r>
            <a:r>
              <a:rPr lang="en" sz="1000">
                <a:solidFill>
                  <a:schemeClr val="dk1"/>
                </a:solidFill>
                <a:latin typeface="Times New Roman"/>
                <a:ea typeface="Times New Roman"/>
                <a:cs typeface="Times New Roman"/>
                <a:sym typeface="Times New Roman"/>
              </a:rPr>
              <a:t>, 2022)</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 “genotypic frequencies after one generation of random mating will be a binomial function of allele frequencies</a:t>
            </a:r>
            <a:r>
              <a:rPr lang="en" sz="1800">
                <a:solidFill>
                  <a:schemeClr val="lt1"/>
                </a:solidFill>
                <a:latin typeface="Times New Roman"/>
                <a:ea typeface="Times New Roman"/>
                <a:cs typeface="Times New Roman"/>
                <a:sym typeface="Times New Roman"/>
              </a:rPr>
              <a:t>” </a:t>
            </a:r>
            <a:r>
              <a:rPr i="1" lang="en" sz="1800">
                <a:solidFill>
                  <a:schemeClr val="lt1"/>
                </a:solidFill>
                <a:latin typeface="Times New Roman"/>
                <a:ea typeface="Times New Roman"/>
                <a:cs typeface="Times New Roman"/>
                <a:sym typeface="Times New Roman"/>
              </a:rPr>
              <a:t> </a:t>
            </a:r>
            <a:r>
              <a:rPr lang="en" sz="1000">
                <a:solidFill>
                  <a:schemeClr val="lt1"/>
                </a:solidFill>
                <a:latin typeface="Times New Roman"/>
                <a:ea typeface="Times New Roman"/>
                <a:cs typeface="Times New Roman"/>
                <a:sym typeface="Times New Roman"/>
              </a:rPr>
              <a:t>(Allendorf, </a:t>
            </a:r>
            <a:r>
              <a:rPr i="1" lang="en" sz="1000">
                <a:solidFill>
                  <a:schemeClr val="lt1"/>
                </a:solidFill>
                <a:latin typeface="Times New Roman"/>
                <a:ea typeface="Times New Roman"/>
                <a:cs typeface="Times New Roman"/>
                <a:sym typeface="Times New Roman"/>
              </a:rPr>
              <a:t>et al.</a:t>
            </a:r>
            <a:r>
              <a:rPr lang="en" sz="1000">
                <a:solidFill>
                  <a:schemeClr val="lt1"/>
                </a:solidFill>
                <a:latin typeface="Times New Roman"/>
                <a:ea typeface="Times New Roman"/>
                <a:cs typeface="Times New Roman"/>
                <a:sym typeface="Times New Roman"/>
              </a:rPr>
              <a:t>, 2022)</a:t>
            </a:r>
            <a:endParaRPr sz="18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91ad1a3e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91ad1a3e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91ad1a3e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91ad1a3e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91ad1a3e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91ad1a3e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Expected frequencies of genotypes can be calculated by estimating the allele frequencies based upon the sample data by using the equation p^=2(# of individuals homozygous for p) +(# of heterozygous individuals)/2(total # of individuals) and the same equation for q^, substituting q for p. Using these values we can then utilizing the HW equation (1.0=p</a:t>
            </a:r>
            <a:r>
              <a:rPr baseline="30000" lang="en" sz="1400">
                <a:solidFill>
                  <a:schemeClr val="dk1"/>
                </a:solidFill>
                <a:latin typeface="Times New Roman"/>
                <a:ea typeface="Times New Roman"/>
                <a:cs typeface="Times New Roman"/>
                <a:sym typeface="Times New Roman"/>
              </a:rPr>
              <a:t>2</a:t>
            </a:r>
            <a:r>
              <a:rPr lang="en" sz="1400">
                <a:solidFill>
                  <a:schemeClr val="dk1"/>
                </a:solidFill>
                <a:latin typeface="Times New Roman"/>
                <a:ea typeface="Times New Roman"/>
                <a:cs typeface="Times New Roman"/>
                <a:sym typeface="Times New Roman"/>
              </a:rPr>
              <a:t>+2pq+q</a:t>
            </a:r>
            <a:r>
              <a:rPr baseline="30000" lang="en" sz="1400">
                <a:solidFill>
                  <a:schemeClr val="dk1"/>
                </a:solidFill>
                <a:latin typeface="Times New Roman"/>
                <a:ea typeface="Times New Roman"/>
                <a:cs typeface="Times New Roman"/>
                <a:sym typeface="Times New Roman"/>
              </a:rPr>
              <a:t>2</a:t>
            </a:r>
            <a:r>
              <a:rPr lang="en" sz="1400">
                <a:solidFill>
                  <a:schemeClr val="dk1"/>
                </a:solidFill>
                <a:latin typeface="Times New Roman"/>
                <a:ea typeface="Times New Roman"/>
                <a:cs typeface="Times New Roman"/>
                <a:sym typeface="Times New Roman"/>
              </a:rPr>
              <a:t>) to calculate the number of expected individuals within the population, where the number of homozygous individuals for p can be calculated using (p^)</a:t>
            </a:r>
            <a:r>
              <a:rPr baseline="30000" lang="en" sz="1400">
                <a:solidFill>
                  <a:schemeClr val="dk1"/>
                </a:solidFill>
                <a:latin typeface="Times New Roman"/>
                <a:ea typeface="Times New Roman"/>
                <a:cs typeface="Times New Roman"/>
                <a:sym typeface="Times New Roman"/>
              </a:rPr>
              <a:t>2</a:t>
            </a:r>
            <a:r>
              <a:rPr lang="en" sz="1400">
                <a:solidFill>
                  <a:schemeClr val="dk1"/>
                </a:solidFill>
                <a:latin typeface="Times New Roman"/>
                <a:ea typeface="Times New Roman"/>
                <a:cs typeface="Times New Roman"/>
                <a:sym typeface="Times New Roman"/>
              </a:rPr>
              <a:t>N, where p^ is the frequency we just calculated and N is the total number of individuals in the sample. The same can be done for q^ to determine the number of individuals who are homozygous for q^, and to determine the number of heterozygotes (carriers of both alleles), we will use 2(p^)(q^)N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91ad1a3e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91ad1a3e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context must also be taken into consideration and discretion should be exercised where appropriate </a:t>
            </a:r>
            <a:endParaRPr sz="1400">
              <a:solidFill>
                <a:schemeClr val="dk1"/>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Other correction methods may be used, including the Benjamini-Hochberg correction and the bootstrapping method; the type of correction method used may be more or less liberal but consistency is the most important factor across multiple tests </a:t>
            </a:r>
            <a:endParaRPr sz="1400">
              <a:solidFill>
                <a:schemeClr val="dk1"/>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Q-value = false discovery rate correction; uses the distribution of p values to calculate q values, which are adjusted p values</a:t>
            </a:r>
            <a:endParaRPr sz="1400">
              <a:solidFill>
                <a:schemeClr val="dk1"/>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chemeClr val="dk1"/>
              </a:buClr>
              <a:buSzPts val="1400"/>
              <a:buFont typeface="Times New Roman"/>
              <a:buChar char="-"/>
            </a:pPr>
            <a:r>
              <a:t/>
            </a:r>
            <a:endParaRPr sz="1400">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solidFill>
                  <a:schemeClr val="lt1"/>
                </a:solidFill>
                <a:latin typeface="DM Serif Text"/>
                <a:ea typeface="DM Serif Text"/>
                <a:cs typeface="DM Serif Text"/>
                <a:sym typeface="DM Serif Tex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solidFill>
                  <a:schemeClr val="lt1"/>
                </a:solidFill>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7FEA">
            <a:alpha val="86080"/>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5080">
                <a:solidFill>
                  <a:schemeClr val="lt1"/>
                </a:solidFill>
                <a:latin typeface="DM Serif Text"/>
                <a:ea typeface="DM Serif Text"/>
                <a:cs typeface="DM Serif Text"/>
                <a:sym typeface="DM Serif Text"/>
              </a:rPr>
              <a:t>Random mating populations: Hardy-Weinberg Principle</a:t>
            </a:r>
            <a:endParaRPr b="1" sz="5080">
              <a:solidFill>
                <a:schemeClr val="lt1"/>
              </a:solidFill>
              <a:latin typeface="DM Serif Text"/>
              <a:ea typeface="DM Serif Text"/>
              <a:cs typeface="DM Serif Text"/>
              <a:sym typeface="DM Serif Text"/>
            </a:endParaRPr>
          </a:p>
        </p:txBody>
      </p:sp>
      <p:sp>
        <p:nvSpPr>
          <p:cNvPr id="55" name="Google Shape;55;p13"/>
          <p:cNvSpPr txBox="1"/>
          <p:nvPr>
            <p:ph idx="1" type="subTitle"/>
          </p:nvPr>
        </p:nvSpPr>
        <p:spPr>
          <a:xfrm>
            <a:off x="-186975" y="1270475"/>
            <a:ext cx="28554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DM Serif Text"/>
                <a:ea typeface="DM Serif Text"/>
                <a:cs typeface="DM Serif Text"/>
                <a:sym typeface="DM Serif Text"/>
              </a:rPr>
              <a:t>Chapter 5: </a:t>
            </a:r>
            <a:endParaRPr>
              <a:solidFill>
                <a:schemeClr val="lt1"/>
              </a:solidFill>
              <a:latin typeface="DM Serif Text"/>
              <a:ea typeface="DM Serif Text"/>
              <a:cs typeface="DM Serif Text"/>
              <a:sym typeface="DM Serif Text"/>
            </a:endParaRPr>
          </a:p>
        </p:txBody>
      </p:sp>
      <p:sp>
        <p:nvSpPr>
          <p:cNvPr id="56" name="Google Shape;56;p13"/>
          <p:cNvSpPr txBox="1"/>
          <p:nvPr/>
        </p:nvSpPr>
        <p:spPr>
          <a:xfrm>
            <a:off x="5355450" y="4252250"/>
            <a:ext cx="361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Presentation by Caitlin Randall</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Alleles and distinguishing genotype from phenotype </a:t>
            </a:r>
            <a:endParaRPr/>
          </a:p>
        </p:txBody>
      </p:sp>
      <p:sp>
        <p:nvSpPr>
          <p:cNvPr id="123" name="Google Shape;123;p22"/>
          <p:cNvSpPr txBox="1"/>
          <p:nvPr>
            <p:ph idx="1" type="body"/>
          </p:nvPr>
        </p:nvSpPr>
        <p:spPr>
          <a:xfrm>
            <a:off x="311700" y="891975"/>
            <a:ext cx="8520600" cy="4097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latin typeface="Times New Roman"/>
                <a:ea typeface="Times New Roman"/>
                <a:cs typeface="Times New Roman"/>
                <a:sym typeface="Times New Roman"/>
              </a:rPr>
              <a:t>Types: </a:t>
            </a:r>
            <a:endParaRPr>
              <a:latin typeface="Times New Roman"/>
              <a:ea typeface="Times New Roman"/>
              <a:cs typeface="Times New Roman"/>
              <a:sym typeface="Times New Roman"/>
            </a:endParaRPr>
          </a:p>
          <a:p>
            <a:pPr indent="-334327" lvl="0" marL="457200" rtl="0" algn="l">
              <a:spcBef>
                <a:spcPts val="1200"/>
              </a:spcBef>
              <a:spcAft>
                <a:spcPts val="0"/>
              </a:spcAft>
              <a:buClr>
                <a:schemeClr val="lt1"/>
              </a:buClr>
              <a:buSzPct val="100000"/>
              <a:buFont typeface="Times New Roman"/>
              <a:buChar char="-"/>
            </a:pPr>
            <a:r>
              <a:rPr lang="en">
                <a:latin typeface="Times New Roman"/>
                <a:ea typeface="Times New Roman"/>
                <a:cs typeface="Times New Roman"/>
                <a:sym typeface="Times New Roman"/>
              </a:rPr>
              <a:t>Dominant Alleles</a:t>
            </a:r>
            <a:endParaRPr>
              <a:latin typeface="Times New Roman"/>
              <a:ea typeface="Times New Roman"/>
              <a:cs typeface="Times New Roman"/>
              <a:sym typeface="Times New Roman"/>
            </a:endParaRPr>
          </a:p>
          <a:p>
            <a:pPr indent="-334327" lvl="0" marL="457200" rtl="0" algn="l">
              <a:spcBef>
                <a:spcPts val="0"/>
              </a:spcBef>
              <a:spcAft>
                <a:spcPts val="0"/>
              </a:spcAft>
              <a:buClr>
                <a:schemeClr val="lt1"/>
              </a:buClr>
              <a:buSzPct val="100000"/>
              <a:buFont typeface="Times New Roman"/>
              <a:buChar char="-"/>
            </a:pPr>
            <a:r>
              <a:rPr lang="en">
                <a:latin typeface="Times New Roman"/>
                <a:ea typeface="Times New Roman"/>
                <a:cs typeface="Times New Roman"/>
                <a:sym typeface="Times New Roman"/>
              </a:rPr>
              <a:t>Recessive Alleles</a:t>
            </a:r>
            <a:endParaRPr>
              <a:latin typeface="Times New Roman"/>
              <a:ea typeface="Times New Roman"/>
              <a:cs typeface="Times New Roman"/>
              <a:sym typeface="Times New Roman"/>
            </a:endParaRPr>
          </a:p>
          <a:p>
            <a:pPr indent="-334327" lvl="0" marL="457200" rtl="0" algn="l">
              <a:spcBef>
                <a:spcPts val="0"/>
              </a:spcBef>
              <a:spcAft>
                <a:spcPts val="0"/>
              </a:spcAft>
              <a:buClr>
                <a:schemeClr val="lt1"/>
              </a:buClr>
              <a:buSzPct val="100000"/>
              <a:buFont typeface="Times New Roman"/>
              <a:buChar char="-"/>
            </a:pPr>
            <a:r>
              <a:rPr b="1" lang="en">
                <a:latin typeface="Times New Roman"/>
                <a:ea typeface="Times New Roman"/>
                <a:cs typeface="Times New Roman"/>
                <a:sym typeface="Times New Roman"/>
              </a:rPr>
              <a:t>Null Alleles </a:t>
            </a:r>
            <a:endParaRPr b="1">
              <a:latin typeface="Times New Roman"/>
              <a:ea typeface="Times New Roman"/>
              <a:cs typeface="Times New Roman"/>
              <a:sym typeface="Times New Roman"/>
            </a:endParaRPr>
          </a:p>
          <a:p>
            <a:pPr indent="-310832" lvl="1" marL="914400" rtl="0" algn="l">
              <a:spcBef>
                <a:spcPts val="0"/>
              </a:spcBef>
              <a:spcAft>
                <a:spcPts val="0"/>
              </a:spcAft>
              <a:buClr>
                <a:schemeClr val="lt1"/>
              </a:buClr>
              <a:buSzPct val="100000"/>
              <a:buFont typeface="Times New Roman"/>
              <a:buChar char="-"/>
            </a:pPr>
            <a:r>
              <a:rPr lang="en">
                <a:solidFill>
                  <a:schemeClr val="lt1"/>
                </a:solidFill>
                <a:latin typeface="Times New Roman"/>
                <a:ea typeface="Times New Roman"/>
                <a:cs typeface="Times New Roman"/>
                <a:sym typeface="Times New Roman"/>
              </a:rPr>
              <a:t>Caused by substitutions at microsatellite loci, which prevents  primers from binding and therefore no PCR amplification product </a:t>
            </a:r>
            <a:endParaRPr>
              <a:solidFill>
                <a:schemeClr val="lt1"/>
              </a:solidFill>
              <a:latin typeface="Times New Roman"/>
              <a:ea typeface="Times New Roman"/>
              <a:cs typeface="Times New Roman"/>
              <a:sym typeface="Times New Roman"/>
            </a:endParaRPr>
          </a:p>
          <a:p>
            <a:pPr indent="-310832" lvl="1" marL="914400" rtl="0" algn="l">
              <a:spcBef>
                <a:spcPts val="0"/>
              </a:spcBef>
              <a:spcAft>
                <a:spcPts val="0"/>
              </a:spcAft>
              <a:buClr>
                <a:schemeClr val="lt1"/>
              </a:buClr>
              <a:buSzPct val="100000"/>
              <a:buFont typeface="Times New Roman"/>
              <a:buChar char="-"/>
            </a:pPr>
            <a:r>
              <a:rPr lang="en">
                <a:solidFill>
                  <a:schemeClr val="lt1"/>
                </a:solidFill>
                <a:latin typeface="Times New Roman"/>
                <a:ea typeface="Times New Roman"/>
                <a:cs typeface="Times New Roman"/>
                <a:sym typeface="Times New Roman"/>
              </a:rPr>
              <a:t>No protein product/no enzymatically functional protein product when located at allozyme loci/protein coding loci</a:t>
            </a:r>
            <a:endParaRPr>
              <a:solidFill>
                <a:schemeClr val="lt1"/>
              </a:solidFill>
              <a:latin typeface="Times New Roman"/>
              <a:ea typeface="Times New Roman"/>
              <a:cs typeface="Times New Roman"/>
              <a:sym typeface="Times New Roman"/>
            </a:endParaRPr>
          </a:p>
          <a:p>
            <a:pPr indent="-310832" lvl="1" marL="914400" rtl="0" algn="l">
              <a:spcBef>
                <a:spcPts val="0"/>
              </a:spcBef>
              <a:spcAft>
                <a:spcPts val="0"/>
              </a:spcAft>
              <a:buClr>
                <a:schemeClr val="lt1"/>
              </a:buClr>
              <a:buSzPct val="100000"/>
              <a:buFont typeface="Times New Roman"/>
              <a:buChar char="-"/>
            </a:pPr>
            <a:r>
              <a:rPr lang="en">
                <a:solidFill>
                  <a:schemeClr val="lt1"/>
                </a:solidFill>
                <a:latin typeface="Times New Roman"/>
                <a:ea typeface="Times New Roman"/>
                <a:cs typeface="Times New Roman"/>
                <a:sym typeface="Times New Roman"/>
              </a:rPr>
              <a:t>Results in apparent excess of homozygotes based on HW proportions (heterozygous with a null allele results in undetection of the null) </a:t>
            </a:r>
            <a:endParaRPr>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Determining genotype and allele frequencies from observed phenotypes: </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a</a:t>
            </a:r>
            <a:r>
              <a:rPr lang="en">
                <a:latin typeface="Times New Roman"/>
                <a:ea typeface="Times New Roman"/>
                <a:cs typeface="Times New Roman"/>
                <a:sym typeface="Times New Roman"/>
              </a:rPr>
              <a:t>n </a:t>
            </a:r>
            <a:r>
              <a:rPr b="1" lang="en">
                <a:latin typeface="Times New Roman"/>
                <a:ea typeface="Times New Roman"/>
                <a:cs typeface="Times New Roman"/>
                <a:sym typeface="Times New Roman"/>
              </a:rPr>
              <a:t>expectation maximization</a:t>
            </a:r>
            <a:r>
              <a:rPr lang="en">
                <a:latin typeface="Times New Roman"/>
                <a:ea typeface="Times New Roman"/>
                <a:cs typeface="Times New Roman"/>
                <a:sym typeface="Times New Roman"/>
              </a:rPr>
              <a:t> (EM) algorithm is used to determine the genotypic frequencies within a sample based upon phenotype, which can then can be used to determine allelic frequencies using </a:t>
            </a:r>
            <a:r>
              <a:rPr b="1" lang="en">
                <a:latin typeface="Times New Roman"/>
                <a:ea typeface="Times New Roman"/>
                <a:cs typeface="Times New Roman"/>
                <a:sym typeface="Times New Roman"/>
              </a:rPr>
              <a:t>gene counting</a:t>
            </a:r>
            <a:r>
              <a:rPr lang="en">
                <a:latin typeface="Times New Roman"/>
                <a:ea typeface="Times New Roman"/>
                <a:cs typeface="Times New Roman"/>
                <a:sym typeface="Times New Roman"/>
              </a:rPr>
              <a:t> (homozygous = 2 of the same allele, heterozygous = 1 of each)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130025" y="223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Sex-linkage </a:t>
            </a:r>
            <a:endParaRPr/>
          </a:p>
        </p:txBody>
      </p:sp>
      <p:sp>
        <p:nvSpPr>
          <p:cNvPr id="129" name="Google Shape;129;p23"/>
          <p:cNvSpPr txBox="1"/>
          <p:nvPr>
            <p:ph idx="1" type="body"/>
          </p:nvPr>
        </p:nvSpPr>
        <p:spPr>
          <a:xfrm>
            <a:off x="0" y="795700"/>
            <a:ext cx="8520600" cy="4254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latin typeface="Times New Roman"/>
                <a:ea typeface="Times New Roman"/>
                <a:cs typeface="Times New Roman"/>
                <a:sym typeface="Times New Roman"/>
              </a:rPr>
              <a:t>sex-linkage is responsible for the greater occurrence of recessive disorders and recessive traits observed in the heterogametic sex (when referring to the XY sex-determination system, this will be males, although this is not true for all heterogametic sexes)</a:t>
            </a:r>
            <a:endParaRPr>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There are many sex determining mechanisms that exist </a:t>
            </a:r>
            <a:endParaRPr>
              <a:solidFill>
                <a:schemeClr val="lt1"/>
              </a:solidFill>
              <a:latin typeface="Times New Roman"/>
              <a:ea typeface="Times New Roman"/>
              <a:cs typeface="Times New Roman"/>
              <a:sym typeface="Times New Roman"/>
            </a:endParaRPr>
          </a:p>
          <a:p>
            <a:pPr indent="0" lvl="0" marL="9144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latin typeface="Times New Roman"/>
                <a:ea typeface="Times New Roman"/>
                <a:cs typeface="Times New Roman"/>
                <a:sym typeface="Times New Roman"/>
              </a:rPr>
              <a:t>Pseudoautosomal regions (PAR) are regions on the sex determining chromosomes that carry functional genes present on both variations of the sex chromosome </a:t>
            </a:r>
            <a:endParaRPr>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Relatively small in humans and </a:t>
            </a:r>
            <a:r>
              <a:rPr i="1" lang="en">
                <a:solidFill>
                  <a:schemeClr val="lt1"/>
                </a:solidFill>
                <a:latin typeface="Times New Roman"/>
                <a:ea typeface="Times New Roman"/>
                <a:cs typeface="Times New Roman"/>
                <a:sym typeface="Times New Roman"/>
              </a:rPr>
              <a:t>Drosophila</a:t>
            </a:r>
            <a:r>
              <a:rPr lang="en">
                <a:solidFill>
                  <a:schemeClr val="lt1"/>
                </a:solidFill>
                <a:latin typeface="Times New Roman"/>
                <a:ea typeface="Times New Roman"/>
                <a:cs typeface="Times New Roman"/>
                <a:sym typeface="Times New Roman"/>
              </a:rPr>
              <a:t> comparative to many other species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130025" y="223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Sex-linkage (part 2)</a:t>
            </a:r>
            <a:endParaRPr/>
          </a:p>
        </p:txBody>
      </p:sp>
      <p:sp>
        <p:nvSpPr>
          <p:cNvPr id="135" name="Google Shape;135;p24"/>
          <p:cNvSpPr txBox="1"/>
          <p:nvPr>
            <p:ph idx="1" type="body"/>
          </p:nvPr>
        </p:nvSpPr>
        <p:spPr>
          <a:xfrm>
            <a:off x="0" y="795700"/>
            <a:ext cx="9144000" cy="4254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b="1" lang="en">
                <a:latin typeface="Times New Roman"/>
                <a:ea typeface="Times New Roman"/>
                <a:cs typeface="Times New Roman"/>
                <a:sym typeface="Times New Roman"/>
              </a:rPr>
              <a:t>Differences in allele frequencies between the heterogametic and homogametic sex for genes located on both sex chromosomes causes an excess of heterozygotes observed (compared to HW proportions in the heterogametic sex) (Clark 1988; Allendorf et al. 1994); this is especially true if that locus is closely linked to the sex-determining locus and can cause an excess of heterozygotes spanning several generations</a:t>
            </a:r>
            <a:r>
              <a:rPr lang="en">
                <a:latin typeface="Times New Roman"/>
                <a:ea typeface="Times New Roman"/>
                <a:cs typeface="Times New Roman"/>
                <a:sym typeface="Times New Roman"/>
              </a:rPr>
              <a:t> → certain alleles may be “fixed” to either sex chromosome </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To help detect this aberration and identify this PAR, </a:t>
            </a:r>
            <a:r>
              <a:rPr b="1" i="1" lang="en">
                <a:solidFill>
                  <a:schemeClr val="lt1"/>
                </a:solidFill>
                <a:latin typeface="Times New Roman"/>
                <a:ea typeface="Times New Roman"/>
                <a:cs typeface="Times New Roman"/>
                <a:sym typeface="Times New Roman"/>
              </a:rPr>
              <a:t>the genotypes of either sex should be examined individually </a:t>
            </a:r>
            <a:endParaRPr b="1" i="1">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222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Variation</a:t>
            </a:r>
            <a:endParaRPr/>
          </a:p>
        </p:txBody>
      </p:sp>
      <p:sp>
        <p:nvSpPr>
          <p:cNvPr id="141" name="Google Shape;141;p25"/>
          <p:cNvSpPr txBox="1"/>
          <p:nvPr>
            <p:ph idx="1" type="body"/>
          </p:nvPr>
        </p:nvSpPr>
        <p:spPr>
          <a:xfrm>
            <a:off x="0" y="723700"/>
            <a:ext cx="6861000" cy="144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latin typeface="Times New Roman"/>
                <a:ea typeface="Times New Roman"/>
                <a:cs typeface="Times New Roman"/>
                <a:sym typeface="Times New Roman"/>
              </a:rPr>
              <a:t>The </a:t>
            </a:r>
            <a:r>
              <a:rPr b="1" lang="en">
                <a:latin typeface="Times New Roman"/>
                <a:ea typeface="Times New Roman"/>
                <a:cs typeface="Times New Roman"/>
                <a:sym typeface="Times New Roman"/>
              </a:rPr>
              <a:t>average expected heterozygosity- </a:t>
            </a:r>
            <a:r>
              <a:rPr lang="en">
                <a:latin typeface="Times New Roman"/>
                <a:ea typeface="Times New Roman"/>
                <a:cs typeface="Times New Roman"/>
                <a:sym typeface="Times New Roman"/>
              </a:rPr>
              <a:t>which can be calculated by </a:t>
            </a:r>
            <a:r>
              <a:rPr lang="en">
                <a:latin typeface="Times New Roman"/>
                <a:ea typeface="Times New Roman"/>
                <a:cs typeface="Times New Roman"/>
                <a:sym typeface="Times New Roman"/>
              </a:rPr>
              <a:t>subtracting</a:t>
            </a:r>
            <a:r>
              <a:rPr lang="en">
                <a:latin typeface="Times New Roman"/>
                <a:ea typeface="Times New Roman"/>
                <a:cs typeface="Times New Roman"/>
                <a:sym typeface="Times New Roman"/>
              </a:rPr>
              <a:t> homozygosity from 1.0 (aka the total sum of all genetic variation) at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loci within a population provides the best estimate of genetic variation </a:t>
            </a:r>
            <a:endParaRPr>
              <a:latin typeface="Times New Roman"/>
              <a:ea typeface="Times New Roman"/>
              <a:cs typeface="Times New Roman"/>
              <a:sym typeface="Times New Roman"/>
            </a:endParaRPr>
          </a:p>
        </p:txBody>
      </p:sp>
      <p:pic>
        <p:nvPicPr>
          <p:cNvPr id="142" name="Google Shape;142;p25"/>
          <p:cNvPicPr preferRelativeResize="0"/>
          <p:nvPr/>
        </p:nvPicPr>
        <p:blipFill>
          <a:blip r:embed="rId3">
            <a:alphaModFix/>
          </a:blip>
          <a:stretch>
            <a:fillRect/>
          </a:stretch>
        </p:blipFill>
        <p:spPr>
          <a:xfrm>
            <a:off x="7086511" y="899773"/>
            <a:ext cx="1762333" cy="831300"/>
          </a:xfrm>
          <a:prstGeom prst="rect">
            <a:avLst/>
          </a:prstGeom>
          <a:noFill/>
          <a:ln>
            <a:noFill/>
          </a:ln>
        </p:spPr>
      </p:pic>
      <p:sp>
        <p:nvSpPr>
          <p:cNvPr id="143" name="Google Shape;143;p25"/>
          <p:cNvSpPr txBox="1"/>
          <p:nvPr/>
        </p:nvSpPr>
        <p:spPr>
          <a:xfrm>
            <a:off x="143225" y="2244400"/>
            <a:ext cx="891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44" name="Google Shape;144;p25"/>
          <p:cNvSpPr txBox="1"/>
          <p:nvPr/>
        </p:nvSpPr>
        <p:spPr>
          <a:xfrm>
            <a:off x="7353875" y="1803088"/>
            <a:ext cx="1227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“gene diversity”</a:t>
            </a:r>
            <a:endParaRPr sz="1200">
              <a:solidFill>
                <a:schemeClr val="lt1"/>
              </a:solidFill>
              <a:latin typeface="Times New Roman"/>
              <a:ea typeface="Times New Roman"/>
              <a:cs typeface="Times New Roman"/>
              <a:sym typeface="Times New Roman"/>
            </a:endParaRPr>
          </a:p>
        </p:txBody>
      </p:sp>
      <p:sp>
        <p:nvSpPr>
          <p:cNvPr id="145" name="Google Shape;145;p25"/>
          <p:cNvSpPr txBox="1"/>
          <p:nvPr/>
        </p:nvSpPr>
        <p:spPr>
          <a:xfrm>
            <a:off x="30575" y="1973925"/>
            <a:ext cx="9144000" cy="3294000"/>
          </a:xfrm>
          <a:prstGeom prst="rect">
            <a:avLst/>
          </a:prstGeom>
          <a:noFill/>
          <a:ln>
            <a:noFill/>
          </a:ln>
        </p:spPr>
        <p:txBody>
          <a:bodyPr anchorCtr="0" anchor="t" bIns="91425" lIns="91425" spcFirstLastPara="1" rIns="91425" wrap="square" tIns="91425">
            <a:spAutoFit/>
          </a:bodyPr>
          <a:lstStyle/>
          <a:p>
            <a:pPr indent="-317500" lvl="0"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Works best at measuring genetic variation when used with many loci</a:t>
            </a:r>
            <a:endParaRPr>
              <a:solidFill>
                <a:schemeClr val="lt1"/>
              </a:solidFill>
              <a:latin typeface="Times New Roman"/>
              <a:ea typeface="Times New Roman"/>
              <a:cs typeface="Times New Roman"/>
              <a:sym typeface="Times New Roman"/>
            </a:endParaRPr>
          </a:p>
          <a:p>
            <a:pPr indent="-317500" lvl="1" marL="13716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S</a:t>
            </a:r>
            <a:r>
              <a:rPr lang="en">
                <a:solidFill>
                  <a:schemeClr val="lt1"/>
                </a:solidFill>
                <a:latin typeface="Times New Roman"/>
                <a:ea typeface="Times New Roman"/>
                <a:cs typeface="Times New Roman"/>
                <a:sym typeface="Times New Roman"/>
              </a:rPr>
              <a:t>mall sample size, ploidy, and differing reproductive methods does not generally pose a problem </a:t>
            </a:r>
            <a:endParaRPr>
              <a:solidFill>
                <a:schemeClr val="lt1"/>
              </a:solidFill>
              <a:latin typeface="Times New Roman"/>
              <a:ea typeface="Times New Roman"/>
              <a:cs typeface="Times New Roman"/>
              <a:sym typeface="Times New Roman"/>
            </a:endParaRPr>
          </a:p>
          <a:p>
            <a:pPr indent="-317500" lvl="0"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Also a good measure of the expected response of a population to natural selection and individual F</a:t>
            </a:r>
            <a:r>
              <a:rPr baseline="-25000" lang="en">
                <a:solidFill>
                  <a:schemeClr val="lt1"/>
                </a:solidFill>
                <a:latin typeface="Times New Roman"/>
                <a:ea typeface="Times New Roman"/>
                <a:cs typeface="Times New Roman"/>
                <a:sym typeface="Times New Roman"/>
              </a:rPr>
              <a:t>IS</a:t>
            </a:r>
            <a:r>
              <a:rPr lang="en">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368300" lvl="0" marL="457200" rtl="0" algn="l">
              <a:spcBef>
                <a:spcPts val="0"/>
              </a:spcBef>
              <a:spcAft>
                <a:spcPts val="0"/>
              </a:spcAft>
              <a:buClr>
                <a:schemeClr val="lt1"/>
              </a:buClr>
              <a:buSzPts val="2200"/>
              <a:buFont typeface="Times New Roman"/>
              <a:buChar char="-"/>
            </a:pPr>
            <a:r>
              <a:rPr lang="en" sz="1800">
                <a:solidFill>
                  <a:schemeClr val="lt1"/>
                </a:solidFill>
                <a:latin typeface="Times New Roman"/>
                <a:ea typeface="Times New Roman"/>
                <a:cs typeface="Times New Roman"/>
                <a:sym typeface="Times New Roman"/>
              </a:rPr>
              <a:t>Total # of alleles at a locus is a good measure of genetic variation and can be used to compliment H</a:t>
            </a:r>
            <a:r>
              <a:rPr baseline="-25000" lang="en" sz="1800">
                <a:solidFill>
                  <a:schemeClr val="lt1"/>
                </a:solidFill>
                <a:latin typeface="Times New Roman"/>
                <a:ea typeface="Times New Roman"/>
                <a:cs typeface="Times New Roman"/>
                <a:sym typeface="Times New Roman"/>
              </a:rPr>
              <a:t>e</a:t>
            </a:r>
            <a:r>
              <a:rPr lang="en" sz="1800">
                <a:solidFill>
                  <a:schemeClr val="lt1"/>
                </a:solidFill>
                <a:latin typeface="Times New Roman"/>
                <a:ea typeface="Times New Roman"/>
                <a:cs typeface="Times New Roman"/>
                <a:sym typeface="Times New Roman"/>
              </a:rPr>
              <a:t> </a:t>
            </a:r>
            <a:endParaRPr sz="1800">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Provides an important measure of the long-term evolutionary potential of populations (Allendorf 1986)</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dependent upon sample size to draw meaningful comparisons between samples → allelic richness takes into account sample size </a:t>
            </a:r>
            <a:endParaRPr>
              <a:solidFill>
                <a:schemeClr val="lt1"/>
              </a:solidFill>
              <a:latin typeface="Times New Roman"/>
              <a:ea typeface="Times New Roman"/>
              <a:cs typeface="Times New Roman"/>
              <a:sym typeface="Times New Roman"/>
            </a:endParaRPr>
          </a:p>
          <a:p>
            <a:pPr indent="0" lvl="0" marL="91440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The proportion of polymorphic loci in a population is another measure of genetic variation that compliments H</a:t>
            </a:r>
            <a:r>
              <a:rPr baseline="-25000" lang="en" sz="1800">
                <a:solidFill>
                  <a:schemeClr val="lt1"/>
                </a:solidFill>
                <a:latin typeface="Times New Roman"/>
                <a:ea typeface="Times New Roman"/>
                <a:cs typeface="Times New Roman"/>
                <a:sym typeface="Times New Roman"/>
              </a:rPr>
              <a:t>e</a:t>
            </a:r>
            <a:r>
              <a:rPr lang="en" sz="1800">
                <a:solidFill>
                  <a:schemeClr val="lt1"/>
                </a:solidFill>
                <a:latin typeface="Times New Roman"/>
                <a:ea typeface="Times New Roman"/>
                <a:cs typeface="Times New Roman"/>
                <a:sym typeface="Times New Roman"/>
              </a:rPr>
              <a:t> and allelic richness as well</a:t>
            </a:r>
            <a:endParaRPr sz="1800">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Less useful in studies of highly variable (polymorphic) loci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Establishing the Basics</a:t>
            </a:r>
            <a:endParaRPr/>
          </a:p>
        </p:txBody>
      </p:sp>
      <p:sp>
        <p:nvSpPr>
          <p:cNvPr id="62" name="Google Shape;62;p14"/>
          <p:cNvSpPr txBox="1"/>
          <p:nvPr>
            <p:ph idx="1" type="body"/>
          </p:nvPr>
        </p:nvSpPr>
        <p:spPr>
          <a:xfrm>
            <a:off x="311700" y="1142875"/>
            <a:ext cx="8591400" cy="3809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What are Mendel’s laws of inheritance? </a:t>
            </a:r>
            <a:endParaRPr b="1">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lt1"/>
                </a:solidFill>
                <a:latin typeface="Times New Roman"/>
                <a:ea typeface="Times New Roman"/>
                <a:cs typeface="Times New Roman"/>
                <a:sym typeface="Times New Roman"/>
              </a:rPr>
              <a:t>→ Mendel’s laws of inheritance include “the Law of Dominance</a:t>
            </a:r>
            <a:endParaRPr>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lt1"/>
                </a:solidFill>
                <a:latin typeface="Times New Roman"/>
                <a:ea typeface="Times New Roman"/>
                <a:cs typeface="Times New Roman"/>
                <a:sym typeface="Times New Roman"/>
              </a:rPr>
              <a:t> and Uniformity, the Law of Segregation, and the Law of Independent Assortment” (Lewis &amp; Simpson, 2023) </a:t>
            </a:r>
            <a:endParaRPr>
              <a:solidFill>
                <a:schemeClr val="lt1"/>
              </a:solidFill>
              <a:latin typeface="Times New Roman"/>
              <a:ea typeface="Times New Roman"/>
              <a:cs typeface="Times New Roman"/>
              <a:sym typeface="Times New Roman"/>
            </a:endParaRPr>
          </a:p>
          <a:p>
            <a:pPr indent="-334327" lvl="0" marL="457200" rtl="0" algn="l">
              <a:spcBef>
                <a:spcPts val="1200"/>
              </a:spcBef>
              <a:spcAft>
                <a:spcPts val="0"/>
              </a:spcAft>
              <a:buClr>
                <a:schemeClr val="lt1"/>
              </a:buClr>
              <a:buSzPct val="100000"/>
              <a:buFont typeface="Times New Roman"/>
              <a:buChar char="-"/>
            </a:pPr>
            <a:r>
              <a:rPr b="1" lang="en">
                <a:solidFill>
                  <a:schemeClr val="lt1"/>
                </a:solidFill>
                <a:latin typeface="Times New Roman"/>
                <a:ea typeface="Times New Roman"/>
                <a:cs typeface="Times New Roman"/>
                <a:sym typeface="Times New Roman"/>
              </a:rPr>
              <a:t>Law of dominance and uniformity</a:t>
            </a:r>
            <a:r>
              <a:rPr lang="en">
                <a:solidFill>
                  <a:schemeClr val="lt1"/>
                </a:solidFill>
                <a:latin typeface="Times New Roman"/>
                <a:ea typeface="Times New Roman"/>
                <a:cs typeface="Times New Roman"/>
                <a:sym typeface="Times New Roman"/>
              </a:rPr>
              <a:t>: some alleles, termed dominant alleles, “block” the expression of other alleles, which are referred to as recessive alleles </a:t>
            </a:r>
            <a:endParaRPr>
              <a:solidFill>
                <a:schemeClr val="lt1"/>
              </a:solidFill>
              <a:latin typeface="Times New Roman"/>
              <a:ea typeface="Times New Roman"/>
              <a:cs typeface="Times New Roman"/>
              <a:sym typeface="Times New Roman"/>
            </a:endParaRPr>
          </a:p>
          <a:p>
            <a:pPr indent="-334327" lvl="0" marL="457200" rtl="0" algn="l">
              <a:spcBef>
                <a:spcPts val="0"/>
              </a:spcBef>
              <a:spcAft>
                <a:spcPts val="0"/>
              </a:spcAft>
              <a:buClr>
                <a:schemeClr val="lt1"/>
              </a:buClr>
              <a:buSzPct val="100000"/>
              <a:buFont typeface="Times New Roman"/>
              <a:buChar char="-"/>
            </a:pPr>
            <a:r>
              <a:rPr b="1" lang="en">
                <a:solidFill>
                  <a:schemeClr val="lt1"/>
                </a:solidFill>
                <a:latin typeface="Times New Roman"/>
                <a:ea typeface="Times New Roman"/>
                <a:cs typeface="Times New Roman"/>
                <a:sym typeface="Times New Roman"/>
              </a:rPr>
              <a:t>Law of Segregation</a:t>
            </a:r>
            <a:r>
              <a:rPr lang="en">
                <a:solidFill>
                  <a:schemeClr val="lt1"/>
                </a:solidFill>
                <a:latin typeface="Times New Roman"/>
                <a:ea typeface="Times New Roman"/>
                <a:cs typeface="Times New Roman"/>
                <a:sym typeface="Times New Roman"/>
              </a:rPr>
              <a:t>: each parent contributes one copy of each allele to their offspring </a:t>
            </a:r>
            <a:endParaRPr>
              <a:solidFill>
                <a:schemeClr val="lt1"/>
              </a:solidFill>
              <a:latin typeface="Times New Roman"/>
              <a:ea typeface="Times New Roman"/>
              <a:cs typeface="Times New Roman"/>
              <a:sym typeface="Times New Roman"/>
            </a:endParaRPr>
          </a:p>
          <a:p>
            <a:pPr indent="-334327" lvl="0" marL="457200" rtl="0" algn="l">
              <a:spcBef>
                <a:spcPts val="0"/>
              </a:spcBef>
              <a:spcAft>
                <a:spcPts val="0"/>
              </a:spcAft>
              <a:buClr>
                <a:schemeClr val="lt1"/>
              </a:buClr>
              <a:buSzPct val="100000"/>
              <a:buFont typeface="Times New Roman"/>
              <a:buChar char="-"/>
            </a:pPr>
            <a:r>
              <a:rPr b="1" lang="en">
                <a:solidFill>
                  <a:schemeClr val="lt1"/>
                </a:solidFill>
                <a:latin typeface="Times New Roman"/>
                <a:ea typeface="Times New Roman"/>
                <a:cs typeface="Times New Roman"/>
                <a:sym typeface="Times New Roman"/>
              </a:rPr>
              <a:t>Law of Independent Assortment</a:t>
            </a:r>
            <a:r>
              <a:rPr lang="en">
                <a:solidFill>
                  <a:schemeClr val="lt1"/>
                </a:solidFill>
                <a:latin typeface="Times New Roman"/>
                <a:ea typeface="Times New Roman"/>
                <a:cs typeface="Times New Roman"/>
                <a:sym typeface="Times New Roman"/>
              </a:rPr>
              <a:t>: genes randomly assort during meiosis, with gametes each having an equal probability of receiving either allele </a:t>
            </a:r>
            <a:endParaRPr>
              <a:solidFill>
                <a:schemeClr val="lt1"/>
              </a:solidFill>
              <a:latin typeface="Times New Roman"/>
              <a:ea typeface="Times New Roman"/>
              <a:cs typeface="Times New Roman"/>
              <a:sym typeface="Times New Roman"/>
            </a:endParaRPr>
          </a:p>
          <a:p>
            <a:pPr indent="0" lvl="0" marL="1828800" rtl="0" algn="l">
              <a:spcBef>
                <a:spcPts val="1200"/>
              </a:spcBef>
              <a:spcAft>
                <a:spcPts val="1200"/>
              </a:spcAft>
              <a:buNone/>
            </a:pPr>
            <a:r>
              <a:rPr lang="en">
                <a:solidFill>
                  <a:schemeClr val="lt1"/>
                </a:solidFill>
                <a:latin typeface="Times New Roman"/>
                <a:ea typeface="Times New Roman"/>
                <a:cs typeface="Times New Roman"/>
                <a:sym typeface="Times New Roman"/>
              </a:rPr>
              <a:t>*often there are exceptions and conditions to these laws, although they can be used as a general guideline to understanding basic modes of </a:t>
            </a:r>
            <a:r>
              <a:rPr lang="en">
                <a:solidFill>
                  <a:schemeClr val="lt1"/>
                </a:solidFill>
                <a:latin typeface="Times New Roman"/>
                <a:ea typeface="Times New Roman"/>
                <a:cs typeface="Times New Roman"/>
                <a:sym typeface="Times New Roman"/>
              </a:rPr>
              <a:t>inheritance</a:t>
            </a:r>
            <a:r>
              <a:rPr lang="en">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p:txBody>
      </p:sp>
      <p:pic>
        <p:nvPicPr>
          <p:cNvPr id="63" name="Google Shape;63;p14"/>
          <p:cNvPicPr preferRelativeResize="0"/>
          <p:nvPr/>
        </p:nvPicPr>
        <p:blipFill>
          <a:blip r:embed="rId3">
            <a:alphaModFix/>
          </a:blip>
          <a:stretch>
            <a:fillRect/>
          </a:stretch>
        </p:blipFill>
        <p:spPr>
          <a:xfrm>
            <a:off x="6280175" y="-64625"/>
            <a:ext cx="2863826" cy="2025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Establishing the Basics</a:t>
            </a:r>
            <a:endParaRPr/>
          </a:p>
        </p:txBody>
      </p:sp>
      <p:sp>
        <p:nvSpPr>
          <p:cNvPr id="69" name="Google Shape;69;p15"/>
          <p:cNvSpPr txBox="1"/>
          <p:nvPr>
            <p:ph idx="1" type="body"/>
          </p:nvPr>
        </p:nvSpPr>
        <p:spPr>
          <a:xfrm>
            <a:off x="311700" y="859925"/>
            <a:ext cx="8520600" cy="428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Allele frequency vs. Genotype frequency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Allele: a </a:t>
            </a:r>
            <a:r>
              <a:rPr lang="en">
                <a:latin typeface="Times New Roman"/>
                <a:ea typeface="Times New Roman"/>
                <a:cs typeface="Times New Roman"/>
                <a:sym typeface="Times New Roman"/>
              </a:rPr>
              <a:t>“version” of the same gene; for example, the “A/a” gene will have 2 variants, “A” and “a,” although both alleles code for the same type of information</a:t>
            </a:r>
            <a:endParaRPr sz="1000">
              <a:solidFill>
                <a:schemeClr val="lt1"/>
              </a:solidFill>
              <a:latin typeface="Times New Roman"/>
              <a:ea typeface="Times New Roman"/>
              <a:cs typeface="Times New Roman"/>
              <a:sym typeface="Times New Roman"/>
            </a:endParaRPr>
          </a:p>
          <a:p>
            <a:pPr indent="-317500" lvl="2" marL="13716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Therefore, allele frequency means the frequency (probability of occurrence  ranging from 0 to 1, or 0% and 100%) that a specific allele (variation of a gene) will be observed within a population </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Genotype: the specific </a:t>
            </a:r>
            <a:r>
              <a:rPr lang="en">
                <a:latin typeface="Times New Roman"/>
                <a:ea typeface="Times New Roman"/>
                <a:cs typeface="Times New Roman"/>
                <a:sym typeface="Times New Roman"/>
              </a:rPr>
              <a:t>genotype</a:t>
            </a:r>
            <a:r>
              <a:rPr lang="en">
                <a:solidFill>
                  <a:schemeClr val="lt1"/>
                </a:solidFill>
                <a:latin typeface="Times New Roman"/>
                <a:ea typeface="Times New Roman"/>
                <a:cs typeface="Times New Roman"/>
                <a:sym typeface="Times New Roman"/>
              </a:rPr>
              <a:t> found on each chromosome; for example, the </a:t>
            </a:r>
            <a:r>
              <a:rPr lang="en">
                <a:latin typeface="Times New Roman"/>
                <a:ea typeface="Times New Roman"/>
                <a:cs typeface="Times New Roman"/>
                <a:sym typeface="Times New Roman"/>
              </a:rPr>
              <a:t>“genotype” of an individual may be aaBbccDD, in which each individual character is an allele, each “type” of letter is a gene, and the sequence is the genotype </a:t>
            </a:r>
            <a:endParaRPr>
              <a:latin typeface="Times New Roman"/>
              <a:ea typeface="Times New Roman"/>
              <a:cs typeface="Times New Roman"/>
              <a:sym typeface="Times New Roman"/>
            </a:endParaRPr>
          </a:p>
          <a:p>
            <a:pPr indent="-317500" lvl="2" marL="13716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Therefore, genotype frequency refers to frequency (probability of occurrence  ranging from 0 to 1, or 0% and 100%) that a specific combination of alleles, including heterozygous (both variants of a gene within a single organism) or homozygous (only one variant of a gene within a single organism, both copies can be dominant or both copies can be recessive)</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Types &amp; the pros and cons of using them</a:t>
            </a:r>
            <a:endParaRPr/>
          </a:p>
        </p:txBody>
      </p:sp>
      <p:sp>
        <p:nvSpPr>
          <p:cNvPr id="75" name="Google Shape;75;p16"/>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Two main types of models: </a:t>
            </a:r>
            <a:r>
              <a:rPr b="1" lang="en">
                <a:latin typeface="Times New Roman"/>
                <a:ea typeface="Times New Roman"/>
                <a:cs typeface="Times New Roman"/>
                <a:sym typeface="Times New Roman"/>
              </a:rPr>
              <a:t>Conceptual</a:t>
            </a:r>
            <a:r>
              <a:rPr lang="en">
                <a:latin typeface="Times New Roman"/>
                <a:ea typeface="Times New Roman"/>
                <a:cs typeface="Times New Roman"/>
                <a:sym typeface="Times New Roman"/>
              </a:rPr>
              <a:t> and </a:t>
            </a:r>
            <a:r>
              <a:rPr b="1" lang="en">
                <a:latin typeface="Times New Roman"/>
                <a:ea typeface="Times New Roman"/>
                <a:cs typeface="Times New Roman"/>
                <a:sym typeface="Times New Roman"/>
              </a:rPr>
              <a:t>Mathematical</a:t>
            </a:r>
            <a:endParaRPr b="1">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latin typeface="Times New Roman"/>
                <a:ea typeface="Times New Roman"/>
                <a:cs typeface="Times New Roman"/>
                <a:sym typeface="Times New Roman"/>
              </a:rPr>
              <a:t>Conceptual: used to “represent complex reality with words and in our thoughts” </a:t>
            </a:r>
            <a:r>
              <a:rPr lang="en" sz="1000">
                <a:latin typeface="Times New Roman"/>
                <a:ea typeface="Times New Roman"/>
                <a:cs typeface="Times New Roman"/>
                <a:sym typeface="Times New Roman"/>
              </a:rPr>
              <a:t>(Allendorf, </a:t>
            </a:r>
            <a:r>
              <a:rPr i="1" lang="en" sz="1000">
                <a:latin typeface="Times New Roman"/>
                <a:ea typeface="Times New Roman"/>
                <a:cs typeface="Times New Roman"/>
                <a:sym typeface="Times New Roman"/>
              </a:rPr>
              <a:t>et al.</a:t>
            </a:r>
            <a:r>
              <a:rPr lang="en" sz="1000">
                <a:latin typeface="Times New Roman"/>
                <a:ea typeface="Times New Roman"/>
                <a:cs typeface="Times New Roman"/>
                <a:sym typeface="Times New Roman"/>
              </a:rPr>
              <a:t>, 2022)</a:t>
            </a:r>
            <a:endParaRPr sz="1000">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latin typeface="Times New Roman"/>
                <a:ea typeface="Times New Roman"/>
                <a:cs typeface="Times New Roman"/>
                <a:sym typeface="Times New Roman"/>
              </a:rPr>
              <a:t>Mathematical: used to “specify the relationship between empirical quantities that we can measure and parameters that we specify in our biological theory” </a:t>
            </a:r>
            <a:r>
              <a:rPr lang="en" sz="1000">
                <a:latin typeface="Times New Roman"/>
                <a:ea typeface="Times New Roman"/>
                <a:cs typeface="Times New Roman"/>
                <a:sym typeface="Times New Roman"/>
              </a:rPr>
              <a:t>(Allendorf, </a:t>
            </a:r>
            <a:r>
              <a:rPr i="1" lang="en" sz="1000">
                <a:latin typeface="Times New Roman"/>
                <a:ea typeface="Times New Roman"/>
                <a:cs typeface="Times New Roman"/>
                <a:sym typeface="Times New Roman"/>
              </a:rPr>
              <a:t>et al.</a:t>
            </a:r>
            <a:r>
              <a:rPr lang="en" sz="1000">
                <a:latin typeface="Times New Roman"/>
                <a:ea typeface="Times New Roman"/>
                <a:cs typeface="Times New Roman"/>
                <a:sym typeface="Times New Roman"/>
              </a:rPr>
              <a:t>, 2022)</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graphicFrame>
        <p:nvGraphicFramePr>
          <p:cNvPr id="76" name="Google Shape;76;p16"/>
          <p:cNvGraphicFramePr/>
          <p:nvPr/>
        </p:nvGraphicFramePr>
        <p:xfrm>
          <a:off x="239650" y="2754250"/>
          <a:ext cx="3000000" cy="3000000"/>
        </p:xfrm>
        <a:graphic>
          <a:graphicData uri="http://schemas.openxmlformats.org/drawingml/2006/table">
            <a:tbl>
              <a:tblPr>
                <a:noFill/>
                <a:tableStyleId>{BF2CA7E8-9367-4850-A8AB-299D470D433F}</a:tableStyleId>
              </a:tblPr>
              <a:tblGrid>
                <a:gridCol w="4332350"/>
                <a:gridCol w="4332350"/>
              </a:tblGrid>
              <a:tr h="335750">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PROS</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CONS</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688975">
                <a:tc>
                  <a:txBody>
                    <a:bodyPr/>
                    <a:lstStyle/>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Used to define parameters, test hypothesize, extrapolate results and make future predictions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Necessary for </a:t>
                      </a:r>
                      <a:r>
                        <a:rPr lang="en">
                          <a:solidFill>
                            <a:schemeClr val="lt1"/>
                          </a:solidFill>
                          <a:latin typeface="Times New Roman"/>
                          <a:ea typeface="Times New Roman"/>
                          <a:cs typeface="Times New Roman"/>
                          <a:sym typeface="Times New Roman"/>
                        </a:rPr>
                        <a:t>interpreting</a:t>
                      </a:r>
                      <a:r>
                        <a:rPr lang="en">
                          <a:solidFill>
                            <a:schemeClr val="lt1"/>
                          </a:solidFill>
                          <a:latin typeface="Times New Roman"/>
                          <a:ea typeface="Times New Roman"/>
                          <a:cs typeface="Times New Roman"/>
                          <a:sym typeface="Times New Roman"/>
                        </a:rPr>
                        <a:t> and attempting to understand the observed patterns of genetic change in populations </a:t>
                      </a:r>
                      <a:endParaRPr>
                        <a:solidFill>
                          <a:schemeClr val="lt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74BC"/>
                    </a:solidFill>
                  </a:tcPr>
                </a:tc>
                <a:tc>
                  <a:txBody>
                    <a:bodyPr/>
                    <a:lstStyle/>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Sometimes not granular enough to accurately represent the myriad of factors, including those that are not yet known, that may be acting upon a system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Even though this may be true, models are better than simply not trying to understand a system at all </a:t>
                      </a:r>
                      <a:endParaRPr>
                        <a:solidFill>
                          <a:schemeClr val="lt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74BC"/>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382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Hardy-Weinberg principle? </a:t>
            </a:r>
            <a:endParaRPr/>
          </a:p>
        </p:txBody>
      </p:sp>
      <p:sp>
        <p:nvSpPr>
          <p:cNvPr id="82" name="Google Shape;82;p17"/>
          <p:cNvSpPr txBox="1"/>
          <p:nvPr>
            <p:ph idx="1" type="body"/>
          </p:nvPr>
        </p:nvSpPr>
        <p:spPr>
          <a:xfrm>
            <a:off x="311700" y="859925"/>
            <a:ext cx="8520600" cy="4283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latin typeface="Times New Roman"/>
                <a:ea typeface="Times New Roman"/>
                <a:cs typeface="Times New Roman"/>
                <a:sym typeface="Times New Roman"/>
              </a:rPr>
              <a:t>The Hardy-Weinberg principle is a mathematical model used in population genetics to calculate and simplify genetic variation (as a function of allele frequency) in a population across multiple generations, especially at a given locus or loci</a:t>
            </a:r>
            <a:endParaRPr b="1">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Conditions of Hardy-Weinberg: </a:t>
            </a:r>
            <a:endParaRPr>
              <a:latin typeface="Times New Roman"/>
              <a:ea typeface="Times New Roman"/>
              <a:cs typeface="Times New Roman"/>
              <a:sym typeface="Times New Roman"/>
            </a:endParaRPr>
          </a:p>
          <a:p>
            <a:pPr indent="-334327" lvl="0" marL="457200" rtl="0" algn="l">
              <a:spcBef>
                <a:spcPts val="1200"/>
              </a:spcBef>
              <a:spcAft>
                <a:spcPts val="0"/>
              </a:spcAft>
              <a:buClr>
                <a:schemeClr val="lt1"/>
              </a:buClr>
              <a:buSzPct val="100000"/>
              <a:buFont typeface="Times New Roman"/>
              <a:buAutoNum type="arabicPeriod"/>
            </a:pPr>
            <a:r>
              <a:rPr b="1" lang="en">
                <a:latin typeface="Times New Roman"/>
                <a:ea typeface="Times New Roman"/>
                <a:cs typeface="Times New Roman"/>
                <a:sym typeface="Times New Roman"/>
              </a:rPr>
              <a:t>Random mating</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34327" lvl="0" marL="457200" rtl="0" algn="l">
              <a:spcBef>
                <a:spcPts val="0"/>
              </a:spcBef>
              <a:spcAft>
                <a:spcPts val="0"/>
              </a:spcAft>
              <a:buClr>
                <a:schemeClr val="lt1"/>
              </a:buClr>
              <a:buSzPct val="128571"/>
              <a:buFont typeface="Times New Roman"/>
              <a:buAutoNum type="arabicPeriod"/>
            </a:pPr>
            <a:r>
              <a:rPr b="1" lang="en">
                <a:latin typeface="Times New Roman"/>
                <a:ea typeface="Times New Roman"/>
                <a:cs typeface="Times New Roman"/>
                <a:sym typeface="Times New Roman"/>
              </a:rPr>
              <a:t>No mutation </a:t>
            </a:r>
            <a:endParaRPr sz="1400">
              <a:latin typeface="Times New Roman"/>
              <a:ea typeface="Times New Roman"/>
              <a:cs typeface="Times New Roman"/>
              <a:sym typeface="Times New Roman"/>
            </a:endParaRPr>
          </a:p>
          <a:p>
            <a:pPr indent="-334327" lvl="0" marL="457200" rtl="0" algn="l">
              <a:spcBef>
                <a:spcPts val="0"/>
              </a:spcBef>
              <a:spcAft>
                <a:spcPts val="0"/>
              </a:spcAft>
              <a:buClr>
                <a:schemeClr val="lt1"/>
              </a:buClr>
              <a:buSzPct val="128571"/>
              <a:buFont typeface="Times New Roman"/>
              <a:buAutoNum type="arabicPeriod"/>
            </a:pPr>
            <a:r>
              <a:rPr b="1" lang="en">
                <a:latin typeface="Times New Roman"/>
                <a:ea typeface="Times New Roman"/>
                <a:cs typeface="Times New Roman"/>
                <a:sym typeface="Times New Roman"/>
              </a:rPr>
              <a:t>Infinite population size (no genetic drift)</a:t>
            </a:r>
            <a:endParaRPr sz="1400">
              <a:latin typeface="Times New Roman"/>
              <a:ea typeface="Times New Roman"/>
              <a:cs typeface="Times New Roman"/>
              <a:sym typeface="Times New Roman"/>
            </a:endParaRPr>
          </a:p>
          <a:p>
            <a:pPr indent="-334327" lvl="0" marL="457200" rtl="0" algn="l">
              <a:spcBef>
                <a:spcPts val="0"/>
              </a:spcBef>
              <a:spcAft>
                <a:spcPts val="0"/>
              </a:spcAft>
              <a:buClr>
                <a:schemeClr val="lt1"/>
              </a:buClr>
              <a:buSzPct val="128571"/>
              <a:buFont typeface="Times New Roman"/>
              <a:buAutoNum type="arabicPeriod"/>
            </a:pPr>
            <a:r>
              <a:rPr b="1" lang="en">
                <a:latin typeface="Times New Roman"/>
                <a:ea typeface="Times New Roman"/>
                <a:cs typeface="Times New Roman"/>
                <a:sym typeface="Times New Roman"/>
              </a:rPr>
              <a:t>No natural selection</a:t>
            </a:r>
            <a:r>
              <a:rPr lang="en">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334327" lvl="0" marL="457200" rtl="0" algn="l">
              <a:spcBef>
                <a:spcPts val="0"/>
              </a:spcBef>
              <a:spcAft>
                <a:spcPts val="0"/>
              </a:spcAft>
              <a:buClr>
                <a:schemeClr val="lt1"/>
              </a:buClr>
              <a:buSzPct val="128571"/>
              <a:buFont typeface="Times New Roman"/>
              <a:buAutoNum type="arabicPeriod"/>
            </a:pPr>
            <a:r>
              <a:rPr b="1" lang="en">
                <a:latin typeface="Times New Roman"/>
                <a:ea typeface="Times New Roman"/>
                <a:cs typeface="Times New Roman"/>
                <a:sym typeface="Times New Roman"/>
              </a:rPr>
              <a:t>No immigration/gene flow </a:t>
            </a:r>
            <a:endParaRPr sz="1400">
              <a:latin typeface="Times New Roman"/>
              <a:ea typeface="Times New Roman"/>
              <a:cs typeface="Times New Roman"/>
              <a:sym typeface="Times New Roman"/>
            </a:endParaRPr>
          </a:p>
          <a:p>
            <a:pPr indent="0" lvl="0" marL="457200" rtl="0" algn="l">
              <a:spcBef>
                <a:spcPts val="1200"/>
              </a:spcBef>
              <a:spcAft>
                <a:spcPts val="0"/>
              </a:spcAft>
              <a:buNone/>
            </a:pPr>
            <a:r>
              <a:rPr lang="en">
                <a:latin typeface="Times New Roman"/>
                <a:ea typeface="Times New Roman"/>
                <a:cs typeface="Times New Roman"/>
                <a:sym typeface="Times New Roman"/>
              </a:rPr>
              <a:t>= no evolution, all alleles have equal probability of inheritance, and “</a:t>
            </a:r>
            <a:r>
              <a:rPr i="1" lang="en">
                <a:latin typeface="Times New Roman"/>
                <a:ea typeface="Times New Roman"/>
                <a:cs typeface="Times New Roman"/>
                <a:sym typeface="Times New Roman"/>
              </a:rPr>
              <a:t>allele and genotype frequencies will remain constant from generation to generation” </a:t>
            </a:r>
            <a:r>
              <a:rPr lang="en" sz="1000">
                <a:latin typeface="Times New Roman"/>
                <a:ea typeface="Times New Roman"/>
                <a:cs typeface="Times New Roman"/>
                <a:sym typeface="Times New Roman"/>
              </a:rPr>
              <a:t>(Allendorf, </a:t>
            </a:r>
            <a:r>
              <a:rPr i="1" lang="en" sz="1000">
                <a:latin typeface="Times New Roman"/>
                <a:ea typeface="Times New Roman"/>
                <a:cs typeface="Times New Roman"/>
                <a:sym typeface="Times New Roman"/>
              </a:rPr>
              <a:t>et al.</a:t>
            </a:r>
            <a:r>
              <a:rPr lang="en" sz="1000">
                <a:latin typeface="Times New Roman"/>
                <a:ea typeface="Times New Roman"/>
                <a:cs typeface="Times New Roman"/>
                <a:sym typeface="Times New Roman"/>
              </a:rPr>
              <a:t>, 2022)</a:t>
            </a:r>
            <a:endParaRPr>
              <a:latin typeface="Times New Roman"/>
              <a:ea typeface="Times New Roman"/>
              <a:cs typeface="Times New Roman"/>
              <a:sym typeface="Times New Roman"/>
            </a:endParaRPr>
          </a:p>
          <a:p>
            <a:pPr indent="0" lvl="0" marL="457200" rtl="0" algn="l">
              <a:spcBef>
                <a:spcPts val="1200"/>
              </a:spcBef>
              <a:spcAft>
                <a:spcPts val="1200"/>
              </a:spcAft>
              <a:buNone/>
            </a:pPr>
            <a:r>
              <a:rPr lang="en">
                <a:latin typeface="Times New Roman"/>
                <a:ea typeface="Times New Roman"/>
                <a:cs typeface="Times New Roman"/>
                <a:sym typeface="Times New Roman"/>
              </a:rPr>
              <a:t>= “genotypic frequencies after one generation of random mating will be a binomial function of allele frequencies” </a:t>
            </a:r>
            <a:r>
              <a:rPr i="1" lang="en">
                <a:latin typeface="Times New Roman"/>
                <a:ea typeface="Times New Roman"/>
                <a:cs typeface="Times New Roman"/>
                <a:sym typeface="Times New Roman"/>
              </a:rPr>
              <a:t> </a:t>
            </a:r>
            <a:r>
              <a:rPr lang="en" sz="1000">
                <a:latin typeface="Times New Roman"/>
                <a:ea typeface="Times New Roman"/>
                <a:cs typeface="Times New Roman"/>
                <a:sym typeface="Times New Roman"/>
              </a:rPr>
              <a:t>(Allendorf, </a:t>
            </a:r>
            <a:r>
              <a:rPr i="1" lang="en" sz="1000">
                <a:latin typeface="Times New Roman"/>
                <a:ea typeface="Times New Roman"/>
                <a:cs typeface="Times New Roman"/>
                <a:sym typeface="Times New Roman"/>
              </a:rPr>
              <a:t>et al.</a:t>
            </a:r>
            <a:r>
              <a:rPr lang="en" sz="1000">
                <a:latin typeface="Times New Roman"/>
                <a:ea typeface="Times New Roman"/>
                <a:cs typeface="Times New Roman"/>
                <a:sym typeface="Times New Roman"/>
              </a:rPr>
              <a:t>, 2022)</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89950" y="215400"/>
            <a:ext cx="8932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can the Hardy-Weinberg principle be used in practical applications? </a:t>
            </a:r>
            <a:endParaRPr/>
          </a:p>
        </p:txBody>
      </p:sp>
      <p:sp>
        <p:nvSpPr>
          <p:cNvPr id="88" name="Google Shape;88;p18"/>
          <p:cNvSpPr txBox="1"/>
          <p:nvPr>
            <p:ph idx="1" type="body"/>
          </p:nvPr>
        </p:nvSpPr>
        <p:spPr>
          <a:xfrm>
            <a:off x="89950" y="1009600"/>
            <a:ext cx="9054000" cy="4134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Times New Roman"/>
                <a:ea typeface="Times New Roman"/>
                <a:cs typeface="Times New Roman"/>
                <a:sym typeface="Times New Roman"/>
              </a:rPr>
              <a:t>Generally, Hardy-Weinberg is mathematically represented using two allelic variations in the equation: </a:t>
            </a:r>
            <a:endParaRPr>
              <a:latin typeface="Times New Roman"/>
              <a:ea typeface="Times New Roman"/>
              <a:cs typeface="Times New Roman"/>
              <a:sym typeface="Times New Roman"/>
            </a:endParaRPr>
          </a:p>
          <a:p>
            <a:pPr indent="0" lvl="0" marL="0" rtl="0" algn="ctr">
              <a:spcBef>
                <a:spcPts val="1200"/>
              </a:spcBef>
              <a:spcAft>
                <a:spcPts val="0"/>
              </a:spcAft>
              <a:buNone/>
            </a:pPr>
            <a:r>
              <a:rPr b="1" lang="en">
                <a:latin typeface="Times New Roman"/>
                <a:ea typeface="Times New Roman"/>
                <a:cs typeface="Times New Roman"/>
                <a:sym typeface="Times New Roman"/>
              </a:rPr>
              <a:t>1.0</a:t>
            </a:r>
            <a:r>
              <a:rPr lang="en">
                <a:latin typeface="Times New Roman"/>
                <a:ea typeface="Times New Roman"/>
                <a:cs typeface="Times New Roman"/>
                <a:sym typeface="Times New Roman"/>
              </a:rPr>
              <a:t>=(p+q)</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a:t>
            </a:r>
            <a:r>
              <a:rPr b="1" lang="en">
                <a:latin typeface="Times New Roman"/>
                <a:ea typeface="Times New Roman"/>
                <a:cs typeface="Times New Roman"/>
                <a:sym typeface="Times New Roman"/>
              </a:rPr>
              <a:t>p</a:t>
            </a:r>
            <a:r>
              <a:rPr b="1" baseline="30000" lang="en">
                <a:latin typeface="Times New Roman"/>
                <a:ea typeface="Times New Roman"/>
                <a:cs typeface="Times New Roman"/>
                <a:sym typeface="Times New Roman"/>
              </a:rPr>
              <a:t>2</a:t>
            </a:r>
            <a:r>
              <a:rPr b="1" lang="en">
                <a:latin typeface="Times New Roman"/>
                <a:ea typeface="Times New Roman"/>
                <a:cs typeface="Times New Roman"/>
                <a:sym typeface="Times New Roman"/>
              </a:rPr>
              <a:t> + 2pq + q</a:t>
            </a:r>
            <a:r>
              <a:rPr b="1" baseline="30000" lang="en">
                <a:latin typeface="Times New Roman"/>
                <a:ea typeface="Times New Roman"/>
                <a:cs typeface="Times New Roman"/>
                <a:sym typeface="Times New Roman"/>
              </a:rPr>
              <a:t>2</a:t>
            </a:r>
            <a:r>
              <a:rPr b="1" lang="en">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where… </a:t>
            </a:r>
            <a:r>
              <a:rPr b="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the probability of the major</a:t>
            </a:r>
            <a:r>
              <a:rPr lang="en">
                <a:latin typeface="Times New Roman"/>
                <a:ea typeface="Times New Roman"/>
                <a:cs typeface="Times New Roman"/>
                <a:sym typeface="Times New Roman"/>
              </a:rPr>
              <a:t> allele and </a:t>
            </a:r>
            <a:r>
              <a:rPr b="1" lang="en">
                <a:latin typeface="Times New Roman"/>
                <a:ea typeface="Times New Roman"/>
                <a:cs typeface="Times New Roman"/>
                <a:sym typeface="Times New Roman"/>
              </a:rPr>
              <a:t>q</a:t>
            </a:r>
            <a:r>
              <a:rPr lang="en">
                <a:latin typeface="Times New Roman"/>
                <a:ea typeface="Times New Roman"/>
                <a:cs typeface="Times New Roman"/>
                <a:sym typeface="Times New Roman"/>
              </a:rPr>
              <a:t> is the probability of the minor allele. When combined, the probability of observing these alleles will total 1.0.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With this information we can: </a:t>
            </a:r>
            <a:endParaRPr>
              <a:latin typeface="Times New Roman"/>
              <a:ea typeface="Times New Roman"/>
              <a:cs typeface="Times New Roman"/>
              <a:sym typeface="Times New Roman"/>
            </a:endParaRPr>
          </a:p>
          <a:p>
            <a:pPr indent="-334327" lvl="0" marL="457200" rtl="0" algn="l">
              <a:spcBef>
                <a:spcPts val="1200"/>
              </a:spcBef>
              <a:spcAft>
                <a:spcPts val="0"/>
              </a:spcAft>
              <a:buClr>
                <a:schemeClr val="lt1"/>
              </a:buClr>
              <a:buSzPct val="100000"/>
              <a:buFont typeface="Times New Roman"/>
              <a:buChar char="-"/>
            </a:pPr>
            <a:r>
              <a:rPr lang="en">
                <a:latin typeface="Times New Roman"/>
                <a:ea typeface="Times New Roman"/>
                <a:cs typeface="Times New Roman"/>
                <a:sym typeface="Times New Roman"/>
              </a:rPr>
              <a:t>Determine the probability of either of the two (or more) alleles in a sample, which we can then extrapolate to represent the population</a:t>
            </a:r>
            <a:endParaRPr>
              <a:latin typeface="Times New Roman"/>
              <a:ea typeface="Times New Roman"/>
              <a:cs typeface="Times New Roman"/>
              <a:sym typeface="Times New Roman"/>
            </a:endParaRPr>
          </a:p>
          <a:p>
            <a:pPr indent="-334327" lvl="0" marL="457200" rtl="0" algn="l">
              <a:spcBef>
                <a:spcPts val="0"/>
              </a:spcBef>
              <a:spcAft>
                <a:spcPts val="0"/>
              </a:spcAft>
              <a:buClr>
                <a:schemeClr val="lt1"/>
              </a:buClr>
              <a:buSzPct val="100000"/>
              <a:buFont typeface="Times New Roman"/>
              <a:buChar char="-"/>
            </a:pPr>
            <a:r>
              <a:rPr lang="en">
                <a:latin typeface="Times New Roman"/>
                <a:ea typeface="Times New Roman"/>
                <a:cs typeface="Times New Roman"/>
                <a:sym typeface="Times New Roman"/>
              </a:rPr>
              <a:t>Compare observed and expected allele frequencies to determine whether a natural population is following HW proportions</a:t>
            </a:r>
            <a:endParaRPr>
              <a:latin typeface="Times New Roman"/>
              <a:ea typeface="Times New Roman"/>
              <a:cs typeface="Times New Roman"/>
              <a:sym typeface="Times New Roman"/>
            </a:endParaRPr>
          </a:p>
          <a:p>
            <a:pPr indent="-310832" lvl="1" marL="914400" rtl="0" algn="l">
              <a:spcBef>
                <a:spcPts val="0"/>
              </a:spcBef>
              <a:spcAft>
                <a:spcPts val="0"/>
              </a:spcAft>
              <a:buClr>
                <a:schemeClr val="lt1"/>
              </a:buClr>
              <a:buSzPct val="100000"/>
              <a:buFont typeface="Times New Roman"/>
              <a:buChar char="-"/>
            </a:pPr>
            <a:r>
              <a:rPr lang="en">
                <a:solidFill>
                  <a:schemeClr val="lt1"/>
                </a:solidFill>
                <a:latin typeface="Times New Roman"/>
                <a:ea typeface="Times New Roman"/>
                <a:cs typeface="Times New Roman"/>
                <a:sym typeface="Times New Roman"/>
              </a:rPr>
              <a:t>If the allele frequencies observed are not what we would expect (thus we reject the null hypothesis), this may indicate: </a:t>
            </a:r>
            <a:endParaRPr>
              <a:solidFill>
                <a:schemeClr val="lt1"/>
              </a:solidFill>
              <a:latin typeface="Times New Roman"/>
              <a:ea typeface="Times New Roman"/>
              <a:cs typeface="Times New Roman"/>
              <a:sym typeface="Times New Roman"/>
            </a:endParaRPr>
          </a:p>
          <a:p>
            <a:pPr indent="-310832" lvl="2" marL="1371600" rtl="0" algn="l">
              <a:spcBef>
                <a:spcPts val="0"/>
              </a:spcBef>
              <a:spcAft>
                <a:spcPts val="0"/>
              </a:spcAft>
              <a:buClr>
                <a:schemeClr val="lt1"/>
              </a:buClr>
              <a:buSzPct val="100000"/>
              <a:buFont typeface="Times New Roman"/>
              <a:buChar char="-"/>
            </a:pPr>
            <a:r>
              <a:rPr lang="en">
                <a:solidFill>
                  <a:schemeClr val="lt1"/>
                </a:solidFill>
                <a:latin typeface="Times New Roman"/>
                <a:ea typeface="Times New Roman"/>
                <a:cs typeface="Times New Roman"/>
                <a:sym typeface="Times New Roman"/>
              </a:rPr>
              <a:t>There are alternate modes of inheritance at play (i.e. sex-linkage)</a:t>
            </a:r>
            <a:endParaRPr>
              <a:solidFill>
                <a:schemeClr val="lt1"/>
              </a:solidFill>
              <a:latin typeface="Times New Roman"/>
              <a:ea typeface="Times New Roman"/>
              <a:cs typeface="Times New Roman"/>
              <a:sym typeface="Times New Roman"/>
            </a:endParaRPr>
          </a:p>
          <a:p>
            <a:pPr indent="-310832" lvl="2" marL="1371600" rtl="0" algn="l">
              <a:spcBef>
                <a:spcPts val="0"/>
              </a:spcBef>
              <a:spcAft>
                <a:spcPts val="0"/>
              </a:spcAft>
              <a:buClr>
                <a:schemeClr val="lt1"/>
              </a:buClr>
              <a:buSzPct val="100000"/>
              <a:buFont typeface="Times New Roman"/>
              <a:buChar char="-"/>
            </a:pPr>
            <a:r>
              <a:rPr lang="en">
                <a:solidFill>
                  <a:schemeClr val="lt1"/>
                </a:solidFill>
                <a:latin typeface="Times New Roman"/>
                <a:ea typeface="Times New Roman"/>
                <a:cs typeface="Times New Roman"/>
                <a:sym typeface="Times New Roman"/>
              </a:rPr>
              <a:t>Other factors should be taken into consideration (i.e. geographical isolation leading to reproductive isolation or fragmentation due to habitat loss)</a:t>
            </a:r>
            <a:endParaRPr>
              <a:solidFill>
                <a:schemeClr val="lt1"/>
              </a:solidFill>
              <a:latin typeface="Times New Roman"/>
              <a:ea typeface="Times New Roman"/>
              <a:cs typeface="Times New Roman"/>
              <a:sym typeface="Times New Roman"/>
            </a:endParaRPr>
          </a:p>
          <a:p>
            <a:pPr indent="-310832" lvl="2" marL="1371600" rtl="0" algn="l">
              <a:spcBef>
                <a:spcPts val="0"/>
              </a:spcBef>
              <a:spcAft>
                <a:spcPts val="0"/>
              </a:spcAft>
              <a:buClr>
                <a:schemeClr val="lt1"/>
              </a:buClr>
              <a:buSzPct val="100000"/>
              <a:buFont typeface="Times New Roman"/>
              <a:buChar char="-"/>
            </a:pPr>
            <a:r>
              <a:rPr lang="en">
                <a:solidFill>
                  <a:schemeClr val="lt1"/>
                </a:solidFill>
                <a:latin typeface="Times New Roman"/>
                <a:ea typeface="Times New Roman"/>
                <a:cs typeface="Times New Roman"/>
                <a:sym typeface="Times New Roman"/>
              </a:rPr>
              <a:t>Errors have been made in genotyping (especially with low-coverage sequencing) and the data should be revisited</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36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to using Hardy </a:t>
            </a:r>
            <a:r>
              <a:rPr lang="en"/>
              <a:t>Weinberg</a:t>
            </a:r>
            <a:r>
              <a:rPr lang="en"/>
              <a:t> proportions</a:t>
            </a:r>
            <a:endParaRPr/>
          </a:p>
        </p:txBody>
      </p:sp>
      <p:sp>
        <p:nvSpPr>
          <p:cNvPr id="94" name="Google Shape;94;p19"/>
          <p:cNvSpPr txBox="1"/>
          <p:nvPr>
            <p:ph idx="1" type="body"/>
          </p:nvPr>
        </p:nvSpPr>
        <p:spPr>
          <a:xfrm>
            <a:off x="0" y="713775"/>
            <a:ext cx="7016700" cy="4300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latin typeface="Times New Roman"/>
                <a:ea typeface="Times New Roman"/>
                <a:cs typeface="Times New Roman"/>
                <a:sym typeface="Times New Roman"/>
              </a:rPr>
              <a:t>Small sample size (which is sometimes a necessity in  the case of populations with an already limited number of individuals) </a:t>
            </a:r>
            <a:endParaRPr>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Rule of thumb: “[don’t] use the chi-square test when any expected number is less than five.” </a:t>
            </a:r>
            <a:r>
              <a:rPr i="1" lang="en" sz="1800">
                <a:solidFill>
                  <a:schemeClr val="lt1"/>
                </a:solidFill>
                <a:latin typeface="Times New Roman"/>
                <a:ea typeface="Times New Roman"/>
                <a:cs typeface="Times New Roman"/>
                <a:sym typeface="Times New Roman"/>
              </a:rPr>
              <a:t> </a:t>
            </a:r>
            <a:r>
              <a:rPr lang="en" sz="1000">
                <a:solidFill>
                  <a:schemeClr val="lt1"/>
                </a:solidFill>
                <a:latin typeface="Times New Roman"/>
                <a:ea typeface="Times New Roman"/>
                <a:cs typeface="Times New Roman"/>
                <a:sym typeface="Times New Roman"/>
              </a:rPr>
              <a:t>(Allendorf, </a:t>
            </a:r>
            <a:r>
              <a:rPr i="1" lang="en" sz="1000">
                <a:solidFill>
                  <a:schemeClr val="lt1"/>
                </a:solidFill>
                <a:latin typeface="Times New Roman"/>
                <a:ea typeface="Times New Roman"/>
                <a:cs typeface="Times New Roman"/>
                <a:sym typeface="Times New Roman"/>
              </a:rPr>
              <a:t>et al.</a:t>
            </a:r>
            <a:r>
              <a:rPr lang="en" sz="1000">
                <a:solidFill>
                  <a:schemeClr val="lt1"/>
                </a:solidFill>
                <a:latin typeface="Times New Roman"/>
                <a:ea typeface="Times New Roman"/>
                <a:cs typeface="Times New Roman"/>
                <a:sym typeface="Times New Roman"/>
              </a:rPr>
              <a:t>, 2022)</a:t>
            </a:r>
            <a:endParaRPr sz="1000">
              <a:solidFill>
                <a:schemeClr val="lt1"/>
              </a:solidFill>
              <a:latin typeface="Times New Roman"/>
              <a:ea typeface="Times New Roman"/>
              <a:cs typeface="Times New Roman"/>
              <a:sym typeface="Times New Roman"/>
            </a:endParaRPr>
          </a:p>
          <a:p>
            <a:pPr indent="0" lvl="0" marL="914400" rtl="0" algn="l">
              <a:spcBef>
                <a:spcPts val="1200"/>
              </a:spcBef>
              <a:spcAft>
                <a:spcPts val="0"/>
              </a:spcAft>
              <a:buNone/>
            </a:pPr>
            <a:r>
              <a:t/>
            </a:r>
            <a:endParaRPr sz="1000">
              <a:solidFill>
                <a:schemeClr val="lt1"/>
              </a:solidFill>
              <a:latin typeface="Times New Roman"/>
              <a:ea typeface="Times New Roman"/>
              <a:cs typeface="Times New Roman"/>
              <a:sym typeface="Times New Roman"/>
            </a:endParaRPr>
          </a:p>
          <a:p>
            <a:pPr indent="-317500" lvl="1" marL="914400" rtl="0" algn="l">
              <a:spcBef>
                <a:spcPts val="120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“Levene (1949) has shown that in a finite sample of N individuals, the heterozygotes are increased by a fraction of 1(2N-1) and homozygotes are correspondingly decreased (Crow &amp; Kimura 1970, pp. 55-56) </a:t>
            </a:r>
            <a:endParaRPr>
              <a:solidFill>
                <a:schemeClr val="lt1"/>
              </a:solidFill>
              <a:latin typeface="Times New Roman"/>
              <a:ea typeface="Times New Roman"/>
              <a:cs typeface="Times New Roman"/>
              <a:sym typeface="Times New Roman"/>
            </a:endParaRPr>
          </a:p>
          <a:p>
            <a:pPr indent="0" lvl="0" marL="9144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17500" lvl="1" marL="914400" rtl="0" algn="l">
              <a:spcBef>
                <a:spcPts val="1200"/>
              </a:spcBef>
              <a:spcAft>
                <a:spcPts val="0"/>
              </a:spcAft>
              <a:buClr>
                <a:schemeClr val="lt1"/>
              </a:buClr>
              <a:buSzPts val="1400"/>
              <a:buFont typeface="Times New Roman"/>
              <a:buChar char="○"/>
            </a:pPr>
            <a:r>
              <a:rPr i="1" lang="en">
                <a:solidFill>
                  <a:schemeClr val="lt1"/>
                </a:solidFill>
                <a:latin typeface="Times New Roman"/>
                <a:ea typeface="Times New Roman"/>
                <a:cs typeface="Times New Roman"/>
                <a:sym typeface="Times New Roman"/>
              </a:rPr>
              <a:t>However</a:t>
            </a:r>
            <a:r>
              <a:rPr lang="en">
                <a:solidFill>
                  <a:schemeClr val="lt1"/>
                </a:solidFill>
                <a:latin typeface="Times New Roman"/>
                <a:ea typeface="Times New Roman"/>
                <a:cs typeface="Times New Roman"/>
                <a:sym typeface="Times New Roman"/>
              </a:rPr>
              <a:t>, exact tests, which “are performed by determining the probabilities of all possible samples assuming that the null hypothesis is true” can be used to circumvent this limitation of small expected numbers with the chi-square test </a:t>
            </a:r>
            <a:r>
              <a:rPr lang="en" sz="1000">
                <a:solidFill>
                  <a:schemeClr val="lt1"/>
                </a:solidFill>
                <a:latin typeface="Times New Roman"/>
                <a:ea typeface="Times New Roman"/>
                <a:cs typeface="Times New Roman"/>
                <a:sym typeface="Times New Roman"/>
              </a:rPr>
              <a:t>(Allendorf, </a:t>
            </a:r>
            <a:r>
              <a:rPr i="1" lang="en" sz="1000">
                <a:solidFill>
                  <a:schemeClr val="lt1"/>
                </a:solidFill>
                <a:latin typeface="Times New Roman"/>
                <a:ea typeface="Times New Roman"/>
                <a:cs typeface="Times New Roman"/>
                <a:sym typeface="Times New Roman"/>
              </a:rPr>
              <a:t>et al.</a:t>
            </a:r>
            <a:r>
              <a:rPr lang="en" sz="1000">
                <a:solidFill>
                  <a:schemeClr val="lt1"/>
                </a:solidFill>
                <a:latin typeface="Times New Roman"/>
                <a:ea typeface="Times New Roman"/>
                <a:cs typeface="Times New Roman"/>
                <a:sym typeface="Times New Roman"/>
              </a:rPr>
              <a:t>, 2022). </a:t>
            </a:r>
            <a:endParaRPr>
              <a:solidFill>
                <a:schemeClr val="lt1"/>
              </a:solidFill>
              <a:latin typeface="Times New Roman"/>
              <a:ea typeface="Times New Roman"/>
              <a:cs typeface="Times New Roman"/>
              <a:sym typeface="Times New Roman"/>
            </a:endParaRPr>
          </a:p>
        </p:txBody>
      </p:sp>
      <p:pic>
        <p:nvPicPr>
          <p:cNvPr id="95" name="Google Shape;95;p19"/>
          <p:cNvPicPr preferRelativeResize="0"/>
          <p:nvPr/>
        </p:nvPicPr>
        <p:blipFill rotWithShape="1">
          <a:blip r:embed="rId3">
            <a:alphaModFix/>
          </a:blip>
          <a:srcRect b="0" l="0" r="0" t="0"/>
          <a:stretch/>
        </p:blipFill>
        <p:spPr>
          <a:xfrm>
            <a:off x="7204575" y="713837"/>
            <a:ext cx="1819449" cy="4300374"/>
          </a:xfrm>
          <a:prstGeom prst="rect">
            <a:avLst/>
          </a:prstGeom>
          <a:noFill/>
          <a:ln>
            <a:noFill/>
          </a:ln>
        </p:spPr>
      </p:pic>
      <p:sp>
        <p:nvSpPr>
          <p:cNvPr id="96" name="Google Shape;96;p19"/>
          <p:cNvSpPr/>
          <p:nvPr/>
        </p:nvSpPr>
        <p:spPr>
          <a:xfrm>
            <a:off x="2277550" y="3281600"/>
            <a:ext cx="4926900" cy="572700"/>
          </a:xfrm>
          <a:prstGeom prst="bentArrow">
            <a:avLst>
              <a:gd fmla="val 21870" name="adj1"/>
              <a:gd fmla="val 35418" name="adj2"/>
              <a:gd fmla="val 25000" name="adj3"/>
              <a:gd fmla="val 43750" name="adj4"/>
            </a:avLst>
          </a:prstGeom>
          <a:solidFill>
            <a:srgbClr val="C974B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131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closer look at example 5.3 + a bit of genetics review</a:t>
            </a:r>
            <a:endParaRPr/>
          </a:p>
        </p:txBody>
      </p:sp>
      <p:pic>
        <p:nvPicPr>
          <p:cNvPr id="102" name="Google Shape;102;p20"/>
          <p:cNvPicPr preferRelativeResize="0"/>
          <p:nvPr/>
        </p:nvPicPr>
        <p:blipFill rotWithShape="1">
          <a:blip r:embed="rId3">
            <a:alphaModFix/>
          </a:blip>
          <a:srcRect b="0" l="0" r="0" t="0"/>
          <a:stretch/>
        </p:blipFill>
        <p:spPr>
          <a:xfrm>
            <a:off x="106500" y="704600"/>
            <a:ext cx="1819450" cy="4300374"/>
          </a:xfrm>
          <a:prstGeom prst="rect">
            <a:avLst/>
          </a:prstGeom>
          <a:noFill/>
          <a:ln>
            <a:noFill/>
          </a:ln>
        </p:spPr>
      </p:pic>
      <p:sp>
        <p:nvSpPr>
          <p:cNvPr id="103" name="Google Shape;103;p20"/>
          <p:cNvSpPr txBox="1"/>
          <p:nvPr/>
        </p:nvSpPr>
        <p:spPr>
          <a:xfrm>
            <a:off x="1925950" y="469038"/>
            <a:ext cx="7218000" cy="467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Useful info for understanding example 5.1: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100 and 75 are used to designate alleles; 100/100 &amp; 75/75 = homozygous; 100/75 = heterozygous </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600">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To test for HW proportions (before performing the exact test), you must: </a:t>
            </a:r>
            <a:endParaRPr>
              <a:solidFill>
                <a:schemeClr val="lt1"/>
              </a:solidFill>
              <a:latin typeface="Times New Roman"/>
              <a:ea typeface="Times New Roman"/>
              <a:cs typeface="Times New Roman"/>
              <a:sym typeface="Times New Roman"/>
            </a:endParaRPr>
          </a:p>
          <a:p>
            <a:pPr indent="-317500" lvl="0" marL="914400" rtl="0" algn="l">
              <a:spcBef>
                <a:spcPts val="0"/>
              </a:spcBef>
              <a:spcAft>
                <a:spcPts val="0"/>
              </a:spcAft>
              <a:buClr>
                <a:schemeClr val="lt1"/>
              </a:buClr>
              <a:buSzPts val="1400"/>
              <a:buFont typeface="Times New Roman"/>
              <a:buAutoNum type="arabicPeriod"/>
            </a:pPr>
            <a:r>
              <a:rPr lang="en">
                <a:solidFill>
                  <a:schemeClr val="lt1"/>
                </a:solidFill>
                <a:latin typeface="Times New Roman"/>
                <a:ea typeface="Times New Roman"/>
                <a:cs typeface="Times New Roman"/>
                <a:sym typeface="Times New Roman"/>
              </a:rPr>
              <a:t>Calculate expected frequencies of genotypes based upon the sample data by estimating the allele frequencies for p and q</a:t>
            </a:r>
            <a:endParaRPr>
              <a:solidFill>
                <a:schemeClr val="lt1"/>
              </a:solidFill>
              <a:latin typeface="Times New Roman"/>
              <a:ea typeface="Times New Roman"/>
              <a:cs typeface="Times New Roman"/>
              <a:sym typeface="Times New Roman"/>
            </a:endParaRPr>
          </a:p>
          <a:p>
            <a:pPr indent="-317500" lvl="0" marL="914400" rtl="0" algn="l">
              <a:spcBef>
                <a:spcPts val="0"/>
              </a:spcBef>
              <a:spcAft>
                <a:spcPts val="0"/>
              </a:spcAft>
              <a:buClr>
                <a:schemeClr val="lt1"/>
              </a:buClr>
              <a:buSzPts val="1400"/>
              <a:buFont typeface="Times New Roman"/>
              <a:buAutoNum type="arabicPeriod"/>
            </a:pPr>
            <a:r>
              <a:rPr lang="en">
                <a:solidFill>
                  <a:schemeClr val="lt1"/>
                </a:solidFill>
                <a:latin typeface="Times New Roman"/>
                <a:ea typeface="Times New Roman"/>
                <a:cs typeface="Times New Roman"/>
                <a:sym typeface="Times New Roman"/>
              </a:rPr>
              <a:t>Use these values and the HW equation to calculate the number of expected individuals with each genotype within the population </a:t>
            </a:r>
            <a:endParaRPr>
              <a:solidFill>
                <a:schemeClr val="lt1"/>
              </a:solidFill>
              <a:latin typeface="Times New Roman"/>
              <a:ea typeface="Times New Roman"/>
              <a:cs typeface="Times New Roman"/>
              <a:sym typeface="Times New Roman"/>
            </a:endParaRPr>
          </a:p>
          <a:p>
            <a:pPr indent="-317500" lvl="0" marL="914400" rtl="0" algn="l">
              <a:spcBef>
                <a:spcPts val="0"/>
              </a:spcBef>
              <a:spcAft>
                <a:spcPts val="0"/>
              </a:spcAft>
              <a:buClr>
                <a:schemeClr val="lt1"/>
              </a:buClr>
              <a:buSzPts val="1400"/>
              <a:buFont typeface="Times New Roman"/>
              <a:buAutoNum type="arabicPeriod"/>
            </a:pPr>
            <a:r>
              <a:rPr lang="en">
                <a:solidFill>
                  <a:schemeClr val="lt1"/>
                </a:solidFill>
                <a:latin typeface="Times New Roman"/>
                <a:ea typeface="Times New Roman"/>
                <a:cs typeface="Times New Roman"/>
                <a:sym typeface="Times New Roman"/>
              </a:rPr>
              <a:t>We then calculate the chi-square value using the equation:</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chemeClr val="lt1"/>
                </a:solidFill>
                <a:latin typeface="Times New Roman"/>
                <a:ea typeface="Times New Roman"/>
                <a:cs typeface="Times New Roman"/>
                <a:sym typeface="Times New Roman"/>
              </a:rPr>
              <a:t>and then determine the degrees of freedom based upon this chart: </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chemeClr val="lt1"/>
                </a:solidFill>
                <a:latin typeface="Times New Roman"/>
                <a:ea typeface="Times New Roman"/>
                <a:cs typeface="Times New Roman"/>
                <a:sym typeface="Times New Roman"/>
              </a:rPr>
              <a:t>using this data you would then utilize a chi-square table to reject </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chemeClr val="lt1"/>
                </a:solidFill>
                <a:latin typeface="Times New Roman"/>
                <a:ea typeface="Times New Roman"/>
                <a:cs typeface="Times New Roman"/>
                <a:sym typeface="Times New Roman"/>
              </a:rPr>
              <a:t>or fail to reject your null </a:t>
            </a:r>
            <a:r>
              <a:rPr lang="en">
                <a:solidFill>
                  <a:schemeClr val="lt1"/>
                </a:solidFill>
                <a:latin typeface="Times New Roman"/>
                <a:ea typeface="Times New Roman"/>
                <a:cs typeface="Times New Roman"/>
                <a:sym typeface="Times New Roman"/>
              </a:rPr>
              <a:t>hypothesis</a:t>
            </a:r>
            <a:r>
              <a:rPr lang="en">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To perform an “exact test,” you would calculate the chi square of every possible sample ranging from a probability of 0 to 1.00. Notice that although our sample does not fall within the acceptable significance level, more probable samples do and therefore we are able to fail to reject (accept) the null hypothesis</a:t>
            </a:r>
            <a:r>
              <a:rPr lang="en">
                <a:solidFill>
                  <a:schemeClr val="lt1"/>
                </a:solidFill>
                <a:latin typeface="Times New Roman"/>
                <a:ea typeface="Times New Roman"/>
                <a:cs typeface="Times New Roman"/>
                <a:sym typeface="Times New Roman"/>
              </a:rPr>
              <a:t> and conclude that our data is statistically significant and this population is in HW proportions </a:t>
            </a:r>
            <a:endParaRPr>
              <a:solidFill>
                <a:schemeClr val="lt1"/>
              </a:solidFill>
              <a:latin typeface="Times New Roman"/>
              <a:ea typeface="Times New Roman"/>
              <a:cs typeface="Times New Roman"/>
              <a:sym typeface="Times New Roman"/>
            </a:endParaRPr>
          </a:p>
        </p:txBody>
      </p:sp>
      <p:pic>
        <p:nvPicPr>
          <p:cNvPr id="104" name="Google Shape;104;p20"/>
          <p:cNvPicPr preferRelativeResize="0"/>
          <p:nvPr/>
        </p:nvPicPr>
        <p:blipFill>
          <a:blip r:embed="rId4">
            <a:alphaModFix/>
          </a:blip>
          <a:stretch>
            <a:fillRect/>
          </a:stretch>
        </p:blipFill>
        <p:spPr>
          <a:xfrm>
            <a:off x="7149150" y="2290550"/>
            <a:ext cx="1819450" cy="281190"/>
          </a:xfrm>
          <a:prstGeom prst="rect">
            <a:avLst/>
          </a:prstGeom>
          <a:noFill/>
          <a:ln>
            <a:noFill/>
          </a:ln>
        </p:spPr>
      </p:pic>
      <p:pic>
        <p:nvPicPr>
          <p:cNvPr id="105" name="Google Shape;105;p20"/>
          <p:cNvPicPr preferRelativeResize="0"/>
          <p:nvPr/>
        </p:nvPicPr>
        <p:blipFill>
          <a:blip r:embed="rId5">
            <a:alphaModFix/>
          </a:blip>
          <a:stretch>
            <a:fillRect/>
          </a:stretch>
        </p:blipFill>
        <p:spPr>
          <a:xfrm>
            <a:off x="7833549" y="2617525"/>
            <a:ext cx="1135050" cy="668000"/>
          </a:xfrm>
          <a:prstGeom prst="rect">
            <a:avLst/>
          </a:prstGeom>
          <a:noFill/>
          <a:ln>
            <a:noFill/>
          </a:ln>
        </p:spPr>
      </p:pic>
      <p:sp>
        <p:nvSpPr>
          <p:cNvPr id="106" name="Google Shape;106;p20"/>
          <p:cNvSpPr/>
          <p:nvPr/>
        </p:nvSpPr>
        <p:spPr>
          <a:xfrm>
            <a:off x="7149151" y="2660225"/>
            <a:ext cx="684300" cy="9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7" name="Google Shape;107;p20"/>
          <p:cNvPicPr preferRelativeResize="0"/>
          <p:nvPr/>
        </p:nvPicPr>
        <p:blipFill rotWithShape="1">
          <a:blip r:embed="rId6">
            <a:alphaModFix/>
          </a:blip>
          <a:srcRect b="78234" l="0" r="0" t="0"/>
          <a:stretch/>
        </p:blipFill>
        <p:spPr>
          <a:xfrm>
            <a:off x="5082475" y="3019475"/>
            <a:ext cx="2853151" cy="802849"/>
          </a:xfrm>
          <a:prstGeom prst="rect">
            <a:avLst/>
          </a:prstGeom>
          <a:noFill/>
          <a:ln>
            <a:noFill/>
          </a:ln>
        </p:spPr>
      </p:pic>
      <p:sp>
        <p:nvSpPr>
          <p:cNvPr id="108" name="Google Shape;108;p20"/>
          <p:cNvSpPr/>
          <p:nvPr/>
        </p:nvSpPr>
        <p:spPr>
          <a:xfrm>
            <a:off x="5485975" y="3342150"/>
            <a:ext cx="1819500" cy="465300"/>
          </a:xfrm>
          <a:prstGeom prst="rect">
            <a:avLst/>
          </a:prstGeom>
          <a:solidFill>
            <a:srgbClr val="A9FF7F">
              <a:alpha val="557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20"/>
          <p:cNvSpPr txBox="1"/>
          <p:nvPr/>
        </p:nvSpPr>
        <p:spPr>
          <a:xfrm>
            <a:off x="1925950" y="3174600"/>
            <a:ext cx="31011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chemeClr val="dk1"/>
                </a:solidFill>
                <a:latin typeface="Times New Roman"/>
                <a:ea typeface="Times New Roman"/>
                <a:cs typeface="Times New Roman"/>
                <a:sym typeface="Times New Roman"/>
              </a:rPr>
              <a:t>Green = “good” = fail to reject the null = population is in HW proportions :) </a:t>
            </a:r>
            <a:endParaRPr sz="1000">
              <a:solidFill>
                <a:schemeClr val="dk1"/>
              </a:solidFill>
              <a:latin typeface="Times New Roman"/>
              <a:ea typeface="Times New Roman"/>
              <a:cs typeface="Times New Roman"/>
              <a:sym typeface="Times New Roman"/>
            </a:endParaRPr>
          </a:p>
          <a:p>
            <a:pPr indent="0" lvl="0" marL="0" rtl="0" algn="r">
              <a:spcBef>
                <a:spcPts val="0"/>
              </a:spcBef>
              <a:spcAft>
                <a:spcPts val="0"/>
              </a:spcAft>
              <a:buNone/>
            </a:pPr>
            <a:r>
              <a:rPr lang="en" sz="1000">
                <a:solidFill>
                  <a:schemeClr val="dk1"/>
                </a:solidFill>
                <a:latin typeface="Times New Roman"/>
                <a:ea typeface="Times New Roman"/>
                <a:cs typeface="Times New Roman"/>
                <a:sym typeface="Times New Roman"/>
              </a:rPr>
              <a:t>Red = “bad” (usually*) =  reject the null = population is not in HW proportions :(</a:t>
            </a:r>
            <a:endParaRPr sz="1000">
              <a:solidFill>
                <a:schemeClr val="dk1"/>
              </a:solidFill>
              <a:latin typeface="Times New Roman"/>
              <a:ea typeface="Times New Roman"/>
              <a:cs typeface="Times New Roman"/>
              <a:sym typeface="Times New Roman"/>
            </a:endParaRPr>
          </a:p>
        </p:txBody>
      </p:sp>
      <p:sp>
        <p:nvSpPr>
          <p:cNvPr id="110" name="Google Shape;110;p20"/>
          <p:cNvSpPr txBox="1"/>
          <p:nvPr/>
        </p:nvSpPr>
        <p:spPr>
          <a:xfrm>
            <a:off x="7305475" y="3331300"/>
            <a:ext cx="630000" cy="491100"/>
          </a:xfrm>
          <a:prstGeom prst="rect">
            <a:avLst/>
          </a:prstGeom>
          <a:solidFill>
            <a:srgbClr val="FF0000">
              <a:alpha val="5190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11" name="Google Shape;111;p20"/>
          <p:cNvSpPr/>
          <p:nvPr/>
        </p:nvSpPr>
        <p:spPr>
          <a:xfrm flipH="1">
            <a:off x="3108950" y="3758400"/>
            <a:ext cx="125400" cy="2166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53250" y="215375"/>
            <a:ext cx="9037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additional limitations with using Hardy-</a:t>
            </a:r>
            <a:r>
              <a:rPr lang="en"/>
              <a:t>Weinberg proportions </a:t>
            </a:r>
            <a:r>
              <a:rPr lang="en"/>
              <a:t>&amp; solutions </a:t>
            </a:r>
            <a:endParaRPr/>
          </a:p>
        </p:txBody>
      </p:sp>
      <p:sp>
        <p:nvSpPr>
          <p:cNvPr id="117" name="Google Shape;117;p21"/>
          <p:cNvSpPr txBox="1"/>
          <p:nvPr>
            <p:ph idx="1" type="body"/>
          </p:nvPr>
        </p:nvSpPr>
        <p:spPr>
          <a:xfrm>
            <a:off x="53250" y="1068700"/>
            <a:ext cx="8858100" cy="3961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lt1"/>
              </a:buClr>
              <a:buSzPts val="1800"/>
              <a:buFont typeface="Times New Roman"/>
              <a:buChar char="-"/>
            </a:pPr>
            <a:r>
              <a:rPr lang="en">
                <a:latin typeface="Times New Roman"/>
                <a:ea typeface="Times New Roman"/>
                <a:cs typeface="Times New Roman"/>
                <a:sym typeface="Times New Roman"/>
              </a:rPr>
              <a:t>Loci with many alleles, such as microsatellite loci </a:t>
            </a:r>
            <a:endParaRPr>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Why? The probability of certain genotypes will be extremely low and exact tests for Hardy-</a:t>
            </a:r>
            <a:r>
              <a:rPr lang="en">
                <a:solidFill>
                  <a:schemeClr val="lt1"/>
                </a:solidFill>
                <a:latin typeface="Times New Roman"/>
                <a:ea typeface="Times New Roman"/>
                <a:cs typeface="Times New Roman"/>
                <a:sym typeface="Times New Roman"/>
              </a:rPr>
              <a:t>Weinberg</a:t>
            </a:r>
            <a:r>
              <a:rPr lang="en">
                <a:solidFill>
                  <a:schemeClr val="lt1"/>
                </a:solidFill>
                <a:latin typeface="Times New Roman"/>
                <a:ea typeface="Times New Roman"/>
                <a:cs typeface="Times New Roman"/>
                <a:sym typeface="Times New Roman"/>
              </a:rPr>
              <a:t> proportions with more than two alleles are incredibly complicated and time consuming </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Solution: Permutation tests, which uses computer-based randomization to analyze data and provide “an unbiased estimation of the probability that the null hypothesis is true” </a:t>
            </a:r>
            <a:r>
              <a:rPr lang="en" sz="1000">
                <a:solidFill>
                  <a:schemeClr val="lt1"/>
                </a:solidFill>
                <a:latin typeface="Times New Roman"/>
                <a:ea typeface="Times New Roman"/>
                <a:cs typeface="Times New Roman"/>
                <a:sym typeface="Times New Roman"/>
              </a:rPr>
              <a:t>(Allendorf, </a:t>
            </a:r>
            <a:r>
              <a:rPr i="1" lang="en" sz="1000">
                <a:solidFill>
                  <a:schemeClr val="lt1"/>
                </a:solidFill>
                <a:latin typeface="Times New Roman"/>
                <a:ea typeface="Times New Roman"/>
                <a:cs typeface="Times New Roman"/>
                <a:sym typeface="Times New Roman"/>
              </a:rPr>
              <a:t>et al.</a:t>
            </a:r>
            <a:r>
              <a:rPr lang="en" sz="1000">
                <a:solidFill>
                  <a:schemeClr val="lt1"/>
                </a:solidFill>
                <a:latin typeface="Times New Roman"/>
                <a:ea typeface="Times New Roman"/>
                <a:cs typeface="Times New Roman"/>
                <a:sym typeface="Times New Roman"/>
              </a:rPr>
              <a:t>, 2022)</a:t>
            </a:r>
            <a:endParaRPr sz="1000">
              <a:solidFill>
                <a:schemeClr val="lt1"/>
              </a:solidFill>
              <a:latin typeface="Times New Roman"/>
              <a:ea typeface="Times New Roman"/>
              <a:cs typeface="Times New Roman"/>
              <a:sym typeface="Times New Roman"/>
            </a:endParaRPr>
          </a:p>
          <a:p>
            <a:pPr indent="0" lvl="0" marL="914400" rtl="0" algn="l">
              <a:spcBef>
                <a:spcPts val="1200"/>
              </a:spcBef>
              <a:spcAft>
                <a:spcPts val="0"/>
              </a:spcAft>
              <a:buNone/>
            </a:pPr>
            <a:r>
              <a:t/>
            </a:r>
            <a:endParaRPr sz="1000">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latin typeface="Times New Roman"/>
                <a:ea typeface="Times New Roman"/>
                <a:cs typeface="Times New Roman"/>
                <a:sym typeface="Times New Roman"/>
              </a:rPr>
              <a:t>For every 100 tests of HW proportions in which we know all 100 tested loci are in HW proportions, the null hypothesis of HW proportions would be rejected 5 of those times due to the 0.05 p value (false-positive aka type I error), in spite of being in HW proportions</a:t>
            </a:r>
            <a:endParaRPr>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Solution: </a:t>
            </a:r>
            <a:r>
              <a:rPr b="1" lang="en">
                <a:solidFill>
                  <a:schemeClr val="lt1"/>
                </a:solidFill>
                <a:latin typeface="Times New Roman"/>
                <a:ea typeface="Times New Roman"/>
                <a:cs typeface="Times New Roman"/>
                <a:sym typeface="Times New Roman"/>
              </a:rPr>
              <a:t>Bonferroni</a:t>
            </a:r>
            <a:r>
              <a:rPr lang="en">
                <a:solidFill>
                  <a:schemeClr val="lt1"/>
                </a:solidFill>
                <a:latin typeface="Times New Roman"/>
                <a:ea typeface="Times New Roman"/>
                <a:cs typeface="Times New Roman"/>
                <a:sym typeface="Times New Roman"/>
              </a:rPr>
              <a:t> </a:t>
            </a:r>
            <a:r>
              <a:rPr b="1" lang="en">
                <a:solidFill>
                  <a:schemeClr val="lt1"/>
                </a:solidFill>
                <a:latin typeface="Times New Roman"/>
                <a:ea typeface="Times New Roman"/>
                <a:cs typeface="Times New Roman"/>
                <a:sym typeface="Times New Roman"/>
              </a:rPr>
              <a:t>correction</a:t>
            </a:r>
            <a:r>
              <a:rPr lang="en">
                <a:solidFill>
                  <a:schemeClr val="lt1"/>
                </a:solidFill>
                <a:latin typeface="Times New Roman"/>
                <a:ea typeface="Times New Roman"/>
                <a:cs typeface="Times New Roman"/>
                <a:sym typeface="Times New Roman"/>
              </a:rPr>
              <a:t>, which provides an appropriate adjustment to the significance level (p-value) based upon sample size, and thus a higher threshold for rejecting the null hypothesis (say only rejecting 2 out of every 100 instead of 5 out of every 100) and a lower probability of false rejections</a:t>
            </a:r>
            <a:endParaRPr>
              <a:solidFill>
                <a:schemeClr val="lt1"/>
              </a:solidFill>
              <a:latin typeface="Times New Roman"/>
              <a:ea typeface="Times New Roman"/>
              <a:cs typeface="Times New Roman"/>
              <a:sym typeface="Times New Roman"/>
            </a:endParaRPr>
          </a:p>
          <a:p>
            <a:pPr indent="-317500" lvl="2" marL="13716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Disclaimer: these corrections may increase the probability of a type II error (false negative)</a:t>
            </a:r>
            <a:endParaRPr>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