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24"/>
  </p:notesMasterIdLst>
  <p:sldIdLst>
    <p:sldId id="256" r:id="rId2"/>
    <p:sldId id="266" r:id="rId3"/>
    <p:sldId id="257" r:id="rId4"/>
    <p:sldId id="274" r:id="rId5"/>
    <p:sldId id="258" r:id="rId6"/>
    <p:sldId id="276" r:id="rId7"/>
    <p:sldId id="259" r:id="rId8"/>
    <p:sldId id="275" r:id="rId9"/>
    <p:sldId id="277" r:id="rId10"/>
    <p:sldId id="278" r:id="rId11"/>
    <p:sldId id="260" r:id="rId12"/>
    <p:sldId id="279" r:id="rId13"/>
    <p:sldId id="261" r:id="rId14"/>
    <p:sldId id="263" r:id="rId15"/>
    <p:sldId id="280" r:id="rId16"/>
    <p:sldId id="265" r:id="rId17"/>
    <p:sldId id="267" r:id="rId18"/>
    <p:sldId id="268" r:id="rId19"/>
    <p:sldId id="269" r:id="rId20"/>
    <p:sldId id="270" r:id="rId21"/>
    <p:sldId id="271" r:id="rId22"/>
    <p:sldId id="27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6536" autoAdjust="0"/>
  </p:normalViewPr>
  <p:slideViewPr>
    <p:cSldViewPr snapToGrid="0">
      <p:cViewPr varScale="1">
        <p:scale>
          <a:sx n="75" d="100"/>
          <a:sy n="75" d="100"/>
        </p:scale>
        <p:origin x="447" y="3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2E5C39-B6C2-4642-AE6F-94D187551D43}"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C800404F-8846-4BC1-9390-83368A9B8A5F}">
      <dgm:prSet/>
      <dgm:spPr/>
      <dgm:t>
        <a:bodyPr/>
        <a:lstStyle/>
        <a:p>
          <a:r>
            <a:rPr lang="en-US" dirty="0"/>
            <a:t>Just because there’s a lack of departures from HW proportions in a population, doesn’t mean that a particular locus isn’t affected by natural selection</a:t>
          </a:r>
        </a:p>
      </dgm:t>
    </dgm:pt>
    <dgm:pt modelId="{B839C46E-C1E2-4FCD-AA1B-F0FB4FFBE555}" type="parTrans" cxnId="{7418BA2F-C314-40B7-AFD7-3CAA1E32BEC2}">
      <dgm:prSet/>
      <dgm:spPr/>
      <dgm:t>
        <a:bodyPr/>
        <a:lstStyle/>
        <a:p>
          <a:endParaRPr lang="en-US"/>
        </a:p>
      </dgm:t>
    </dgm:pt>
    <dgm:pt modelId="{E979B807-DDBC-4181-99A6-7E0A6D251E42}" type="sibTrans" cxnId="{7418BA2F-C314-40B7-AFD7-3CAA1E32BEC2}">
      <dgm:prSet/>
      <dgm:spPr/>
      <dgm:t>
        <a:bodyPr/>
        <a:lstStyle/>
        <a:p>
          <a:endParaRPr lang="en-US"/>
        </a:p>
      </dgm:t>
    </dgm:pt>
    <dgm:pt modelId="{9123654E-59F9-4242-A275-3C2D2C501DF1}">
      <dgm:prSet/>
      <dgm:spPr/>
      <dgm:t>
        <a:bodyPr/>
        <a:lstStyle/>
        <a:p>
          <a:r>
            <a:rPr lang="en-US"/>
            <a:t>Differences in fertility won’t affect HW proportions; only differential survival can be tested for by testing for HW proportions</a:t>
          </a:r>
        </a:p>
      </dgm:t>
    </dgm:pt>
    <dgm:pt modelId="{C3902A26-2D68-49A8-A340-C549C95F58B7}" type="parTrans" cxnId="{D8919FD6-F3F2-4405-9B21-E88BD5B51658}">
      <dgm:prSet/>
      <dgm:spPr/>
      <dgm:t>
        <a:bodyPr/>
        <a:lstStyle/>
        <a:p>
          <a:endParaRPr lang="en-US"/>
        </a:p>
      </dgm:t>
    </dgm:pt>
    <dgm:pt modelId="{B7CEF433-A31B-4A81-8C61-3D30ECB8DDE5}" type="sibTrans" cxnId="{D8919FD6-F3F2-4405-9B21-E88BD5B51658}">
      <dgm:prSet/>
      <dgm:spPr/>
      <dgm:t>
        <a:bodyPr/>
        <a:lstStyle/>
        <a:p>
          <a:endParaRPr lang="en-US"/>
        </a:p>
      </dgm:t>
    </dgm:pt>
    <dgm:pt modelId="{618F9708-EB32-40DC-B29B-D3BBC8F93015}">
      <dgm:prSet/>
      <dgm:spPr/>
      <dgm:t>
        <a:bodyPr/>
        <a:lstStyle/>
        <a:p>
          <a:r>
            <a:rPr lang="en-US"/>
            <a:t>Sometimes even strong differences won’t cause deviations from HW proportions; at a locus with 2 alleles, differential survival doesn’t cause a departure from HW proportions as long as the product of the fitness of the 2 homozygotes equals the square of the fitness in the homozygotes</a:t>
          </a:r>
        </a:p>
      </dgm:t>
    </dgm:pt>
    <dgm:pt modelId="{0AC58396-ED05-43C9-912B-AEF1E3DBE10D}" type="parTrans" cxnId="{89341A95-2441-4A09-BE08-D7B9EAF6422C}">
      <dgm:prSet/>
      <dgm:spPr/>
      <dgm:t>
        <a:bodyPr/>
        <a:lstStyle/>
        <a:p>
          <a:endParaRPr lang="en-US"/>
        </a:p>
      </dgm:t>
    </dgm:pt>
    <dgm:pt modelId="{8DBCC084-B041-41E1-854B-615977F7D5AD}" type="sibTrans" cxnId="{89341A95-2441-4A09-BE08-D7B9EAF6422C}">
      <dgm:prSet/>
      <dgm:spPr/>
      <dgm:t>
        <a:bodyPr/>
        <a:lstStyle/>
        <a:p>
          <a:endParaRPr lang="en-US"/>
        </a:p>
      </dgm:t>
    </dgm:pt>
    <dgm:pt modelId="{46DEECF5-47D3-471E-B8FF-15105397C2A2}">
      <dgm:prSet/>
      <dgm:spPr/>
      <dgm:t>
        <a:bodyPr/>
        <a:lstStyle/>
        <a:p>
          <a:r>
            <a:rPr lang="en-US" dirty="0"/>
            <a:t>“Goodness of fit” test for HW proportions isn’t able to detect deviations from HW proportions that are caused by differential survival</a:t>
          </a:r>
        </a:p>
      </dgm:t>
    </dgm:pt>
    <dgm:pt modelId="{29DACFC4-7FB1-431A-98F5-9762E29F5FE6}" type="parTrans" cxnId="{506A8F0D-E382-4520-BD9A-D68F7BA8B902}">
      <dgm:prSet/>
      <dgm:spPr/>
      <dgm:t>
        <a:bodyPr/>
        <a:lstStyle/>
        <a:p>
          <a:endParaRPr lang="en-US"/>
        </a:p>
      </dgm:t>
    </dgm:pt>
    <dgm:pt modelId="{205BBFAF-E79B-4B33-9BE0-B9147BA7B593}" type="sibTrans" cxnId="{506A8F0D-E382-4520-BD9A-D68F7BA8B902}">
      <dgm:prSet/>
      <dgm:spPr/>
      <dgm:t>
        <a:bodyPr/>
        <a:lstStyle/>
        <a:p>
          <a:endParaRPr lang="en-US"/>
        </a:p>
      </dgm:t>
    </dgm:pt>
    <dgm:pt modelId="{8B240579-7794-4F17-8ED3-8C36707E0135}" type="pres">
      <dgm:prSet presAssocID="{332E5C39-B6C2-4642-AE6F-94D187551D43}" presName="linear" presStyleCnt="0">
        <dgm:presLayoutVars>
          <dgm:animLvl val="lvl"/>
          <dgm:resizeHandles val="exact"/>
        </dgm:presLayoutVars>
      </dgm:prSet>
      <dgm:spPr/>
    </dgm:pt>
    <dgm:pt modelId="{0884CA61-C160-4F8F-81D9-1501B178E298}" type="pres">
      <dgm:prSet presAssocID="{C800404F-8846-4BC1-9390-83368A9B8A5F}" presName="parentText" presStyleLbl="node1" presStyleIdx="0" presStyleCnt="4">
        <dgm:presLayoutVars>
          <dgm:chMax val="0"/>
          <dgm:bulletEnabled val="1"/>
        </dgm:presLayoutVars>
      </dgm:prSet>
      <dgm:spPr/>
    </dgm:pt>
    <dgm:pt modelId="{B2B056D4-CE95-41F9-AEEE-96624F5B05CC}" type="pres">
      <dgm:prSet presAssocID="{E979B807-DDBC-4181-99A6-7E0A6D251E42}" presName="spacer" presStyleCnt="0"/>
      <dgm:spPr/>
    </dgm:pt>
    <dgm:pt modelId="{6B2C97A1-2441-4E1E-8719-9458BC709BF8}" type="pres">
      <dgm:prSet presAssocID="{9123654E-59F9-4242-A275-3C2D2C501DF1}" presName="parentText" presStyleLbl="node1" presStyleIdx="1" presStyleCnt="4">
        <dgm:presLayoutVars>
          <dgm:chMax val="0"/>
          <dgm:bulletEnabled val="1"/>
        </dgm:presLayoutVars>
      </dgm:prSet>
      <dgm:spPr/>
    </dgm:pt>
    <dgm:pt modelId="{2A2F7E89-4B29-4479-B87B-0D3A84FD9C68}" type="pres">
      <dgm:prSet presAssocID="{B7CEF433-A31B-4A81-8C61-3D30ECB8DDE5}" presName="spacer" presStyleCnt="0"/>
      <dgm:spPr/>
    </dgm:pt>
    <dgm:pt modelId="{FFDBDACA-F2B6-4736-B665-5E5DC81A094F}" type="pres">
      <dgm:prSet presAssocID="{618F9708-EB32-40DC-B29B-D3BBC8F93015}" presName="parentText" presStyleLbl="node1" presStyleIdx="2" presStyleCnt="4">
        <dgm:presLayoutVars>
          <dgm:chMax val="0"/>
          <dgm:bulletEnabled val="1"/>
        </dgm:presLayoutVars>
      </dgm:prSet>
      <dgm:spPr/>
    </dgm:pt>
    <dgm:pt modelId="{48597D61-FD77-40D5-A7CF-D5CEC4279A5E}" type="pres">
      <dgm:prSet presAssocID="{8DBCC084-B041-41E1-854B-615977F7D5AD}" presName="spacer" presStyleCnt="0"/>
      <dgm:spPr/>
    </dgm:pt>
    <dgm:pt modelId="{76FC1759-E128-495E-9253-1A870F0CE9B7}" type="pres">
      <dgm:prSet presAssocID="{46DEECF5-47D3-471E-B8FF-15105397C2A2}" presName="parentText" presStyleLbl="node1" presStyleIdx="3" presStyleCnt="4">
        <dgm:presLayoutVars>
          <dgm:chMax val="0"/>
          <dgm:bulletEnabled val="1"/>
        </dgm:presLayoutVars>
      </dgm:prSet>
      <dgm:spPr/>
    </dgm:pt>
  </dgm:ptLst>
  <dgm:cxnLst>
    <dgm:cxn modelId="{506A8F0D-E382-4520-BD9A-D68F7BA8B902}" srcId="{332E5C39-B6C2-4642-AE6F-94D187551D43}" destId="{46DEECF5-47D3-471E-B8FF-15105397C2A2}" srcOrd="3" destOrd="0" parTransId="{29DACFC4-7FB1-431A-98F5-9762E29F5FE6}" sibTransId="{205BBFAF-E79B-4B33-9BE0-B9147BA7B593}"/>
    <dgm:cxn modelId="{5AB83514-906B-42F8-8BD2-21C1A7038564}" type="presOf" srcId="{332E5C39-B6C2-4642-AE6F-94D187551D43}" destId="{8B240579-7794-4F17-8ED3-8C36707E0135}" srcOrd="0" destOrd="0" presId="urn:microsoft.com/office/officeart/2005/8/layout/vList2"/>
    <dgm:cxn modelId="{7418BA2F-C314-40B7-AFD7-3CAA1E32BEC2}" srcId="{332E5C39-B6C2-4642-AE6F-94D187551D43}" destId="{C800404F-8846-4BC1-9390-83368A9B8A5F}" srcOrd="0" destOrd="0" parTransId="{B839C46E-C1E2-4FCD-AA1B-F0FB4FFBE555}" sibTransId="{E979B807-DDBC-4181-99A6-7E0A6D251E42}"/>
    <dgm:cxn modelId="{EED6E842-C60D-4C1C-ABCB-849B07CC5BF0}" type="presOf" srcId="{9123654E-59F9-4242-A275-3C2D2C501DF1}" destId="{6B2C97A1-2441-4E1E-8719-9458BC709BF8}" srcOrd="0" destOrd="0" presId="urn:microsoft.com/office/officeart/2005/8/layout/vList2"/>
    <dgm:cxn modelId="{23B3BF52-FE8A-4AFD-8BC0-A5731215F735}" type="presOf" srcId="{C800404F-8846-4BC1-9390-83368A9B8A5F}" destId="{0884CA61-C160-4F8F-81D9-1501B178E298}" srcOrd="0" destOrd="0" presId="urn:microsoft.com/office/officeart/2005/8/layout/vList2"/>
    <dgm:cxn modelId="{89341A95-2441-4A09-BE08-D7B9EAF6422C}" srcId="{332E5C39-B6C2-4642-AE6F-94D187551D43}" destId="{618F9708-EB32-40DC-B29B-D3BBC8F93015}" srcOrd="2" destOrd="0" parTransId="{0AC58396-ED05-43C9-912B-AEF1E3DBE10D}" sibTransId="{8DBCC084-B041-41E1-854B-615977F7D5AD}"/>
    <dgm:cxn modelId="{3E15569C-E9AE-4ECC-9006-3ECC00EEB2BA}" type="presOf" srcId="{46DEECF5-47D3-471E-B8FF-15105397C2A2}" destId="{76FC1759-E128-495E-9253-1A870F0CE9B7}" srcOrd="0" destOrd="0" presId="urn:microsoft.com/office/officeart/2005/8/layout/vList2"/>
    <dgm:cxn modelId="{D8919FD6-F3F2-4405-9B21-E88BD5B51658}" srcId="{332E5C39-B6C2-4642-AE6F-94D187551D43}" destId="{9123654E-59F9-4242-A275-3C2D2C501DF1}" srcOrd="1" destOrd="0" parTransId="{C3902A26-2D68-49A8-A340-C549C95F58B7}" sibTransId="{B7CEF433-A31B-4A81-8C61-3D30ECB8DDE5}"/>
    <dgm:cxn modelId="{4437FEE8-2BE2-492F-BF63-D33A5E7DB9AA}" type="presOf" srcId="{618F9708-EB32-40DC-B29B-D3BBC8F93015}" destId="{FFDBDACA-F2B6-4736-B665-5E5DC81A094F}" srcOrd="0" destOrd="0" presId="urn:microsoft.com/office/officeart/2005/8/layout/vList2"/>
    <dgm:cxn modelId="{BF50AEF2-5817-484B-8BD4-866B7124F887}" type="presParOf" srcId="{8B240579-7794-4F17-8ED3-8C36707E0135}" destId="{0884CA61-C160-4F8F-81D9-1501B178E298}" srcOrd="0" destOrd="0" presId="urn:microsoft.com/office/officeart/2005/8/layout/vList2"/>
    <dgm:cxn modelId="{00AEB0DC-9C88-471E-91A4-012042DE4651}" type="presParOf" srcId="{8B240579-7794-4F17-8ED3-8C36707E0135}" destId="{B2B056D4-CE95-41F9-AEEE-96624F5B05CC}" srcOrd="1" destOrd="0" presId="urn:microsoft.com/office/officeart/2005/8/layout/vList2"/>
    <dgm:cxn modelId="{20B45313-C1F2-4035-984F-A8D69CE0B5D6}" type="presParOf" srcId="{8B240579-7794-4F17-8ED3-8C36707E0135}" destId="{6B2C97A1-2441-4E1E-8719-9458BC709BF8}" srcOrd="2" destOrd="0" presId="urn:microsoft.com/office/officeart/2005/8/layout/vList2"/>
    <dgm:cxn modelId="{0724DFF1-B12B-4985-BD67-A1B179E0C611}" type="presParOf" srcId="{8B240579-7794-4F17-8ED3-8C36707E0135}" destId="{2A2F7E89-4B29-4479-B87B-0D3A84FD9C68}" srcOrd="3" destOrd="0" presId="urn:microsoft.com/office/officeart/2005/8/layout/vList2"/>
    <dgm:cxn modelId="{ABB040B9-20B3-44AD-9CAF-C82B9C55B1EC}" type="presParOf" srcId="{8B240579-7794-4F17-8ED3-8C36707E0135}" destId="{FFDBDACA-F2B6-4736-B665-5E5DC81A094F}" srcOrd="4" destOrd="0" presId="urn:microsoft.com/office/officeart/2005/8/layout/vList2"/>
    <dgm:cxn modelId="{4F7DEF47-F21A-4F63-93CA-A1D33EA37DF9}" type="presParOf" srcId="{8B240579-7794-4F17-8ED3-8C36707E0135}" destId="{48597D61-FD77-40D5-A7CF-D5CEC4279A5E}" srcOrd="5" destOrd="0" presId="urn:microsoft.com/office/officeart/2005/8/layout/vList2"/>
    <dgm:cxn modelId="{8E58AB52-A3A4-4437-B338-C143C3804DE4}" type="presParOf" srcId="{8B240579-7794-4F17-8ED3-8C36707E0135}" destId="{76FC1759-E128-495E-9253-1A870F0CE9B7}"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074E70D-6F55-4AC7-A979-BE199561D779}"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A4E73436-3164-4E61-B7F6-2326BF3F06B7}">
      <dgm:prSet/>
      <dgm:spPr/>
      <dgm:t>
        <a:bodyPr/>
        <a:lstStyle/>
        <a:p>
          <a:r>
            <a:rPr lang="en-US"/>
            <a:t>There is at most one stable equilibrium for two or more alleles</a:t>
          </a:r>
        </a:p>
      </dgm:t>
    </dgm:pt>
    <dgm:pt modelId="{ACCD6A21-21C0-40D3-AFC4-0E581A09E863}" type="parTrans" cxnId="{7F7364BD-EF7E-4BEF-ADB2-1AA07C0648C9}">
      <dgm:prSet/>
      <dgm:spPr/>
      <dgm:t>
        <a:bodyPr/>
        <a:lstStyle/>
        <a:p>
          <a:endParaRPr lang="en-US"/>
        </a:p>
      </dgm:t>
    </dgm:pt>
    <dgm:pt modelId="{2491A0B7-80A7-4104-B49F-95A8A17B78B3}" type="sibTrans" cxnId="{7F7364BD-EF7E-4BEF-ADB2-1AA07C0648C9}">
      <dgm:prSet/>
      <dgm:spPr/>
      <dgm:t>
        <a:bodyPr/>
        <a:lstStyle/>
        <a:p>
          <a:endParaRPr lang="en-US"/>
        </a:p>
      </dgm:t>
    </dgm:pt>
    <dgm:pt modelId="{517DC394-7577-4C1D-9787-9D85E6BDD29A}">
      <dgm:prSet/>
      <dgm:spPr/>
      <dgm:t>
        <a:bodyPr/>
        <a:lstStyle/>
        <a:p>
          <a:r>
            <a:rPr lang="en-US"/>
            <a:t>A stable equilibrium will be reached from any starting point that contains all three alleles</a:t>
          </a:r>
        </a:p>
      </dgm:t>
    </dgm:pt>
    <dgm:pt modelId="{85E522AC-3F16-4EC0-B582-E74E74ADAA0F}" type="parTrans" cxnId="{AF78E7CE-CA95-41B1-8A5D-88C312323ED4}">
      <dgm:prSet/>
      <dgm:spPr/>
      <dgm:t>
        <a:bodyPr/>
        <a:lstStyle/>
        <a:p>
          <a:endParaRPr lang="en-US"/>
        </a:p>
      </dgm:t>
    </dgm:pt>
    <dgm:pt modelId="{2F18448E-66B3-4E24-A73C-1D4538576981}" type="sibTrans" cxnId="{AF78E7CE-CA95-41B1-8A5D-88C312323ED4}">
      <dgm:prSet/>
      <dgm:spPr/>
      <dgm:t>
        <a:bodyPr/>
        <a:lstStyle/>
        <a:p>
          <a:endParaRPr lang="en-US"/>
        </a:p>
      </dgm:t>
    </dgm:pt>
    <dgm:pt modelId="{838CA544-A452-4F71-8C1A-49BEF2220C97}">
      <dgm:prSet/>
      <dgm:spPr/>
      <dgm:t>
        <a:bodyPr/>
        <a:lstStyle/>
        <a:p>
          <a:r>
            <a:rPr lang="en-US"/>
            <a:t>If a stable polymorphism exists, the average fitness of the population exceeds the fitness of any homozygote; if a homozygote like this were to exist, it would become fixed</a:t>
          </a:r>
        </a:p>
      </dgm:t>
    </dgm:pt>
    <dgm:pt modelId="{31A9F636-D3D2-45F5-9309-96255B41BA7B}" type="parTrans" cxnId="{2A3030CA-9C8E-46AF-B63A-C30B5867FB95}">
      <dgm:prSet/>
      <dgm:spPr/>
      <dgm:t>
        <a:bodyPr/>
        <a:lstStyle/>
        <a:p>
          <a:endParaRPr lang="en-US"/>
        </a:p>
      </dgm:t>
    </dgm:pt>
    <dgm:pt modelId="{DA3EFB1B-3E18-4259-A70C-EC63F98C75C1}" type="sibTrans" cxnId="{2A3030CA-9C8E-46AF-B63A-C30B5867FB95}">
      <dgm:prSet/>
      <dgm:spPr/>
      <dgm:t>
        <a:bodyPr/>
        <a:lstStyle/>
        <a:p>
          <a:endParaRPr lang="en-US"/>
        </a:p>
      </dgm:t>
    </dgm:pt>
    <dgm:pt modelId="{C1AB49BC-468D-492C-A001-00B32F87937D}">
      <dgm:prSet/>
      <dgm:spPr/>
      <dgm:t>
        <a:bodyPr/>
        <a:lstStyle/>
        <a:p>
          <a:r>
            <a:rPr lang="en-US"/>
            <a:t>Heterozygous advantage isn’t necessary for a stable polymorphism to be present</a:t>
          </a:r>
        </a:p>
      </dgm:t>
    </dgm:pt>
    <dgm:pt modelId="{59E8D42C-DFC5-4A59-93A1-0D7D1E88401D}" type="parTrans" cxnId="{A5796579-2766-407A-9830-9D7639806122}">
      <dgm:prSet/>
      <dgm:spPr/>
      <dgm:t>
        <a:bodyPr/>
        <a:lstStyle/>
        <a:p>
          <a:endParaRPr lang="en-US"/>
        </a:p>
      </dgm:t>
    </dgm:pt>
    <dgm:pt modelId="{6FE93781-4848-47D9-A2F6-16A8D20A2056}" type="sibTrans" cxnId="{A5796579-2766-407A-9830-9D7639806122}">
      <dgm:prSet/>
      <dgm:spPr/>
      <dgm:t>
        <a:bodyPr/>
        <a:lstStyle/>
        <a:p>
          <a:endParaRPr lang="en-US"/>
        </a:p>
      </dgm:t>
    </dgm:pt>
    <dgm:pt modelId="{937AB33D-4FC7-45F3-8BAD-3600AC7F4EDE}" type="pres">
      <dgm:prSet presAssocID="{8074E70D-6F55-4AC7-A979-BE199561D779}" presName="linear" presStyleCnt="0">
        <dgm:presLayoutVars>
          <dgm:animLvl val="lvl"/>
          <dgm:resizeHandles val="exact"/>
        </dgm:presLayoutVars>
      </dgm:prSet>
      <dgm:spPr/>
    </dgm:pt>
    <dgm:pt modelId="{F9F01711-C3AF-4BA8-B0A4-92C14BB7A2FD}" type="pres">
      <dgm:prSet presAssocID="{A4E73436-3164-4E61-B7F6-2326BF3F06B7}" presName="parentText" presStyleLbl="node1" presStyleIdx="0" presStyleCnt="4">
        <dgm:presLayoutVars>
          <dgm:chMax val="0"/>
          <dgm:bulletEnabled val="1"/>
        </dgm:presLayoutVars>
      </dgm:prSet>
      <dgm:spPr/>
    </dgm:pt>
    <dgm:pt modelId="{2238D5BF-2E52-43F7-B2E8-CE36D6823E9A}" type="pres">
      <dgm:prSet presAssocID="{2491A0B7-80A7-4104-B49F-95A8A17B78B3}" presName="spacer" presStyleCnt="0"/>
      <dgm:spPr/>
    </dgm:pt>
    <dgm:pt modelId="{8D72C903-5ADF-48D3-8058-5B0DD756788C}" type="pres">
      <dgm:prSet presAssocID="{517DC394-7577-4C1D-9787-9D85E6BDD29A}" presName="parentText" presStyleLbl="node1" presStyleIdx="1" presStyleCnt="4">
        <dgm:presLayoutVars>
          <dgm:chMax val="0"/>
          <dgm:bulletEnabled val="1"/>
        </dgm:presLayoutVars>
      </dgm:prSet>
      <dgm:spPr/>
    </dgm:pt>
    <dgm:pt modelId="{C2EB5950-BACD-4574-83FB-F918EAFD9174}" type="pres">
      <dgm:prSet presAssocID="{2F18448E-66B3-4E24-A73C-1D4538576981}" presName="spacer" presStyleCnt="0"/>
      <dgm:spPr/>
    </dgm:pt>
    <dgm:pt modelId="{35FC761E-EE8E-401E-B601-D0F31E8F68C8}" type="pres">
      <dgm:prSet presAssocID="{838CA544-A452-4F71-8C1A-49BEF2220C97}" presName="parentText" presStyleLbl="node1" presStyleIdx="2" presStyleCnt="4">
        <dgm:presLayoutVars>
          <dgm:chMax val="0"/>
          <dgm:bulletEnabled val="1"/>
        </dgm:presLayoutVars>
      </dgm:prSet>
      <dgm:spPr/>
    </dgm:pt>
    <dgm:pt modelId="{670EF1DC-EB01-493A-A470-7102BDEAD42B}" type="pres">
      <dgm:prSet presAssocID="{DA3EFB1B-3E18-4259-A70C-EC63F98C75C1}" presName="spacer" presStyleCnt="0"/>
      <dgm:spPr/>
    </dgm:pt>
    <dgm:pt modelId="{F908E134-FDB5-41CC-AC5C-79C49DB4A7A0}" type="pres">
      <dgm:prSet presAssocID="{C1AB49BC-468D-492C-A001-00B32F87937D}" presName="parentText" presStyleLbl="node1" presStyleIdx="3" presStyleCnt="4">
        <dgm:presLayoutVars>
          <dgm:chMax val="0"/>
          <dgm:bulletEnabled val="1"/>
        </dgm:presLayoutVars>
      </dgm:prSet>
      <dgm:spPr/>
    </dgm:pt>
  </dgm:ptLst>
  <dgm:cxnLst>
    <dgm:cxn modelId="{6D9C5D21-2B4B-4A8C-8956-982241CF610A}" type="presOf" srcId="{A4E73436-3164-4E61-B7F6-2326BF3F06B7}" destId="{F9F01711-C3AF-4BA8-B0A4-92C14BB7A2FD}" srcOrd="0" destOrd="0" presId="urn:microsoft.com/office/officeart/2005/8/layout/vList2"/>
    <dgm:cxn modelId="{692C5938-13C5-4670-9FFD-C6D32198705D}" type="presOf" srcId="{838CA544-A452-4F71-8C1A-49BEF2220C97}" destId="{35FC761E-EE8E-401E-B601-D0F31E8F68C8}" srcOrd="0" destOrd="0" presId="urn:microsoft.com/office/officeart/2005/8/layout/vList2"/>
    <dgm:cxn modelId="{A5796579-2766-407A-9830-9D7639806122}" srcId="{8074E70D-6F55-4AC7-A979-BE199561D779}" destId="{C1AB49BC-468D-492C-A001-00B32F87937D}" srcOrd="3" destOrd="0" parTransId="{59E8D42C-DFC5-4A59-93A1-0D7D1E88401D}" sibTransId="{6FE93781-4848-47D9-A2F6-16A8D20A2056}"/>
    <dgm:cxn modelId="{7F7364BD-EF7E-4BEF-ADB2-1AA07C0648C9}" srcId="{8074E70D-6F55-4AC7-A979-BE199561D779}" destId="{A4E73436-3164-4E61-B7F6-2326BF3F06B7}" srcOrd="0" destOrd="0" parTransId="{ACCD6A21-21C0-40D3-AFC4-0E581A09E863}" sibTransId="{2491A0B7-80A7-4104-B49F-95A8A17B78B3}"/>
    <dgm:cxn modelId="{0D8185C0-76A8-4C58-A4BC-C005709BB05E}" type="presOf" srcId="{8074E70D-6F55-4AC7-A979-BE199561D779}" destId="{937AB33D-4FC7-45F3-8BAD-3600AC7F4EDE}" srcOrd="0" destOrd="0" presId="urn:microsoft.com/office/officeart/2005/8/layout/vList2"/>
    <dgm:cxn modelId="{2A3030CA-9C8E-46AF-B63A-C30B5867FB95}" srcId="{8074E70D-6F55-4AC7-A979-BE199561D779}" destId="{838CA544-A452-4F71-8C1A-49BEF2220C97}" srcOrd="2" destOrd="0" parTransId="{31A9F636-D3D2-45F5-9309-96255B41BA7B}" sibTransId="{DA3EFB1B-3E18-4259-A70C-EC63F98C75C1}"/>
    <dgm:cxn modelId="{AF78E7CE-CA95-41B1-8A5D-88C312323ED4}" srcId="{8074E70D-6F55-4AC7-A979-BE199561D779}" destId="{517DC394-7577-4C1D-9787-9D85E6BDD29A}" srcOrd="1" destOrd="0" parTransId="{85E522AC-3F16-4EC0-B582-E74E74ADAA0F}" sibTransId="{2F18448E-66B3-4E24-A73C-1D4538576981}"/>
    <dgm:cxn modelId="{8B705EE9-7FDE-47B5-B072-52BF564B7F25}" type="presOf" srcId="{517DC394-7577-4C1D-9787-9D85E6BDD29A}" destId="{8D72C903-5ADF-48D3-8058-5B0DD756788C}" srcOrd="0" destOrd="0" presId="urn:microsoft.com/office/officeart/2005/8/layout/vList2"/>
    <dgm:cxn modelId="{FE7911EC-1979-40B6-B2AA-31F1941517DD}" type="presOf" srcId="{C1AB49BC-468D-492C-A001-00B32F87937D}" destId="{F908E134-FDB5-41CC-AC5C-79C49DB4A7A0}" srcOrd="0" destOrd="0" presId="urn:microsoft.com/office/officeart/2005/8/layout/vList2"/>
    <dgm:cxn modelId="{EFE2509B-1697-432C-AFF4-0ACB61E5FADF}" type="presParOf" srcId="{937AB33D-4FC7-45F3-8BAD-3600AC7F4EDE}" destId="{F9F01711-C3AF-4BA8-B0A4-92C14BB7A2FD}" srcOrd="0" destOrd="0" presId="urn:microsoft.com/office/officeart/2005/8/layout/vList2"/>
    <dgm:cxn modelId="{66B07C44-6FCB-4B6E-9169-C036B468760B}" type="presParOf" srcId="{937AB33D-4FC7-45F3-8BAD-3600AC7F4EDE}" destId="{2238D5BF-2E52-43F7-B2E8-CE36D6823E9A}" srcOrd="1" destOrd="0" presId="urn:microsoft.com/office/officeart/2005/8/layout/vList2"/>
    <dgm:cxn modelId="{0CD4AC41-423A-4C7D-8D6B-C5EBB359BFA4}" type="presParOf" srcId="{937AB33D-4FC7-45F3-8BAD-3600AC7F4EDE}" destId="{8D72C903-5ADF-48D3-8058-5B0DD756788C}" srcOrd="2" destOrd="0" presId="urn:microsoft.com/office/officeart/2005/8/layout/vList2"/>
    <dgm:cxn modelId="{7A0BAD41-C082-4E24-A619-081BA2389FD8}" type="presParOf" srcId="{937AB33D-4FC7-45F3-8BAD-3600AC7F4EDE}" destId="{C2EB5950-BACD-4574-83FB-F918EAFD9174}" srcOrd="3" destOrd="0" presId="urn:microsoft.com/office/officeart/2005/8/layout/vList2"/>
    <dgm:cxn modelId="{66878CF5-FB19-4CA3-8FED-2E78E13CB9AB}" type="presParOf" srcId="{937AB33D-4FC7-45F3-8BAD-3600AC7F4EDE}" destId="{35FC761E-EE8E-401E-B601-D0F31E8F68C8}" srcOrd="4" destOrd="0" presId="urn:microsoft.com/office/officeart/2005/8/layout/vList2"/>
    <dgm:cxn modelId="{759ADFE5-EDC7-46FE-933D-33FE8279E7E4}" type="presParOf" srcId="{937AB33D-4FC7-45F3-8BAD-3600AC7F4EDE}" destId="{670EF1DC-EB01-493A-A470-7102BDEAD42B}" srcOrd="5" destOrd="0" presId="urn:microsoft.com/office/officeart/2005/8/layout/vList2"/>
    <dgm:cxn modelId="{434385AC-D93D-4722-A0CB-C6898DF585A6}" type="presParOf" srcId="{937AB33D-4FC7-45F3-8BAD-3600AC7F4EDE}" destId="{F908E134-FDB5-41CC-AC5C-79C49DB4A7A0}"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6903280-16F7-4605-BB3B-E358FAAD0CC3}" type="doc">
      <dgm:prSet loTypeId="urn:microsoft.com/office/officeart/2005/8/layout/vProcess5" loCatId="process" qsTypeId="urn:microsoft.com/office/officeart/2005/8/quickstyle/simple4" qsCatId="simple" csTypeId="urn:microsoft.com/office/officeart/2005/8/colors/colorful5" csCatId="colorful" phldr="1"/>
      <dgm:spPr/>
      <dgm:t>
        <a:bodyPr/>
        <a:lstStyle/>
        <a:p>
          <a:endParaRPr lang="en-US"/>
        </a:p>
      </dgm:t>
    </dgm:pt>
    <dgm:pt modelId="{8D22B134-38E4-49BC-8DA9-A9EE857CF6BD}">
      <dgm:prSet/>
      <dgm:spPr/>
      <dgm:t>
        <a:bodyPr/>
        <a:lstStyle/>
        <a:p>
          <a:r>
            <a:rPr lang="en-US"/>
            <a:t>Genetic drift hinders the effects of directional selection</a:t>
          </a:r>
        </a:p>
      </dgm:t>
    </dgm:pt>
    <dgm:pt modelId="{9B5424D4-8D48-42AE-9AB1-7C9C36F34CBD}" type="parTrans" cxnId="{42F6C381-024A-494B-8613-B3EECE6C81DD}">
      <dgm:prSet/>
      <dgm:spPr/>
      <dgm:t>
        <a:bodyPr/>
        <a:lstStyle/>
        <a:p>
          <a:endParaRPr lang="en-US"/>
        </a:p>
      </dgm:t>
    </dgm:pt>
    <dgm:pt modelId="{730594D3-6935-498C-B9BE-DBA3AF2EFBE7}" type="sibTrans" cxnId="{42F6C381-024A-494B-8613-B3EECE6C81DD}">
      <dgm:prSet/>
      <dgm:spPr/>
      <dgm:t>
        <a:bodyPr/>
        <a:lstStyle/>
        <a:p>
          <a:endParaRPr lang="en-US"/>
        </a:p>
      </dgm:t>
    </dgm:pt>
    <dgm:pt modelId="{C8241FB1-F705-4942-A783-F168C6687D41}">
      <dgm:prSet/>
      <dgm:spPr/>
      <dgm:t>
        <a:bodyPr/>
        <a:lstStyle/>
        <a:p>
          <a:r>
            <a:rPr lang="en-US" dirty="0"/>
            <a:t>It can cause the effects of random genetic drift to outweigh the effects of natural selection, meaning advantageous alleles can be lost</a:t>
          </a:r>
        </a:p>
      </dgm:t>
    </dgm:pt>
    <dgm:pt modelId="{61322E61-9E81-4CC1-A5FB-7F054BCBAD7C}" type="parTrans" cxnId="{148DB912-35E8-4031-B848-E146DB10CB1A}">
      <dgm:prSet/>
      <dgm:spPr/>
      <dgm:t>
        <a:bodyPr/>
        <a:lstStyle/>
        <a:p>
          <a:endParaRPr lang="en-US"/>
        </a:p>
      </dgm:t>
    </dgm:pt>
    <dgm:pt modelId="{BC614A75-0A8F-4723-9B02-BD634C0B3E80}" type="sibTrans" cxnId="{148DB912-35E8-4031-B848-E146DB10CB1A}">
      <dgm:prSet/>
      <dgm:spPr/>
      <dgm:t>
        <a:bodyPr/>
        <a:lstStyle/>
        <a:p>
          <a:endParaRPr lang="en-US"/>
        </a:p>
      </dgm:t>
    </dgm:pt>
    <dgm:pt modelId="{6229FCCC-1B7C-4DC3-9736-298C910D3FEC}">
      <dgm:prSet/>
      <dgm:spPr/>
      <dgm:t>
        <a:bodyPr/>
        <a:lstStyle/>
        <a:p>
          <a:r>
            <a:rPr lang="en-US"/>
            <a:t>Alleles at a selective disadvantage may become fixed</a:t>
          </a:r>
        </a:p>
      </dgm:t>
    </dgm:pt>
    <dgm:pt modelId="{7C0A0419-3CDB-4DD8-B36D-F001E6B84356}" type="parTrans" cxnId="{305B63F5-3DEB-471A-A512-8E2EBA388D6D}">
      <dgm:prSet/>
      <dgm:spPr/>
      <dgm:t>
        <a:bodyPr/>
        <a:lstStyle/>
        <a:p>
          <a:endParaRPr lang="en-US"/>
        </a:p>
      </dgm:t>
    </dgm:pt>
    <dgm:pt modelId="{F2674AE5-55DC-4321-B5D3-1327061CFABF}" type="sibTrans" cxnId="{305B63F5-3DEB-471A-A512-8E2EBA388D6D}">
      <dgm:prSet/>
      <dgm:spPr/>
      <dgm:t>
        <a:bodyPr/>
        <a:lstStyle/>
        <a:p>
          <a:endParaRPr lang="en-US"/>
        </a:p>
      </dgm:t>
    </dgm:pt>
    <dgm:pt modelId="{F0A8AC16-FCDA-4A88-B1EF-8FF60BB14E6F}" type="pres">
      <dgm:prSet presAssocID="{76903280-16F7-4605-BB3B-E358FAAD0CC3}" presName="outerComposite" presStyleCnt="0">
        <dgm:presLayoutVars>
          <dgm:chMax val="5"/>
          <dgm:dir/>
          <dgm:resizeHandles val="exact"/>
        </dgm:presLayoutVars>
      </dgm:prSet>
      <dgm:spPr/>
    </dgm:pt>
    <dgm:pt modelId="{67C53330-CDA9-4149-9677-DEE046027519}" type="pres">
      <dgm:prSet presAssocID="{76903280-16F7-4605-BB3B-E358FAAD0CC3}" presName="dummyMaxCanvas" presStyleCnt="0">
        <dgm:presLayoutVars/>
      </dgm:prSet>
      <dgm:spPr/>
    </dgm:pt>
    <dgm:pt modelId="{48194FB3-41C1-4723-8CB5-B43A4E66C3F9}" type="pres">
      <dgm:prSet presAssocID="{76903280-16F7-4605-BB3B-E358FAAD0CC3}" presName="ThreeNodes_1" presStyleLbl="node1" presStyleIdx="0" presStyleCnt="3">
        <dgm:presLayoutVars>
          <dgm:bulletEnabled val="1"/>
        </dgm:presLayoutVars>
      </dgm:prSet>
      <dgm:spPr/>
    </dgm:pt>
    <dgm:pt modelId="{A26A59A2-A69A-4384-98E1-257E6D955F7D}" type="pres">
      <dgm:prSet presAssocID="{76903280-16F7-4605-BB3B-E358FAAD0CC3}" presName="ThreeNodes_2" presStyleLbl="node1" presStyleIdx="1" presStyleCnt="3">
        <dgm:presLayoutVars>
          <dgm:bulletEnabled val="1"/>
        </dgm:presLayoutVars>
      </dgm:prSet>
      <dgm:spPr/>
    </dgm:pt>
    <dgm:pt modelId="{3107726A-74B2-42CA-BD3A-F25B703562F6}" type="pres">
      <dgm:prSet presAssocID="{76903280-16F7-4605-BB3B-E358FAAD0CC3}" presName="ThreeNodes_3" presStyleLbl="node1" presStyleIdx="2" presStyleCnt="3">
        <dgm:presLayoutVars>
          <dgm:bulletEnabled val="1"/>
        </dgm:presLayoutVars>
      </dgm:prSet>
      <dgm:spPr/>
    </dgm:pt>
    <dgm:pt modelId="{09D1DD5B-174A-4E84-9A5D-AEAC16188029}" type="pres">
      <dgm:prSet presAssocID="{76903280-16F7-4605-BB3B-E358FAAD0CC3}" presName="ThreeConn_1-2" presStyleLbl="fgAccFollowNode1" presStyleIdx="0" presStyleCnt="2">
        <dgm:presLayoutVars>
          <dgm:bulletEnabled val="1"/>
        </dgm:presLayoutVars>
      </dgm:prSet>
      <dgm:spPr/>
    </dgm:pt>
    <dgm:pt modelId="{81BF171D-BBCF-4543-9F49-60CABEF5B16E}" type="pres">
      <dgm:prSet presAssocID="{76903280-16F7-4605-BB3B-E358FAAD0CC3}" presName="ThreeConn_2-3" presStyleLbl="fgAccFollowNode1" presStyleIdx="1" presStyleCnt="2">
        <dgm:presLayoutVars>
          <dgm:bulletEnabled val="1"/>
        </dgm:presLayoutVars>
      </dgm:prSet>
      <dgm:spPr/>
    </dgm:pt>
    <dgm:pt modelId="{B9F22444-34F9-43BD-866E-39CC8A3550AE}" type="pres">
      <dgm:prSet presAssocID="{76903280-16F7-4605-BB3B-E358FAAD0CC3}" presName="ThreeNodes_1_text" presStyleLbl="node1" presStyleIdx="2" presStyleCnt="3">
        <dgm:presLayoutVars>
          <dgm:bulletEnabled val="1"/>
        </dgm:presLayoutVars>
      </dgm:prSet>
      <dgm:spPr/>
    </dgm:pt>
    <dgm:pt modelId="{4BCD5AC1-44BE-444A-A7D4-0223EF03130E}" type="pres">
      <dgm:prSet presAssocID="{76903280-16F7-4605-BB3B-E358FAAD0CC3}" presName="ThreeNodes_2_text" presStyleLbl="node1" presStyleIdx="2" presStyleCnt="3">
        <dgm:presLayoutVars>
          <dgm:bulletEnabled val="1"/>
        </dgm:presLayoutVars>
      </dgm:prSet>
      <dgm:spPr/>
    </dgm:pt>
    <dgm:pt modelId="{393EC0AA-6DA5-4C79-93D9-1EE08CB69685}" type="pres">
      <dgm:prSet presAssocID="{76903280-16F7-4605-BB3B-E358FAAD0CC3}" presName="ThreeNodes_3_text" presStyleLbl="node1" presStyleIdx="2" presStyleCnt="3">
        <dgm:presLayoutVars>
          <dgm:bulletEnabled val="1"/>
        </dgm:presLayoutVars>
      </dgm:prSet>
      <dgm:spPr/>
    </dgm:pt>
  </dgm:ptLst>
  <dgm:cxnLst>
    <dgm:cxn modelId="{1DFE730B-0757-444D-B8FB-B3E51C52C905}" type="presOf" srcId="{BC614A75-0A8F-4723-9B02-BD634C0B3E80}" destId="{81BF171D-BBCF-4543-9F49-60CABEF5B16E}" srcOrd="0" destOrd="0" presId="urn:microsoft.com/office/officeart/2005/8/layout/vProcess5"/>
    <dgm:cxn modelId="{148DB912-35E8-4031-B848-E146DB10CB1A}" srcId="{76903280-16F7-4605-BB3B-E358FAAD0CC3}" destId="{C8241FB1-F705-4942-A783-F168C6687D41}" srcOrd="1" destOrd="0" parTransId="{61322E61-9E81-4CC1-A5FB-7F054BCBAD7C}" sibTransId="{BC614A75-0A8F-4723-9B02-BD634C0B3E80}"/>
    <dgm:cxn modelId="{2CC6B420-DFAC-4F37-9B98-FFA8BC82551B}" type="presOf" srcId="{6229FCCC-1B7C-4DC3-9736-298C910D3FEC}" destId="{393EC0AA-6DA5-4C79-93D9-1EE08CB69685}" srcOrd="1" destOrd="0" presId="urn:microsoft.com/office/officeart/2005/8/layout/vProcess5"/>
    <dgm:cxn modelId="{24CBFC6C-8F42-4838-A218-D2A3A5665F49}" type="presOf" srcId="{C8241FB1-F705-4942-A783-F168C6687D41}" destId="{A26A59A2-A69A-4384-98E1-257E6D955F7D}" srcOrd="0" destOrd="0" presId="urn:microsoft.com/office/officeart/2005/8/layout/vProcess5"/>
    <dgm:cxn modelId="{6FB4FC71-D5FB-4010-8415-FE243996AD68}" type="presOf" srcId="{6229FCCC-1B7C-4DC3-9736-298C910D3FEC}" destId="{3107726A-74B2-42CA-BD3A-F25B703562F6}" srcOrd="0" destOrd="0" presId="urn:microsoft.com/office/officeart/2005/8/layout/vProcess5"/>
    <dgm:cxn modelId="{40CDE379-0E27-40AB-BEB1-485C4DFE8093}" type="presOf" srcId="{76903280-16F7-4605-BB3B-E358FAAD0CC3}" destId="{F0A8AC16-FCDA-4A88-B1EF-8FF60BB14E6F}" srcOrd="0" destOrd="0" presId="urn:microsoft.com/office/officeart/2005/8/layout/vProcess5"/>
    <dgm:cxn modelId="{D0C4307C-B22B-4A19-BC08-149BF21DF0AA}" type="presOf" srcId="{8D22B134-38E4-49BC-8DA9-A9EE857CF6BD}" destId="{48194FB3-41C1-4723-8CB5-B43A4E66C3F9}" srcOrd="0" destOrd="0" presId="urn:microsoft.com/office/officeart/2005/8/layout/vProcess5"/>
    <dgm:cxn modelId="{42F6C381-024A-494B-8613-B3EECE6C81DD}" srcId="{76903280-16F7-4605-BB3B-E358FAAD0CC3}" destId="{8D22B134-38E4-49BC-8DA9-A9EE857CF6BD}" srcOrd="0" destOrd="0" parTransId="{9B5424D4-8D48-42AE-9AB1-7C9C36F34CBD}" sibTransId="{730594D3-6935-498C-B9BE-DBA3AF2EFBE7}"/>
    <dgm:cxn modelId="{78421EC2-5D56-4DDB-B911-3BC4FAC93148}" type="presOf" srcId="{C8241FB1-F705-4942-A783-F168C6687D41}" destId="{4BCD5AC1-44BE-444A-A7D4-0223EF03130E}" srcOrd="1" destOrd="0" presId="urn:microsoft.com/office/officeart/2005/8/layout/vProcess5"/>
    <dgm:cxn modelId="{535874E6-E1DC-4325-BD7A-157A889E93D5}" type="presOf" srcId="{8D22B134-38E4-49BC-8DA9-A9EE857CF6BD}" destId="{B9F22444-34F9-43BD-866E-39CC8A3550AE}" srcOrd="1" destOrd="0" presId="urn:microsoft.com/office/officeart/2005/8/layout/vProcess5"/>
    <dgm:cxn modelId="{D8B460E8-7AB7-4745-9FAA-B572A5FB612F}" type="presOf" srcId="{730594D3-6935-498C-B9BE-DBA3AF2EFBE7}" destId="{09D1DD5B-174A-4E84-9A5D-AEAC16188029}" srcOrd="0" destOrd="0" presId="urn:microsoft.com/office/officeart/2005/8/layout/vProcess5"/>
    <dgm:cxn modelId="{305B63F5-3DEB-471A-A512-8E2EBA388D6D}" srcId="{76903280-16F7-4605-BB3B-E358FAAD0CC3}" destId="{6229FCCC-1B7C-4DC3-9736-298C910D3FEC}" srcOrd="2" destOrd="0" parTransId="{7C0A0419-3CDB-4DD8-B36D-F001E6B84356}" sibTransId="{F2674AE5-55DC-4321-B5D3-1327061CFABF}"/>
    <dgm:cxn modelId="{6EE9606C-B1A7-4F08-9616-4E7B08C8CA01}" type="presParOf" srcId="{F0A8AC16-FCDA-4A88-B1EF-8FF60BB14E6F}" destId="{67C53330-CDA9-4149-9677-DEE046027519}" srcOrd="0" destOrd="0" presId="urn:microsoft.com/office/officeart/2005/8/layout/vProcess5"/>
    <dgm:cxn modelId="{09177B0B-1436-47EE-8EF2-FCCDC2DB8EAD}" type="presParOf" srcId="{F0A8AC16-FCDA-4A88-B1EF-8FF60BB14E6F}" destId="{48194FB3-41C1-4723-8CB5-B43A4E66C3F9}" srcOrd="1" destOrd="0" presId="urn:microsoft.com/office/officeart/2005/8/layout/vProcess5"/>
    <dgm:cxn modelId="{9D4C9F6C-C440-45F2-BED4-3ECB5935EB19}" type="presParOf" srcId="{F0A8AC16-FCDA-4A88-B1EF-8FF60BB14E6F}" destId="{A26A59A2-A69A-4384-98E1-257E6D955F7D}" srcOrd="2" destOrd="0" presId="urn:microsoft.com/office/officeart/2005/8/layout/vProcess5"/>
    <dgm:cxn modelId="{2D9D2619-04C1-419E-9297-59B92683802D}" type="presParOf" srcId="{F0A8AC16-FCDA-4A88-B1EF-8FF60BB14E6F}" destId="{3107726A-74B2-42CA-BD3A-F25B703562F6}" srcOrd="3" destOrd="0" presId="urn:microsoft.com/office/officeart/2005/8/layout/vProcess5"/>
    <dgm:cxn modelId="{23FE7CE4-9B1C-4576-BAA9-1EF036E0B404}" type="presParOf" srcId="{F0A8AC16-FCDA-4A88-B1EF-8FF60BB14E6F}" destId="{09D1DD5B-174A-4E84-9A5D-AEAC16188029}" srcOrd="4" destOrd="0" presId="urn:microsoft.com/office/officeart/2005/8/layout/vProcess5"/>
    <dgm:cxn modelId="{DA4769C1-5D9F-4613-87E5-1C65F4948662}" type="presParOf" srcId="{F0A8AC16-FCDA-4A88-B1EF-8FF60BB14E6F}" destId="{81BF171D-BBCF-4543-9F49-60CABEF5B16E}" srcOrd="5" destOrd="0" presId="urn:microsoft.com/office/officeart/2005/8/layout/vProcess5"/>
    <dgm:cxn modelId="{7C5C0445-CB29-4815-B319-0134222C4CF8}" type="presParOf" srcId="{F0A8AC16-FCDA-4A88-B1EF-8FF60BB14E6F}" destId="{B9F22444-34F9-43BD-866E-39CC8A3550AE}" srcOrd="6" destOrd="0" presId="urn:microsoft.com/office/officeart/2005/8/layout/vProcess5"/>
    <dgm:cxn modelId="{6336BAB4-06B9-42E0-A96B-8DBE3FAEC634}" type="presParOf" srcId="{F0A8AC16-FCDA-4A88-B1EF-8FF60BB14E6F}" destId="{4BCD5AC1-44BE-444A-A7D4-0223EF03130E}" srcOrd="7" destOrd="0" presId="urn:microsoft.com/office/officeart/2005/8/layout/vProcess5"/>
    <dgm:cxn modelId="{960F1A07-75CA-49F0-A528-6AA2E77FDAF4}" type="presParOf" srcId="{F0A8AC16-FCDA-4A88-B1EF-8FF60BB14E6F}" destId="{393EC0AA-6DA5-4C79-93D9-1EE08CB69685}"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84CA61-C160-4F8F-81D9-1501B178E298}">
      <dsp:nvSpPr>
        <dsp:cNvPr id="0" name=""/>
        <dsp:cNvSpPr/>
      </dsp:nvSpPr>
      <dsp:spPr>
        <a:xfrm>
          <a:off x="0" y="249301"/>
          <a:ext cx="5554662" cy="1288828"/>
        </a:xfrm>
        <a:prstGeom prst="roundRect">
          <a:avLst/>
        </a:prstGeom>
        <a:solidFill>
          <a:schemeClr val="accent5">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Just because there’s a lack of departures from HW proportions in a population, doesn’t mean that a particular locus isn’t affected by natural selection</a:t>
          </a:r>
        </a:p>
      </dsp:txBody>
      <dsp:txXfrm>
        <a:off x="62915" y="312216"/>
        <a:ext cx="5428832" cy="1162998"/>
      </dsp:txXfrm>
    </dsp:sp>
    <dsp:sp modelId="{6B2C97A1-2441-4E1E-8719-9458BC709BF8}">
      <dsp:nvSpPr>
        <dsp:cNvPr id="0" name=""/>
        <dsp:cNvSpPr/>
      </dsp:nvSpPr>
      <dsp:spPr>
        <a:xfrm>
          <a:off x="0" y="1581329"/>
          <a:ext cx="5554662" cy="1288828"/>
        </a:xfrm>
        <a:prstGeom prst="roundRect">
          <a:avLst/>
        </a:prstGeom>
        <a:solidFill>
          <a:schemeClr val="accent5">
            <a:hueOff val="-487632"/>
            <a:satOff val="1981"/>
            <a:lumOff val="-915"/>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Differences in fertility won’t affect HW proportions; only differential survival can be tested for by testing for HW proportions</a:t>
          </a:r>
        </a:p>
      </dsp:txBody>
      <dsp:txXfrm>
        <a:off x="62915" y="1644244"/>
        <a:ext cx="5428832" cy="1162998"/>
      </dsp:txXfrm>
    </dsp:sp>
    <dsp:sp modelId="{FFDBDACA-F2B6-4736-B665-5E5DC81A094F}">
      <dsp:nvSpPr>
        <dsp:cNvPr id="0" name=""/>
        <dsp:cNvSpPr/>
      </dsp:nvSpPr>
      <dsp:spPr>
        <a:xfrm>
          <a:off x="0" y="2913357"/>
          <a:ext cx="5554662" cy="1288828"/>
        </a:xfrm>
        <a:prstGeom prst="roundRect">
          <a:avLst/>
        </a:prstGeom>
        <a:solidFill>
          <a:schemeClr val="accent5">
            <a:hueOff val="-975264"/>
            <a:satOff val="3962"/>
            <a:lumOff val="-1831"/>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Sometimes even strong differences won’t cause deviations from HW proportions; at a locus with 2 alleles, differential survival doesn’t cause a departure from HW proportions as long as the product of the fitness of the 2 homozygotes equals the square of the fitness in the homozygotes</a:t>
          </a:r>
        </a:p>
      </dsp:txBody>
      <dsp:txXfrm>
        <a:off x="62915" y="2976272"/>
        <a:ext cx="5428832" cy="1162998"/>
      </dsp:txXfrm>
    </dsp:sp>
    <dsp:sp modelId="{76FC1759-E128-495E-9253-1A870F0CE9B7}">
      <dsp:nvSpPr>
        <dsp:cNvPr id="0" name=""/>
        <dsp:cNvSpPr/>
      </dsp:nvSpPr>
      <dsp:spPr>
        <a:xfrm>
          <a:off x="0" y="4245386"/>
          <a:ext cx="5554662" cy="1288828"/>
        </a:xfrm>
        <a:prstGeom prst="roundRect">
          <a:avLst/>
        </a:prstGeom>
        <a:solidFill>
          <a:schemeClr val="accent5">
            <a:hueOff val="-1462896"/>
            <a:satOff val="5943"/>
            <a:lumOff val="-2746"/>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“Goodness of fit” test for HW proportions isn’t able to detect deviations from HW proportions that are caused by differential survival</a:t>
          </a:r>
        </a:p>
      </dsp:txBody>
      <dsp:txXfrm>
        <a:off x="62915" y="4308301"/>
        <a:ext cx="5428832" cy="11629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F01711-C3AF-4BA8-B0A4-92C14BB7A2FD}">
      <dsp:nvSpPr>
        <dsp:cNvPr id="0" name=""/>
        <dsp:cNvSpPr/>
      </dsp:nvSpPr>
      <dsp:spPr>
        <a:xfrm>
          <a:off x="0" y="728415"/>
          <a:ext cx="6669431" cy="1039252"/>
        </a:xfrm>
        <a:prstGeom prst="roundRect">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There is at most one stable equilibrium for two or more alleles</a:t>
          </a:r>
        </a:p>
      </dsp:txBody>
      <dsp:txXfrm>
        <a:off x="50732" y="779147"/>
        <a:ext cx="6567967" cy="937788"/>
      </dsp:txXfrm>
    </dsp:sp>
    <dsp:sp modelId="{8D72C903-5ADF-48D3-8058-5B0DD756788C}">
      <dsp:nvSpPr>
        <dsp:cNvPr id="0" name=""/>
        <dsp:cNvSpPr/>
      </dsp:nvSpPr>
      <dsp:spPr>
        <a:xfrm>
          <a:off x="0" y="1822387"/>
          <a:ext cx="6669431" cy="1039252"/>
        </a:xfrm>
        <a:prstGeom prst="roundRect">
          <a:avLst/>
        </a:prstGeom>
        <a:solidFill>
          <a:schemeClr val="accent2">
            <a:hueOff val="2014339"/>
            <a:satOff val="-6603"/>
            <a:lumOff val="-1438"/>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A stable equilibrium will be reached from any starting point that contains all three alleles</a:t>
          </a:r>
        </a:p>
      </dsp:txBody>
      <dsp:txXfrm>
        <a:off x="50732" y="1873119"/>
        <a:ext cx="6567967" cy="937788"/>
      </dsp:txXfrm>
    </dsp:sp>
    <dsp:sp modelId="{35FC761E-EE8E-401E-B601-D0F31E8F68C8}">
      <dsp:nvSpPr>
        <dsp:cNvPr id="0" name=""/>
        <dsp:cNvSpPr/>
      </dsp:nvSpPr>
      <dsp:spPr>
        <a:xfrm>
          <a:off x="0" y="2916359"/>
          <a:ext cx="6669431" cy="1039252"/>
        </a:xfrm>
        <a:prstGeom prst="roundRect">
          <a:avLst/>
        </a:prstGeom>
        <a:solidFill>
          <a:schemeClr val="accent2">
            <a:hueOff val="4028678"/>
            <a:satOff val="-13207"/>
            <a:lumOff val="-2876"/>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If a stable polymorphism exists, the average fitness of the population exceeds the fitness of any homozygote; if a homozygote like this were to exist, it would become fixed</a:t>
          </a:r>
        </a:p>
      </dsp:txBody>
      <dsp:txXfrm>
        <a:off x="50732" y="2967091"/>
        <a:ext cx="6567967" cy="937788"/>
      </dsp:txXfrm>
    </dsp:sp>
    <dsp:sp modelId="{F908E134-FDB5-41CC-AC5C-79C49DB4A7A0}">
      <dsp:nvSpPr>
        <dsp:cNvPr id="0" name=""/>
        <dsp:cNvSpPr/>
      </dsp:nvSpPr>
      <dsp:spPr>
        <a:xfrm>
          <a:off x="0" y="4010332"/>
          <a:ext cx="6669431" cy="1039252"/>
        </a:xfrm>
        <a:prstGeom prst="roundRect">
          <a:avLst/>
        </a:prstGeom>
        <a:solidFill>
          <a:schemeClr val="accent2">
            <a:hueOff val="6043017"/>
            <a:satOff val="-19810"/>
            <a:lumOff val="-4314"/>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Heterozygous advantage isn’t necessary for a stable polymorphism to be present</a:t>
          </a:r>
        </a:p>
      </dsp:txBody>
      <dsp:txXfrm>
        <a:off x="50732" y="4061064"/>
        <a:ext cx="6567967" cy="9377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194FB3-41C1-4723-8CB5-B43A4E66C3F9}">
      <dsp:nvSpPr>
        <dsp:cNvPr id="0" name=""/>
        <dsp:cNvSpPr/>
      </dsp:nvSpPr>
      <dsp:spPr>
        <a:xfrm>
          <a:off x="0" y="0"/>
          <a:ext cx="9443222" cy="1041635"/>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Genetic drift hinders the effects of directional selection</a:t>
          </a:r>
        </a:p>
      </dsp:txBody>
      <dsp:txXfrm>
        <a:off x="30508" y="30508"/>
        <a:ext cx="8319217" cy="980619"/>
      </dsp:txXfrm>
    </dsp:sp>
    <dsp:sp modelId="{A26A59A2-A69A-4384-98E1-257E6D955F7D}">
      <dsp:nvSpPr>
        <dsp:cNvPr id="0" name=""/>
        <dsp:cNvSpPr/>
      </dsp:nvSpPr>
      <dsp:spPr>
        <a:xfrm>
          <a:off x="833225" y="1215241"/>
          <a:ext cx="9443222" cy="1041635"/>
        </a:xfrm>
        <a:prstGeom prst="roundRect">
          <a:avLst>
            <a:gd name="adj" fmla="val 10000"/>
          </a:avLst>
        </a:prstGeom>
        <a:solidFill>
          <a:schemeClr val="accent5">
            <a:hueOff val="-731448"/>
            <a:satOff val="2972"/>
            <a:lumOff val="-1373"/>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It can cause the effects of random genetic drift to outweigh the effects of natural selection, meaning advantageous alleles can be lost</a:t>
          </a:r>
        </a:p>
      </dsp:txBody>
      <dsp:txXfrm>
        <a:off x="863733" y="1245749"/>
        <a:ext cx="7871918" cy="980619"/>
      </dsp:txXfrm>
    </dsp:sp>
    <dsp:sp modelId="{3107726A-74B2-42CA-BD3A-F25B703562F6}">
      <dsp:nvSpPr>
        <dsp:cNvPr id="0" name=""/>
        <dsp:cNvSpPr/>
      </dsp:nvSpPr>
      <dsp:spPr>
        <a:xfrm>
          <a:off x="1666451" y="2430482"/>
          <a:ext cx="9443222" cy="1041635"/>
        </a:xfrm>
        <a:prstGeom prst="roundRect">
          <a:avLst>
            <a:gd name="adj" fmla="val 10000"/>
          </a:avLst>
        </a:prstGeom>
        <a:solidFill>
          <a:schemeClr val="accent5">
            <a:hueOff val="-1462896"/>
            <a:satOff val="5943"/>
            <a:lumOff val="-2746"/>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Alleles at a selective disadvantage may become fixed</a:t>
          </a:r>
        </a:p>
      </dsp:txBody>
      <dsp:txXfrm>
        <a:off x="1696959" y="2460990"/>
        <a:ext cx="7871918" cy="980619"/>
      </dsp:txXfrm>
    </dsp:sp>
    <dsp:sp modelId="{09D1DD5B-174A-4E84-9A5D-AEAC16188029}">
      <dsp:nvSpPr>
        <dsp:cNvPr id="0" name=""/>
        <dsp:cNvSpPr/>
      </dsp:nvSpPr>
      <dsp:spPr>
        <a:xfrm>
          <a:off x="8766159" y="789906"/>
          <a:ext cx="677063" cy="677063"/>
        </a:xfrm>
        <a:prstGeom prst="downArrow">
          <a:avLst>
            <a:gd name="adj1" fmla="val 55000"/>
            <a:gd name="adj2" fmla="val 45000"/>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8918498" y="789906"/>
        <a:ext cx="372385" cy="509490"/>
      </dsp:txXfrm>
    </dsp:sp>
    <dsp:sp modelId="{81BF171D-BBCF-4543-9F49-60CABEF5B16E}">
      <dsp:nvSpPr>
        <dsp:cNvPr id="0" name=""/>
        <dsp:cNvSpPr/>
      </dsp:nvSpPr>
      <dsp:spPr>
        <a:xfrm>
          <a:off x="9599385" y="1998203"/>
          <a:ext cx="677063" cy="677063"/>
        </a:xfrm>
        <a:prstGeom prst="downArrow">
          <a:avLst>
            <a:gd name="adj1" fmla="val 55000"/>
            <a:gd name="adj2" fmla="val 45000"/>
          </a:avLst>
        </a:prstGeom>
        <a:solidFill>
          <a:schemeClr val="accent5">
            <a:tint val="40000"/>
            <a:alpha val="90000"/>
            <a:hueOff val="-1134974"/>
            <a:satOff val="1557"/>
            <a:lumOff val="-143"/>
            <a:alphaOff val="0"/>
          </a:schemeClr>
        </a:solidFill>
        <a:ln w="9525"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9751724" y="1998203"/>
        <a:ext cx="372385" cy="50949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1904AD-8C38-47F4-8F98-78D4FAB75859}" type="datetimeFigureOut">
              <a:rPr lang="en-US" smtClean="0"/>
              <a:t>3/4/2024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5CE008-9AC7-40B4-9D4E-3FED1B7FDE0F}" type="slidenum">
              <a:rPr lang="en-US" smtClean="0"/>
              <a:t>‹#›</a:t>
            </a:fld>
            <a:endParaRPr lang="en-US"/>
          </a:p>
        </p:txBody>
      </p:sp>
    </p:spTree>
    <p:extLst>
      <p:ext uri="{BB962C8B-B14F-4D97-AF65-F5344CB8AC3E}">
        <p14:creationId xmlns:p14="http://schemas.microsoft.com/office/powerpoint/2010/main" val="434265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Until now we’ve been looking at allele probability as if natural selection isn’t happening– but it is!</a:t>
            </a:r>
          </a:p>
          <a:p>
            <a:r>
              <a:rPr lang="en-US" dirty="0"/>
              <a:t>Exploring why local adaptations are important and how that effects conservation</a:t>
            </a:r>
          </a:p>
        </p:txBody>
      </p:sp>
      <p:sp>
        <p:nvSpPr>
          <p:cNvPr id="4" name="Slide Number Placeholder 3"/>
          <p:cNvSpPr>
            <a:spLocks noGrp="1"/>
          </p:cNvSpPr>
          <p:nvPr>
            <p:ph type="sldNum" sz="quarter" idx="5"/>
          </p:nvPr>
        </p:nvSpPr>
        <p:spPr/>
        <p:txBody>
          <a:bodyPr/>
          <a:lstStyle/>
          <a:p>
            <a:fld id="{7A5CE008-9AC7-40B4-9D4E-3FED1B7FDE0F}" type="slidenum">
              <a:rPr lang="en-US" smtClean="0"/>
              <a:t>1</a:t>
            </a:fld>
            <a:endParaRPr lang="en-US"/>
          </a:p>
        </p:txBody>
      </p:sp>
    </p:spTree>
    <p:extLst>
      <p:ext uri="{BB962C8B-B14F-4D97-AF65-F5344CB8AC3E}">
        <p14:creationId xmlns:p14="http://schemas.microsoft.com/office/powerpoint/2010/main" val="2129817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with just 5 alleles at a single locus, there are 15 different genotypes possible</a:t>
            </a:r>
          </a:p>
        </p:txBody>
      </p:sp>
      <p:sp>
        <p:nvSpPr>
          <p:cNvPr id="4" name="Slide Number Placeholder 3"/>
          <p:cNvSpPr>
            <a:spLocks noGrp="1"/>
          </p:cNvSpPr>
          <p:nvPr>
            <p:ph type="sldNum" sz="quarter" idx="5"/>
          </p:nvPr>
        </p:nvSpPr>
        <p:spPr/>
        <p:txBody>
          <a:bodyPr/>
          <a:lstStyle/>
          <a:p>
            <a:fld id="{7A5CE008-9AC7-40B4-9D4E-3FED1B7FDE0F}" type="slidenum">
              <a:rPr lang="en-US" smtClean="0"/>
              <a:t>11</a:t>
            </a:fld>
            <a:endParaRPr lang="en-US"/>
          </a:p>
        </p:txBody>
      </p:sp>
    </p:spTree>
    <p:extLst>
      <p:ext uri="{BB962C8B-B14F-4D97-AF65-F5344CB8AC3E}">
        <p14:creationId xmlns:p14="http://schemas.microsoft.com/office/powerpoint/2010/main" val="1721155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Tips the textbook provides to help when analyzing a locus with 3 alleles</a:t>
            </a:r>
          </a:p>
          <a:p>
            <a:r>
              <a:rPr lang="en-US" dirty="0"/>
              <a:t>Stable polymorphism: a polymorphism that’s maintained at a locus through natural selection</a:t>
            </a:r>
          </a:p>
        </p:txBody>
      </p:sp>
      <p:sp>
        <p:nvSpPr>
          <p:cNvPr id="4" name="Slide Number Placeholder 3"/>
          <p:cNvSpPr>
            <a:spLocks noGrp="1"/>
          </p:cNvSpPr>
          <p:nvPr>
            <p:ph type="sldNum" sz="quarter" idx="5"/>
          </p:nvPr>
        </p:nvSpPr>
        <p:spPr/>
        <p:txBody>
          <a:bodyPr/>
          <a:lstStyle/>
          <a:p>
            <a:fld id="{7A5CE008-9AC7-40B4-9D4E-3FED1B7FDE0F}" type="slidenum">
              <a:rPr lang="en-US" smtClean="0"/>
              <a:t>12</a:t>
            </a:fld>
            <a:endParaRPr lang="en-US"/>
          </a:p>
        </p:txBody>
      </p:sp>
    </p:spTree>
    <p:extLst>
      <p:ext uri="{BB962C8B-B14F-4D97-AF65-F5344CB8AC3E}">
        <p14:creationId xmlns:p14="http://schemas.microsoft.com/office/powerpoint/2010/main" val="32502376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realistically what populations are like– fitness doesn’t stay constant under real-life conditions</a:t>
            </a:r>
          </a:p>
          <a:p>
            <a:r>
              <a:rPr lang="en-US" dirty="0"/>
              <a:t>Can be a powerful way to maintain genetic variation in natural pops</a:t>
            </a:r>
          </a:p>
        </p:txBody>
      </p:sp>
      <p:sp>
        <p:nvSpPr>
          <p:cNvPr id="4" name="Slide Number Placeholder 3"/>
          <p:cNvSpPr>
            <a:spLocks noGrp="1"/>
          </p:cNvSpPr>
          <p:nvPr>
            <p:ph type="sldNum" sz="quarter" idx="5"/>
          </p:nvPr>
        </p:nvSpPr>
        <p:spPr/>
        <p:txBody>
          <a:bodyPr/>
          <a:lstStyle/>
          <a:p>
            <a:fld id="{7A5CE008-9AC7-40B4-9D4E-3FED1B7FDE0F}" type="slidenum">
              <a:rPr lang="en-US" smtClean="0"/>
              <a:t>13</a:t>
            </a:fld>
            <a:endParaRPr lang="en-US"/>
          </a:p>
        </p:txBody>
      </p:sp>
    </p:spTree>
    <p:extLst>
      <p:ext uri="{BB962C8B-B14F-4D97-AF65-F5344CB8AC3E}">
        <p14:creationId xmlns:p14="http://schemas.microsoft.com/office/powerpoint/2010/main" val="38925073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Three most likely causes for frequency-dependent selection are sexual selection, predation and disease, and competition</a:t>
            </a:r>
          </a:p>
          <a:p>
            <a:r>
              <a:rPr lang="en-US" dirty="0"/>
              <a:t>Extreme example of frequency-dependent selection is that of the self-incompatibility locus (S) in plants : fantastic way to maintain genetic diversity</a:t>
            </a:r>
          </a:p>
          <a:p>
            <a:r>
              <a:rPr lang="en-US" dirty="0"/>
              <a:t>Any new S mutation is expected to have high selection advantage at the start</a:t>
            </a:r>
          </a:p>
          <a:p>
            <a:r>
              <a:rPr lang="en-US" dirty="0"/>
              <a:t>Important to keep in mind that S4 is also likely to be lost due to genetic drift– so the actual number of S4 alleles would be the amount lost and the amount gained together</a:t>
            </a:r>
          </a:p>
        </p:txBody>
      </p:sp>
      <p:sp>
        <p:nvSpPr>
          <p:cNvPr id="4" name="Slide Number Placeholder 3"/>
          <p:cNvSpPr>
            <a:spLocks noGrp="1"/>
          </p:cNvSpPr>
          <p:nvPr>
            <p:ph type="sldNum" sz="quarter" idx="5"/>
          </p:nvPr>
        </p:nvSpPr>
        <p:spPr/>
        <p:txBody>
          <a:bodyPr/>
          <a:lstStyle/>
          <a:p>
            <a:fld id="{7A5CE008-9AC7-40B4-9D4E-3FED1B7FDE0F}" type="slidenum">
              <a:rPr lang="en-US" smtClean="0"/>
              <a:t>14</a:t>
            </a:fld>
            <a:endParaRPr lang="en-US"/>
          </a:p>
        </p:txBody>
      </p:sp>
    </p:spTree>
    <p:extLst>
      <p:ext uri="{BB962C8B-B14F-4D97-AF65-F5344CB8AC3E}">
        <p14:creationId xmlns:p14="http://schemas.microsoft.com/office/powerpoint/2010/main" val="16541522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Females are haploid, males are </a:t>
            </a:r>
            <a:r>
              <a:rPr lang="en-US" dirty="0" err="1"/>
              <a:t>diplodis</a:t>
            </a:r>
            <a:endParaRPr lang="en-US" dirty="0"/>
          </a:p>
          <a:p>
            <a:r>
              <a:rPr lang="en-US" dirty="0"/>
              <a:t>Large pops don’t have to worry about producing too many diploid males</a:t>
            </a:r>
          </a:p>
        </p:txBody>
      </p:sp>
      <p:sp>
        <p:nvSpPr>
          <p:cNvPr id="4" name="Slide Number Placeholder 3"/>
          <p:cNvSpPr>
            <a:spLocks noGrp="1"/>
          </p:cNvSpPr>
          <p:nvPr>
            <p:ph type="sldNum" sz="quarter" idx="5"/>
          </p:nvPr>
        </p:nvSpPr>
        <p:spPr/>
        <p:txBody>
          <a:bodyPr/>
          <a:lstStyle/>
          <a:p>
            <a:fld id="{7A5CE008-9AC7-40B4-9D4E-3FED1B7FDE0F}" type="slidenum">
              <a:rPr lang="en-US" smtClean="0"/>
              <a:t>15</a:t>
            </a:fld>
            <a:endParaRPr lang="en-US"/>
          </a:p>
        </p:txBody>
      </p:sp>
    </p:spTree>
    <p:extLst>
      <p:ext uri="{BB962C8B-B14F-4D97-AF65-F5344CB8AC3E}">
        <p14:creationId xmlns:p14="http://schemas.microsoft.com/office/powerpoint/2010/main" val="9335288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5CE008-9AC7-40B4-9D4E-3FED1B7FDE0F}" type="slidenum">
              <a:rPr lang="en-US" smtClean="0"/>
              <a:t>16</a:t>
            </a:fld>
            <a:endParaRPr lang="en-US"/>
          </a:p>
        </p:txBody>
      </p:sp>
    </p:spTree>
    <p:extLst>
      <p:ext uri="{BB962C8B-B14F-4D97-AF65-F5344CB8AC3E}">
        <p14:creationId xmlns:p14="http://schemas.microsoft.com/office/powerpoint/2010/main" val="32442463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Genetic drift reduces the ability for deleterious alleles to be lost and advantageous alleles to be gained</a:t>
            </a:r>
          </a:p>
        </p:txBody>
      </p:sp>
      <p:sp>
        <p:nvSpPr>
          <p:cNvPr id="4" name="Slide Number Placeholder 3"/>
          <p:cNvSpPr>
            <a:spLocks noGrp="1"/>
          </p:cNvSpPr>
          <p:nvPr>
            <p:ph type="sldNum" sz="quarter" idx="5"/>
          </p:nvPr>
        </p:nvSpPr>
        <p:spPr/>
        <p:txBody>
          <a:bodyPr/>
          <a:lstStyle/>
          <a:p>
            <a:fld id="{7A5CE008-9AC7-40B4-9D4E-3FED1B7FDE0F}" type="slidenum">
              <a:rPr lang="en-US" smtClean="0"/>
              <a:t>17</a:t>
            </a:fld>
            <a:endParaRPr lang="en-US"/>
          </a:p>
        </p:txBody>
      </p:sp>
    </p:spTree>
    <p:extLst>
      <p:ext uri="{BB962C8B-B14F-4D97-AF65-F5344CB8AC3E}">
        <p14:creationId xmlns:p14="http://schemas.microsoft.com/office/powerpoint/2010/main" val="30886842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Chromosomal rearrangements suffer from underdominance, in that they’ll always be selected against regardless of their advantageousness</a:t>
            </a:r>
          </a:p>
          <a:p>
            <a:r>
              <a:rPr lang="en-US" dirty="0"/>
              <a:t>Chromosomal variation and evolution are why translocating individuals from one population to another can sometime be detrimental to conservation efforts</a:t>
            </a:r>
          </a:p>
        </p:txBody>
      </p:sp>
      <p:sp>
        <p:nvSpPr>
          <p:cNvPr id="4" name="Slide Number Placeholder 3"/>
          <p:cNvSpPr>
            <a:spLocks noGrp="1"/>
          </p:cNvSpPr>
          <p:nvPr>
            <p:ph type="sldNum" sz="quarter" idx="5"/>
          </p:nvPr>
        </p:nvSpPr>
        <p:spPr/>
        <p:txBody>
          <a:bodyPr/>
          <a:lstStyle/>
          <a:p>
            <a:fld id="{7A5CE008-9AC7-40B4-9D4E-3FED1B7FDE0F}" type="slidenum">
              <a:rPr lang="en-US" smtClean="0"/>
              <a:t>18</a:t>
            </a:fld>
            <a:endParaRPr lang="en-US"/>
          </a:p>
        </p:txBody>
      </p:sp>
    </p:spTree>
    <p:extLst>
      <p:ext uri="{BB962C8B-B14F-4D97-AF65-F5344CB8AC3E}">
        <p14:creationId xmlns:p14="http://schemas.microsoft.com/office/powerpoint/2010/main" val="26525867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Essentially overdominance is only good at keeping alleles with high frequencies around</a:t>
            </a:r>
          </a:p>
        </p:txBody>
      </p:sp>
      <p:sp>
        <p:nvSpPr>
          <p:cNvPr id="4" name="Slide Number Placeholder 3"/>
          <p:cNvSpPr>
            <a:spLocks noGrp="1"/>
          </p:cNvSpPr>
          <p:nvPr>
            <p:ph type="sldNum" sz="quarter" idx="5"/>
          </p:nvPr>
        </p:nvSpPr>
        <p:spPr/>
        <p:txBody>
          <a:bodyPr/>
          <a:lstStyle/>
          <a:p>
            <a:fld id="{7A5CE008-9AC7-40B4-9D4E-3FED1B7FDE0F}" type="slidenum">
              <a:rPr lang="en-US" smtClean="0"/>
              <a:t>19</a:t>
            </a:fld>
            <a:endParaRPr lang="en-US"/>
          </a:p>
        </p:txBody>
      </p:sp>
    </p:spTree>
    <p:extLst>
      <p:ext uri="{BB962C8B-B14F-4D97-AF65-F5344CB8AC3E}">
        <p14:creationId xmlns:p14="http://schemas.microsoft.com/office/powerpoint/2010/main" val="25547769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from study by Nachman et al (2003)</a:t>
            </a:r>
          </a:p>
          <a:p>
            <a:r>
              <a:rPr lang="en-US" dirty="0"/>
              <a:t>A classic example of what we consider evidence for natural selection on phenotypes: fur color has adapted to the environment to produce a camouflage effect</a:t>
            </a:r>
          </a:p>
          <a:p>
            <a:r>
              <a:rPr lang="en-US" dirty="0"/>
              <a:t>Somehow this phenotypic mutation has evolved differently in different populations, despite existing for the same reason</a:t>
            </a:r>
          </a:p>
          <a:p>
            <a:r>
              <a:rPr lang="en-US" dirty="0"/>
              <a:t>Local adaptations are usually only present during events of extreme environmental conditions</a:t>
            </a:r>
          </a:p>
        </p:txBody>
      </p:sp>
      <p:sp>
        <p:nvSpPr>
          <p:cNvPr id="4" name="Slide Number Placeholder 3"/>
          <p:cNvSpPr>
            <a:spLocks noGrp="1"/>
          </p:cNvSpPr>
          <p:nvPr>
            <p:ph type="sldNum" sz="quarter" idx="5"/>
          </p:nvPr>
        </p:nvSpPr>
        <p:spPr/>
        <p:txBody>
          <a:bodyPr/>
          <a:lstStyle/>
          <a:p>
            <a:fld id="{7A5CE008-9AC7-40B4-9D4E-3FED1B7FDE0F}" type="slidenum">
              <a:rPr lang="en-US" smtClean="0"/>
              <a:t>20</a:t>
            </a:fld>
            <a:endParaRPr lang="en-US"/>
          </a:p>
        </p:txBody>
      </p:sp>
    </p:spTree>
    <p:extLst>
      <p:ext uri="{BB962C8B-B14F-4D97-AF65-F5344CB8AC3E}">
        <p14:creationId xmlns:p14="http://schemas.microsoft.com/office/powerpoint/2010/main" val="539625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how to define fitness at a locus with 2 alleles</a:t>
            </a:r>
          </a:p>
        </p:txBody>
      </p:sp>
      <p:sp>
        <p:nvSpPr>
          <p:cNvPr id="4" name="Slide Number Placeholder 3"/>
          <p:cNvSpPr>
            <a:spLocks noGrp="1"/>
          </p:cNvSpPr>
          <p:nvPr>
            <p:ph type="sldNum" sz="quarter" idx="5"/>
          </p:nvPr>
        </p:nvSpPr>
        <p:spPr/>
        <p:txBody>
          <a:bodyPr/>
          <a:lstStyle/>
          <a:p>
            <a:fld id="{7A5CE008-9AC7-40B4-9D4E-3FED1B7FDE0F}" type="slidenum">
              <a:rPr lang="en-US" smtClean="0"/>
              <a:t>3</a:t>
            </a:fld>
            <a:endParaRPr lang="en-US"/>
          </a:p>
        </p:txBody>
      </p:sp>
    </p:spTree>
    <p:extLst>
      <p:ext uri="{BB962C8B-B14F-4D97-AF65-F5344CB8AC3E}">
        <p14:creationId xmlns:p14="http://schemas.microsoft.com/office/powerpoint/2010/main" val="38426103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Local adaptations are important!!</a:t>
            </a:r>
          </a:p>
        </p:txBody>
      </p:sp>
      <p:sp>
        <p:nvSpPr>
          <p:cNvPr id="4" name="Slide Number Placeholder 3"/>
          <p:cNvSpPr>
            <a:spLocks noGrp="1"/>
          </p:cNvSpPr>
          <p:nvPr>
            <p:ph type="sldNum" sz="quarter" idx="5"/>
          </p:nvPr>
        </p:nvSpPr>
        <p:spPr/>
        <p:txBody>
          <a:bodyPr/>
          <a:lstStyle/>
          <a:p>
            <a:fld id="{7A5CE008-9AC7-40B4-9D4E-3FED1B7FDE0F}" type="slidenum">
              <a:rPr lang="en-US" smtClean="0"/>
              <a:t>22</a:t>
            </a:fld>
            <a:endParaRPr lang="en-US"/>
          </a:p>
        </p:txBody>
      </p:sp>
    </p:spTree>
    <p:extLst>
      <p:ext uri="{BB962C8B-B14F-4D97-AF65-F5344CB8AC3E}">
        <p14:creationId xmlns:p14="http://schemas.microsoft.com/office/powerpoint/2010/main" val="516266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Fitnesses</a:t>
            </a:r>
            <a:r>
              <a:rPr lang="en-US" dirty="0"/>
              <a:t> have been standardized by dividing by the genotype with the highest fitness (AA)</a:t>
            </a:r>
          </a:p>
          <a:p>
            <a:r>
              <a:rPr lang="en-US" dirty="0"/>
              <a:t>Not sure where these values come from?</a:t>
            </a:r>
          </a:p>
        </p:txBody>
      </p:sp>
      <p:sp>
        <p:nvSpPr>
          <p:cNvPr id="4" name="Slide Number Placeholder 3"/>
          <p:cNvSpPr>
            <a:spLocks noGrp="1"/>
          </p:cNvSpPr>
          <p:nvPr>
            <p:ph type="sldNum" sz="quarter" idx="5"/>
          </p:nvPr>
        </p:nvSpPr>
        <p:spPr/>
        <p:txBody>
          <a:bodyPr/>
          <a:lstStyle/>
          <a:p>
            <a:fld id="{7A5CE008-9AC7-40B4-9D4E-3FED1B7FDE0F}" type="slidenum">
              <a:rPr lang="en-US" smtClean="0"/>
              <a:t>4</a:t>
            </a:fld>
            <a:endParaRPr lang="en-US"/>
          </a:p>
        </p:txBody>
      </p:sp>
    </p:spTree>
    <p:extLst>
      <p:ext uri="{BB962C8B-B14F-4D97-AF65-F5344CB8AC3E}">
        <p14:creationId xmlns:p14="http://schemas.microsoft.com/office/powerpoint/2010/main" val="908121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all HW assumptions are valid except that this population has random mating</a:t>
            </a:r>
          </a:p>
          <a:p>
            <a:r>
              <a:rPr lang="en-US" dirty="0"/>
              <a:t>Hardy-Weinberg proportions</a:t>
            </a:r>
          </a:p>
        </p:txBody>
      </p:sp>
      <p:sp>
        <p:nvSpPr>
          <p:cNvPr id="4" name="Slide Number Placeholder 3"/>
          <p:cNvSpPr>
            <a:spLocks noGrp="1"/>
          </p:cNvSpPr>
          <p:nvPr>
            <p:ph type="sldNum" sz="quarter" idx="5"/>
          </p:nvPr>
        </p:nvSpPr>
        <p:spPr/>
        <p:txBody>
          <a:bodyPr/>
          <a:lstStyle/>
          <a:p>
            <a:fld id="{7A5CE008-9AC7-40B4-9D4E-3FED1B7FDE0F}" type="slidenum">
              <a:rPr lang="en-US" smtClean="0"/>
              <a:t>5</a:t>
            </a:fld>
            <a:endParaRPr lang="en-US"/>
          </a:p>
        </p:txBody>
      </p:sp>
    </p:spTree>
    <p:extLst>
      <p:ext uri="{BB962C8B-B14F-4D97-AF65-F5344CB8AC3E}">
        <p14:creationId xmlns:p14="http://schemas.microsoft.com/office/powerpoint/2010/main" val="3433764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methods of natural selection with constant fitness</a:t>
            </a:r>
          </a:p>
        </p:txBody>
      </p:sp>
      <p:sp>
        <p:nvSpPr>
          <p:cNvPr id="4" name="Slide Number Placeholder 3"/>
          <p:cNvSpPr>
            <a:spLocks noGrp="1"/>
          </p:cNvSpPr>
          <p:nvPr>
            <p:ph type="sldNum" sz="quarter" idx="5"/>
          </p:nvPr>
        </p:nvSpPr>
        <p:spPr/>
        <p:txBody>
          <a:bodyPr/>
          <a:lstStyle/>
          <a:p>
            <a:fld id="{7A5CE008-9AC7-40B4-9D4E-3FED1B7FDE0F}" type="slidenum">
              <a:rPr lang="en-US" smtClean="0"/>
              <a:t>6</a:t>
            </a:fld>
            <a:endParaRPr lang="en-US"/>
          </a:p>
        </p:txBody>
      </p:sp>
    </p:spTree>
    <p:extLst>
      <p:ext uri="{BB962C8B-B14F-4D97-AF65-F5344CB8AC3E}">
        <p14:creationId xmlns:p14="http://schemas.microsoft.com/office/powerpoint/2010/main" val="3894008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Advantageous alleles will become fixed via natural selection</a:t>
            </a:r>
          </a:p>
          <a:p>
            <a:r>
              <a:rPr lang="en-US" dirty="0"/>
              <a:t>The dominance of the allele doesn’t matter </a:t>
            </a:r>
            <a:r>
              <a:rPr lang="en-US" dirty="0" err="1"/>
              <a:t>bc</a:t>
            </a:r>
            <a:r>
              <a:rPr lang="en-US" dirty="0"/>
              <a:t> they’re all going to end up fixed if the allele is advantageous</a:t>
            </a:r>
          </a:p>
          <a:p>
            <a:r>
              <a:rPr lang="en-US" dirty="0"/>
              <a:t>But! The rate of change in allele frequencies IS affected by dominance – ex. Selection on a recessive allele is ineffective when the allele is rare, because the allele remains “hidden” due to the majority of their presence being in heterozygotes</a:t>
            </a:r>
          </a:p>
        </p:txBody>
      </p:sp>
      <p:sp>
        <p:nvSpPr>
          <p:cNvPr id="4" name="Slide Number Placeholder 3"/>
          <p:cNvSpPr>
            <a:spLocks noGrp="1"/>
          </p:cNvSpPr>
          <p:nvPr>
            <p:ph type="sldNum" sz="quarter" idx="5"/>
          </p:nvPr>
        </p:nvSpPr>
        <p:spPr/>
        <p:txBody>
          <a:bodyPr/>
          <a:lstStyle/>
          <a:p>
            <a:fld id="{7A5CE008-9AC7-40B4-9D4E-3FED1B7FDE0F}" type="slidenum">
              <a:rPr lang="en-US" smtClean="0"/>
              <a:t>7</a:t>
            </a:fld>
            <a:endParaRPr lang="en-US"/>
          </a:p>
        </p:txBody>
      </p:sp>
    </p:spTree>
    <p:extLst>
      <p:ext uri="{BB962C8B-B14F-4D97-AF65-F5344CB8AC3E}">
        <p14:creationId xmlns:p14="http://schemas.microsoft.com/office/powerpoint/2010/main" val="3601657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Stable equilibrium: where allele frequencies will always return (frequencies want to be in equilibrium)</a:t>
            </a:r>
          </a:p>
          <a:p>
            <a:r>
              <a:rPr lang="en-US" dirty="0"/>
              <a:t>Example: observations of 162 individuals and their offspring produced results that the intermediate-colored birds had a higher rate of annual survival, and significant differences in levels of aggression, habitat preference, and parasite load. This intermediate color was due to a heterozygous allele at a single locus, so it’s a good example for heterozygous advantage</a:t>
            </a:r>
          </a:p>
        </p:txBody>
      </p:sp>
      <p:sp>
        <p:nvSpPr>
          <p:cNvPr id="4" name="Slide Number Placeholder 3"/>
          <p:cNvSpPr>
            <a:spLocks noGrp="1"/>
          </p:cNvSpPr>
          <p:nvPr>
            <p:ph type="sldNum" sz="quarter" idx="5"/>
          </p:nvPr>
        </p:nvSpPr>
        <p:spPr/>
        <p:txBody>
          <a:bodyPr/>
          <a:lstStyle/>
          <a:p>
            <a:fld id="{7A5CE008-9AC7-40B4-9D4E-3FED1B7FDE0F}" type="slidenum">
              <a:rPr lang="en-US" smtClean="0"/>
              <a:t>8</a:t>
            </a:fld>
            <a:endParaRPr lang="en-US"/>
          </a:p>
        </p:txBody>
      </p:sp>
    </p:spTree>
    <p:extLst>
      <p:ext uri="{BB962C8B-B14F-4D97-AF65-F5344CB8AC3E}">
        <p14:creationId xmlns:p14="http://schemas.microsoft.com/office/powerpoint/2010/main" val="32602700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Unstable equilibrium: allele frequencies will move away from equilibrium once they’re changed. Frequencies will move to extremes on either end and become fixed, which isn’t good for genetic variation</a:t>
            </a:r>
          </a:p>
          <a:p>
            <a:r>
              <a:rPr lang="en-US" dirty="0"/>
              <a:t>Figure shows an experiment where fruit flies were put into cages: 10 populations, each with a starting amount of 20 individuals. homozygotes had equal fitness that was approximately twice that of heterozygotes. because of genetic drift alleles quickly became fixed. </a:t>
            </a:r>
          </a:p>
        </p:txBody>
      </p:sp>
      <p:sp>
        <p:nvSpPr>
          <p:cNvPr id="4" name="Slide Number Placeholder 3"/>
          <p:cNvSpPr>
            <a:spLocks noGrp="1"/>
          </p:cNvSpPr>
          <p:nvPr>
            <p:ph type="sldNum" sz="quarter" idx="5"/>
          </p:nvPr>
        </p:nvSpPr>
        <p:spPr/>
        <p:txBody>
          <a:bodyPr/>
          <a:lstStyle/>
          <a:p>
            <a:fld id="{7A5CE008-9AC7-40B4-9D4E-3FED1B7FDE0F}" type="slidenum">
              <a:rPr lang="en-US" smtClean="0"/>
              <a:t>9</a:t>
            </a:fld>
            <a:endParaRPr lang="en-US"/>
          </a:p>
        </p:txBody>
      </p:sp>
    </p:spTree>
    <p:extLst>
      <p:ext uri="{BB962C8B-B14F-4D97-AF65-F5344CB8AC3E}">
        <p14:creationId xmlns:p14="http://schemas.microsoft.com/office/powerpoint/2010/main" val="2802086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Differential survival: differences in rates of survival between individuals in a population</a:t>
            </a:r>
          </a:p>
        </p:txBody>
      </p:sp>
      <p:sp>
        <p:nvSpPr>
          <p:cNvPr id="4" name="Slide Number Placeholder 3"/>
          <p:cNvSpPr>
            <a:spLocks noGrp="1"/>
          </p:cNvSpPr>
          <p:nvPr>
            <p:ph type="sldNum" sz="quarter" idx="5"/>
          </p:nvPr>
        </p:nvSpPr>
        <p:spPr/>
        <p:txBody>
          <a:bodyPr/>
          <a:lstStyle/>
          <a:p>
            <a:fld id="{7A5CE008-9AC7-40B4-9D4E-3FED1B7FDE0F}" type="slidenum">
              <a:rPr lang="en-US" smtClean="0"/>
              <a:t>10</a:t>
            </a:fld>
            <a:endParaRPr lang="en-US"/>
          </a:p>
        </p:txBody>
      </p:sp>
    </p:spTree>
    <p:extLst>
      <p:ext uri="{BB962C8B-B14F-4D97-AF65-F5344CB8AC3E}">
        <p14:creationId xmlns:p14="http://schemas.microsoft.com/office/powerpoint/2010/main" val="3241332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3/4/2024</a:t>
            </a:fld>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421091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3/4/2024</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42388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3/4/2024</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004000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3/4/2024</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320483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3/4/2024</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5066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3/4/2024</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227108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3/4/2024</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951882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3/4/2024</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000883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3/4/2024</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768820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3/4/2024</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620938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3/4/2024</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733967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pPr/>
              <a:t>3/4/2024</a:t>
            </a:fld>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418742000"/>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D370B3-DFD2-B476-1340-4F71F8C1AE28}"/>
              </a:ext>
            </a:extLst>
          </p:cNvPr>
          <p:cNvSpPr>
            <a:spLocks noGrp="1"/>
          </p:cNvSpPr>
          <p:nvPr>
            <p:ph type="ctrTitle"/>
          </p:nvPr>
        </p:nvSpPr>
        <p:spPr>
          <a:xfrm>
            <a:off x="3863976" y="1079500"/>
            <a:ext cx="4456328" cy="2138400"/>
          </a:xfrm>
        </p:spPr>
        <p:txBody>
          <a:bodyPr>
            <a:normAutofit/>
          </a:bodyPr>
          <a:lstStyle/>
          <a:p>
            <a:r>
              <a:rPr lang="en-US"/>
              <a:t>Chapter 8</a:t>
            </a:r>
            <a:br>
              <a:rPr lang="en-US"/>
            </a:br>
            <a:br>
              <a:rPr lang="en-US"/>
            </a:br>
            <a:endParaRPr lang="en-US"/>
          </a:p>
        </p:txBody>
      </p:sp>
      <p:sp>
        <p:nvSpPr>
          <p:cNvPr id="3" name="Subtitle 2">
            <a:extLst>
              <a:ext uri="{FF2B5EF4-FFF2-40B4-BE49-F238E27FC236}">
                <a16:creationId xmlns:a16="http://schemas.microsoft.com/office/drawing/2014/main" id="{ED6B54D2-49F5-58F7-3CE3-48D596330EAF}"/>
              </a:ext>
            </a:extLst>
          </p:cNvPr>
          <p:cNvSpPr>
            <a:spLocks noGrp="1"/>
          </p:cNvSpPr>
          <p:nvPr>
            <p:ph type="subTitle" idx="1"/>
          </p:nvPr>
        </p:nvSpPr>
        <p:spPr>
          <a:xfrm>
            <a:off x="4425087" y="4113213"/>
            <a:ext cx="3341826" cy="1655762"/>
          </a:xfrm>
        </p:spPr>
        <p:txBody>
          <a:bodyPr>
            <a:normAutofit/>
          </a:bodyPr>
          <a:lstStyle/>
          <a:p>
            <a:r>
              <a:rPr lang="en-US"/>
              <a:t>Natural Selection</a:t>
            </a:r>
          </a:p>
        </p:txBody>
      </p:sp>
      <p:sp>
        <p:nvSpPr>
          <p:cNvPr id="61" name="Freeform: Shape 60">
            <a:extLst>
              <a:ext uri="{FF2B5EF4-FFF2-40B4-BE49-F238E27FC236}">
                <a16:creationId xmlns:a16="http://schemas.microsoft.com/office/drawing/2014/main" id="{877D5044-C0FC-41BD-921B-D2CEA70F43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759198" y="604046"/>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Freeform: Shape 96">
            <a:extLst>
              <a:ext uri="{FF2B5EF4-FFF2-40B4-BE49-F238E27FC236}">
                <a16:creationId xmlns:a16="http://schemas.microsoft.com/office/drawing/2014/main" id="{240C59C6-5DFE-4F83-A118-7B0F1AD93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607906" y="2694497"/>
            <a:ext cx="2287608" cy="3232926"/>
          </a:xfrm>
          <a:custGeom>
            <a:avLst/>
            <a:gdLst>
              <a:gd name="connsiteX0" fmla="*/ 1143804 w 2287608"/>
              <a:gd name="connsiteY0" fmla="*/ 1916209 h 3232926"/>
              <a:gd name="connsiteX1" fmla="*/ 1140311 w 2287608"/>
              <a:gd name="connsiteY1" fmla="*/ 1919384 h 3232926"/>
              <a:gd name="connsiteX2" fmla="*/ 1136818 w 2287608"/>
              <a:gd name="connsiteY2" fmla="*/ 1916209 h 3232926"/>
              <a:gd name="connsiteX3" fmla="*/ 1136818 w 2287608"/>
              <a:gd name="connsiteY3" fmla="*/ 1922559 h 3232926"/>
              <a:gd name="connsiteX4" fmla="*/ 1117018 w 2287608"/>
              <a:gd name="connsiteY4" fmla="*/ 1940554 h 3232926"/>
              <a:gd name="connsiteX5" fmla="*/ 854401 w 2287608"/>
              <a:gd name="connsiteY5" fmla="*/ 2574568 h 3232926"/>
              <a:gd name="connsiteX6" fmla="*/ 1117018 w 2287608"/>
              <a:gd name="connsiteY6" fmla="*/ 3208581 h 3232926"/>
              <a:gd name="connsiteX7" fmla="*/ 1136818 w 2287608"/>
              <a:gd name="connsiteY7" fmla="*/ 3226577 h 3232926"/>
              <a:gd name="connsiteX8" fmla="*/ 1136818 w 2287608"/>
              <a:gd name="connsiteY8" fmla="*/ 3232926 h 3232926"/>
              <a:gd name="connsiteX9" fmla="*/ 1140311 w 2287608"/>
              <a:gd name="connsiteY9" fmla="*/ 3229751 h 3232926"/>
              <a:gd name="connsiteX10" fmla="*/ 1143804 w 2287608"/>
              <a:gd name="connsiteY10" fmla="*/ 3232926 h 3232926"/>
              <a:gd name="connsiteX11" fmla="*/ 1143804 w 2287608"/>
              <a:gd name="connsiteY11" fmla="*/ 3226577 h 3232926"/>
              <a:gd name="connsiteX12" fmla="*/ 1163604 w 2287608"/>
              <a:gd name="connsiteY12" fmla="*/ 3208581 h 3232926"/>
              <a:gd name="connsiteX13" fmla="*/ 1426221 w 2287608"/>
              <a:gd name="connsiteY13" fmla="*/ 2574567 h 3232926"/>
              <a:gd name="connsiteX14" fmla="*/ 1163604 w 2287608"/>
              <a:gd name="connsiteY14" fmla="*/ 1940554 h 3232926"/>
              <a:gd name="connsiteX15" fmla="*/ 1143804 w 2287608"/>
              <a:gd name="connsiteY15" fmla="*/ 1922558 h 3232926"/>
              <a:gd name="connsiteX16" fmla="*/ 1140312 w 2287608"/>
              <a:gd name="connsiteY16" fmla="*/ 1494239 h 3232926"/>
              <a:gd name="connsiteX17" fmla="*/ 1134813 w 2287608"/>
              <a:gd name="connsiteY17" fmla="*/ 1497413 h 3232926"/>
              <a:gd name="connsiteX18" fmla="*/ 1109328 w 2287608"/>
              <a:gd name="connsiteY18" fmla="*/ 1489264 h 3232926"/>
              <a:gd name="connsiteX19" fmla="*/ 428947 w 2287608"/>
              <a:gd name="connsiteY19" fmla="*/ 1578838 h 3232926"/>
              <a:gd name="connsiteX20" fmla="*/ 11185 w 2287608"/>
              <a:gd name="connsiteY20" fmla="*/ 2123278 h 3232926"/>
              <a:gd name="connsiteX21" fmla="*/ 5499 w 2287608"/>
              <a:gd name="connsiteY21" fmla="*/ 2149423 h 3232926"/>
              <a:gd name="connsiteX22" fmla="*/ 0 w 2287608"/>
              <a:gd name="connsiteY22" fmla="*/ 2152597 h 3232926"/>
              <a:gd name="connsiteX23" fmla="*/ 4497 w 2287608"/>
              <a:gd name="connsiteY23" fmla="*/ 2154035 h 3232926"/>
              <a:gd name="connsiteX24" fmla="*/ 3493 w 2287608"/>
              <a:gd name="connsiteY24" fmla="*/ 2158648 h 3232926"/>
              <a:gd name="connsiteX25" fmla="*/ 8992 w 2287608"/>
              <a:gd name="connsiteY25" fmla="*/ 2155473 h 3232926"/>
              <a:gd name="connsiteX26" fmla="*/ 34477 w 2287608"/>
              <a:gd name="connsiteY26" fmla="*/ 2163622 h 3232926"/>
              <a:gd name="connsiteX27" fmla="*/ 290620 w 2287608"/>
              <a:gd name="connsiteY27" fmla="*/ 2194022 h 3232926"/>
              <a:gd name="connsiteX28" fmla="*/ 714858 w 2287608"/>
              <a:gd name="connsiteY28" fmla="*/ 2074049 h 3232926"/>
              <a:gd name="connsiteX29" fmla="*/ 1132621 w 2287608"/>
              <a:gd name="connsiteY29" fmla="*/ 1529609 h 3232926"/>
              <a:gd name="connsiteX30" fmla="*/ 1138305 w 2287608"/>
              <a:gd name="connsiteY30" fmla="*/ 1503464 h 3232926"/>
              <a:gd name="connsiteX31" fmla="*/ 1143804 w 2287608"/>
              <a:gd name="connsiteY31" fmla="*/ 1500289 h 3232926"/>
              <a:gd name="connsiteX32" fmla="*/ 1139308 w 2287608"/>
              <a:gd name="connsiteY32" fmla="*/ 1498852 h 3232926"/>
              <a:gd name="connsiteX33" fmla="*/ 2069415 w 2287608"/>
              <a:gd name="connsiteY33" fmla="*/ 1747063 h 3232926"/>
              <a:gd name="connsiteX34" fmla="*/ 1858661 w 2287608"/>
              <a:gd name="connsiteY34" fmla="*/ 1578837 h 3232926"/>
              <a:gd name="connsiteX35" fmla="*/ 1178281 w 2287608"/>
              <a:gd name="connsiteY35" fmla="*/ 1489263 h 3232926"/>
              <a:gd name="connsiteX36" fmla="*/ 1152796 w 2287608"/>
              <a:gd name="connsiteY36" fmla="*/ 1497412 h 3232926"/>
              <a:gd name="connsiteX37" fmla="*/ 1147297 w 2287608"/>
              <a:gd name="connsiteY37" fmla="*/ 1494238 h 3232926"/>
              <a:gd name="connsiteX38" fmla="*/ 1148300 w 2287608"/>
              <a:gd name="connsiteY38" fmla="*/ 1498851 h 3232926"/>
              <a:gd name="connsiteX39" fmla="*/ 1143804 w 2287608"/>
              <a:gd name="connsiteY39" fmla="*/ 1500288 h 3232926"/>
              <a:gd name="connsiteX40" fmla="*/ 1149304 w 2287608"/>
              <a:gd name="connsiteY40" fmla="*/ 1503463 h 3232926"/>
              <a:gd name="connsiteX41" fmla="*/ 1154988 w 2287608"/>
              <a:gd name="connsiteY41" fmla="*/ 1529608 h 3232926"/>
              <a:gd name="connsiteX42" fmla="*/ 1572751 w 2287608"/>
              <a:gd name="connsiteY42" fmla="*/ 2074048 h 3232926"/>
              <a:gd name="connsiteX43" fmla="*/ 1996989 w 2287608"/>
              <a:gd name="connsiteY43" fmla="*/ 2194021 h 3232926"/>
              <a:gd name="connsiteX44" fmla="*/ 2253131 w 2287608"/>
              <a:gd name="connsiteY44" fmla="*/ 2163621 h 3232926"/>
              <a:gd name="connsiteX45" fmla="*/ 2278616 w 2287608"/>
              <a:gd name="connsiteY45" fmla="*/ 2155472 h 3232926"/>
              <a:gd name="connsiteX46" fmla="*/ 2284115 w 2287608"/>
              <a:gd name="connsiteY46" fmla="*/ 2158647 h 3232926"/>
              <a:gd name="connsiteX47" fmla="*/ 2283112 w 2287608"/>
              <a:gd name="connsiteY47" fmla="*/ 2154034 h 3232926"/>
              <a:gd name="connsiteX48" fmla="*/ 2287608 w 2287608"/>
              <a:gd name="connsiteY48" fmla="*/ 2152596 h 3232926"/>
              <a:gd name="connsiteX49" fmla="*/ 2282109 w 2287608"/>
              <a:gd name="connsiteY49" fmla="*/ 2149422 h 3232926"/>
              <a:gd name="connsiteX50" fmla="*/ 2276424 w 2287608"/>
              <a:gd name="connsiteY50" fmla="*/ 2123277 h 3232926"/>
              <a:gd name="connsiteX51" fmla="*/ 2069415 w 2287608"/>
              <a:gd name="connsiteY51" fmla="*/ 1747063 h 3232926"/>
              <a:gd name="connsiteX52" fmla="*/ 1140311 w 2287608"/>
              <a:gd name="connsiteY52" fmla="*/ 779689 h 3232926"/>
              <a:gd name="connsiteX53" fmla="*/ 1134812 w 2287608"/>
              <a:gd name="connsiteY53" fmla="*/ 782863 h 3232926"/>
              <a:gd name="connsiteX54" fmla="*/ 1109328 w 2287608"/>
              <a:gd name="connsiteY54" fmla="*/ 774714 h 3232926"/>
              <a:gd name="connsiteX55" fmla="*/ 428947 w 2287608"/>
              <a:gd name="connsiteY55" fmla="*/ 864288 h 3232926"/>
              <a:gd name="connsiteX56" fmla="*/ 11185 w 2287608"/>
              <a:gd name="connsiteY56" fmla="*/ 1408728 h 3232926"/>
              <a:gd name="connsiteX57" fmla="*/ 5499 w 2287608"/>
              <a:gd name="connsiteY57" fmla="*/ 1434873 h 3232926"/>
              <a:gd name="connsiteX58" fmla="*/ 0 w 2287608"/>
              <a:gd name="connsiteY58" fmla="*/ 1438047 h 3232926"/>
              <a:gd name="connsiteX59" fmla="*/ 4497 w 2287608"/>
              <a:gd name="connsiteY59" fmla="*/ 1439485 h 3232926"/>
              <a:gd name="connsiteX60" fmla="*/ 3493 w 2287608"/>
              <a:gd name="connsiteY60" fmla="*/ 1444098 h 3232926"/>
              <a:gd name="connsiteX61" fmla="*/ 8992 w 2287608"/>
              <a:gd name="connsiteY61" fmla="*/ 1440923 h 3232926"/>
              <a:gd name="connsiteX62" fmla="*/ 34477 w 2287608"/>
              <a:gd name="connsiteY62" fmla="*/ 1449072 h 3232926"/>
              <a:gd name="connsiteX63" fmla="*/ 290620 w 2287608"/>
              <a:gd name="connsiteY63" fmla="*/ 1479472 h 3232926"/>
              <a:gd name="connsiteX64" fmla="*/ 714858 w 2287608"/>
              <a:gd name="connsiteY64" fmla="*/ 1359499 h 3232926"/>
              <a:gd name="connsiteX65" fmla="*/ 1132621 w 2287608"/>
              <a:gd name="connsiteY65" fmla="*/ 815059 h 3232926"/>
              <a:gd name="connsiteX66" fmla="*/ 1138305 w 2287608"/>
              <a:gd name="connsiteY66" fmla="*/ 788914 h 3232926"/>
              <a:gd name="connsiteX67" fmla="*/ 1143805 w 2287608"/>
              <a:gd name="connsiteY67" fmla="*/ 785739 h 3232926"/>
              <a:gd name="connsiteX68" fmla="*/ 1139308 w 2287608"/>
              <a:gd name="connsiteY68" fmla="*/ 784302 h 3232926"/>
              <a:gd name="connsiteX69" fmla="*/ 2069415 w 2287608"/>
              <a:gd name="connsiteY69" fmla="*/ 1032514 h 3232926"/>
              <a:gd name="connsiteX70" fmla="*/ 1858661 w 2287608"/>
              <a:gd name="connsiteY70" fmla="*/ 864289 h 3232926"/>
              <a:gd name="connsiteX71" fmla="*/ 1178281 w 2287608"/>
              <a:gd name="connsiteY71" fmla="*/ 774715 h 3232926"/>
              <a:gd name="connsiteX72" fmla="*/ 1152796 w 2287608"/>
              <a:gd name="connsiteY72" fmla="*/ 782864 h 3232926"/>
              <a:gd name="connsiteX73" fmla="*/ 1147297 w 2287608"/>
              <a:gd name="connsiteY73" fmla="*/ 779690 h 3232926"/>
              <a:gd name="connsiteX74" fmla="*/ 1148300 w 2287608"/>
              <a:gd name="connsiteY74" fmla="*/ 784303 h 3232926"/>
              <a:gd name="connsiteX75" fmla="*/ 1143804 w 2287608"/>
              <a:gd name="connsiteY75" fmla="*/ 785740 h 3232926"/>
              <a:gd name="connsiteX76" fmla="*/ 1149304 w 2287608"/>
              <a:gd name="connsiteY76" fmla="*/ 788915 h 3232926"/>
              <a:gd name="connsiteX77" fmla="*/ 1154988 w 2287608"/>
              <a:gd name="connsiteY77" fmla="*/ 815060 h 3232926"/>
              <a:gd name="connsiteX78" fmla="*/ 1572751 w 2287608"/>
              <a:gd name="connsiteY78" fmla="*/ 1359500 h 3232926"/>
              <a:gd name="connsiteX79" fmla="*/ 1996989 w 2287608"/>
              <a:gd name="connsiteY79" fmla="*/ 1479473 h 3232926"/>
              <a:gd name="connsiteX80" fmla="*/ 2253131 w 2287608"/>
              <a:gd name="connsiteY80" fmla="*/ 1449073 h 3232926"/>
              <a:gd name="connsiteX81" fmla="*/ 2278616 w 2287608"/>
              <a:gd name="connsiteY81" fmla="*/ 1440924 h 3232926"/>
              <a:gd name="connsiteX82" fmla="*/ 2284115 w 2287608"/>
              <a:gd name="connsiteY82" fmla="*/ 1444099 h 3232926"/>
              <a:gd name="connsiteX83" fmla="*/ 2283112 w 2287608"/>
              <a:gd name="connsiteY83" fmla="*/ 1439486 h 3232926"/>
              <a:gd name="connsiteX84" fmla="*/ 2287608 w 2287608"/>
              <a:gd name="connsiteY84" fmla="*/ 1438048 h 3232926"/>
              <a:gd name="connsiteX85" fmla="*/ 2282109 w 2287608"/>
              <a:gd name="connsiteY85" fmla="*/ 1434874 h 3232926"/>
              <a:gd name="connsiteX86" fmla="*/ 2276424 w 2287608"/>
              <a:gd name="connsiteY86" fmla="*/ 1408729 h 3232926"/>
              <a:gd name="connsiteX87" fmla="*/ 2069415 w 2287608"/>
              <a:gd name="connsiteY87" fmla="*/ 1032514 h 3232926"/>
              <a:gd name="connsiteX88" fmla="*/ 1140311 w 2287608"/>
              <a:gd name="connsiteY88" fmla="*/ 35676 h 3232926"/>
              <a:gd name="connsiteX89" fmla="*/ 1134812 w 2287608"/>
              <a:gd name="connsiteY89" fmla="*/ 38850 h 3232926"/>
              <a:gd name="connsiteX90" fmla="*/ 1109328 w 2287608"/>
              <a:gd name="connsiteY90" fmla="*/ 30701 h 3232926"/>
              <a:gd name="connsiteX91" fmla="*/ 428948 w 2287608"/>
              <a:gd name="connsiteY91" fmla="*/ 120275 h 3232926"/>
              <a:gd name="connsiteX92" fmla="*/ 11185 w 2287608"/>
              <a:gd name="connsiteY92" fmla="*/ 664715 h 3232926"/>
              <a:gd name="connsiteX93" fmla="*/ 5499 w 2287608"/>
              <a:gd name="connsiteY93" fmla="*/ 690860 h 3232926"/>
              <a:gd name="connsiteX94" fmla="*/ 0 w 2287608"/>
              <a:gd name="connsiteY94" fmla="*/ 694034 h 3232926"/>
              <a:gd name="connsiteX95" fmla="*/ 4497 w 2287608"/>
              <a:gd name="connsiteY95" fmla="*/ 695472 h 3232926"/>
              <a:gd name="connsiteX96" fmla="*/ 3493 w 2287608"/>
              <a:gd name="connsiteY96" fmla="*/ 700085 h 3232926"/>
              <a:gd name="connsiteX97" fmla="*/ 8992 w 2287608"/>
              <a:gd name="connsiteY97" fmla="*/ 696910 h 3232926"/>
              <a:gd name="connsiteX98" fmla="*/ 34477 w 2287608"/>
              <a:gd name="connsiteY98" fmla="*/ 705059 h 3232926"/>
              <a:gd name="connsiteX99" fmla="*/ 290620 w 2287608"/>
              <a:gd name="connsiteY99" fmla="*/ 735459 h 3232926"/>
              <a:gd name="connsiteX100" fmla="*/ 714857 w 2287608"/>
              <a:gd name="connsiteY100" fmla="*/ 615486 h 3232926"/>
              <a:gd name="connsiteX101" fmla="*/ 1132621 w 2287608"/>
              <a:gd name="connsiteY101" fmla="*/ 71046 h 3232926"/>
              <a:gd name="connsiteX102" fmla="*/ 1138305 w 2287608"/>
              <a:gd name="connsiteY102" fmla="*/ 44901 h 3232926"/>
              <a:gd name="connsiteX103" fmla="*/ 1143805 w 2287608"/>
              <a:gd name="connsiteY103" fmla="*/ 41726 h 3232926"/>
              <a:gd name="connsiteX104" fmla="*/ 1139308 w 2287608"/>
              <a:gd name="connsiteY104" fmla="*/ 40289 h 3232926"/>
              <a:gd name="connsiteX105" fmla="*/ 2069415 w 2287608"/>
              <a:gd name="connsiteY105" fmla="*/ 288501 h 3232926"/>
              <a:gd name="connsiteX106" fmla="*/ 1858661 w 2287608"/>
              <a:gd name="connsiteY106" fmla="*/ 120276 h 3232926"/>
              <a:gd name="connsiteX107" fmla="*/ 1178281 w 2287608"/>
              <a:gd name="connsiteY107" fmla="*/ 30702 h 3232926"/>
              <a:gd name="connsiteX108" fmla="*/ 1152796 w 2287608"/>
              <a:gd name="connsiteY108" fmla="*/ 38850 h 3232926"/>
              <a:gd name="connsiteX109" fmla="*/ 1147297 w 2287608"/>
              <a:gd name="connsiteY109" fmla="*/ 35676 h 3232926"/>
              <a:gd name="connsiteX110" fmla="*/ 1148300 w 2287608"/>
              <a:gd name="connsiteY110" fmla="*/ 40290 h 3232926"/>
              <a:gd name="connsiteX111" fmla="*/ 1143804 w 2287608"/>
              <a:gd name="connsiteY111" fmla="*/ 41727 h 3232926"/>
              <a:gd name="connsiteX112" fmla="*/ 1149304 w 2287608"/>
              <a:gd name="connsiteY112" fmla="*/ 44901 h 3232926"/>
              <a:gd name="connsiteX113" fmla="*/ 1154988 w 2287608"/>
              <a:gd name="connsiteY113" fmla="*/ 71046 h 3232926"/>
              <a:gd name="connsiteX114" fmla="*/ 1572751 w 2287608"/>
              <a:gd name="connsiteY114" fmla="*/ 615486 h 3232926"/>
              <a:gd name="connsiteX115" fmla="*/ 1996989 w 2287608"/>
              <a:gd name="connsiteY115" fmla="*/ 735460 h 3232926"/>
              <a:gd name="connsiteX116" fmla="*/ 2253131 w 2287608"/>
              <a:gd name="connsiteY116" fmla="*/ 705060 h 3232926"/>
              <a:gd name="connsiteX117" fmla="*/ 2278616 w 2287608"/>
              <a:gd name="connsiteY117" fmla="*/ 696911 h 3232926"/>
              <a:gd name="connsiteX118" fmla="*/ 2284115 w 2287608"/>
              <a:gd name="connsiteY118" fmla="*/ 700086 h 3232926"/>
              <a:gd name="connsiteX119" fmla="*/ 2283112 w 2287608"/>
              <a:gd name="connsiteY119" fmla="*/ 695473 h 3232926"/>
              <a:gd name="connsiteX120" fmla="*/ 2287608 w 2287608"/>
              <a:gd name="connsiteY120" fmla="*/ 694035 h 3232926"/>
              <a:gd name="connsiteX121" fmla="*/ 2282109 w 2287608"/>
              <a:gd name="connsiteY121" fmla="*/ 690860 h 3232926"/>
              <a:gd name="connsiteX122" fmla="*/ 2276424 w 2287608"/>
              <a:gd name="connsiteY122" fmla="*/ 664716 h 3232926"/>
              <a:gd name="connsiteX123" fmla="*/ 2069415 w 2287608"/>
              <a:gd name="connsiteY123" fmla="*/ 288501 h 3232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2287608" h="3232926">
                <a:moveTo>
                  <a:pt x="1143804" y="1916209"/>
                </a:moveTo>
                <a:lnTo>
                  <a:pt x="1140311" y="1919384"/>
                </a:lnTo>
                <a:lnTo>
                  <a:pt x="1136818" y="1916209"/>
                </a:lnTo>
                <a:lnTo>
                  <a:pt x="1136818" y="1922559"/>
                </a:lnTo>
                <a:lnTo>
                  <a:pt x="1117018" y="1940554"/>
                </a:lnTo>
                <a:cubicBezTo>
                  <a:pt x="954760" y="2102813"/>
                  <a:pt x="854401" y="2326970"/>
                  <a:pt x="854401" y="2574568"/>
                </a:cubicBezTo>
                <a:cubicBezTo>
                  <a:pt x="854401" y="2822165"/>
                  <a:pt x="954760" y="3046323"/>
                  <a:pt x="1117018" y="3208581"/>
                </a:cubicBezTo>
                <a:lnTo>
                  <a:pt x="1136818" y="3226577"/>
                </a:lnTo>
                <a:lnTo>
                  <a:pt x="1136818" y="3232926"/>
                </a:lnTo>
                <a:lnTo>
                  <a:pt x="1140311" y="3229751"/>
                </a:lnTo>
                <a:lnTo>
                  <a:pt x="1143804" y="3232926"/>
                </a:lnTo>
                <a:lnTo>
                  <a:pt x="1143804" y="3226577"/>
                </a:lnTo>
                <a:lnTo>
                  <a:pt x="1163604" y="3208581"/>
                </a:lnTo>
                <a:cubicBezTo>
                  <a:pt x="1325862" y="3046323"/>
                  <a:pt x="1426221" y="2822165"/>
                  <a:pt x="1426221" y="2574567"/>
                </a:cubicBezTo>
                <a:cubicBezTo>
                  <a:pt x="1426221" y="2326970"/>
                  <a:pt x="1325862" y="2102812"/>
                  <a:pt x="1163604" y="1940554"/>
                </a:cubicBezTo>
                <a:lnTo>
                  <a:pt x="1143804" y="1922558"/>
                </a:lnTo>
                <a:close/>
                <a:moveTo>
                  <a:pt x="1140312" y="1494239"/>
                </a:moveTo>
                <a:lnTo>
                  <a:pt x="1134813" y="1497413"/>
                </a:lnTo>
                <a:lnTo>
                  <a:pt x="1109328" y="1489264"/>
                </a:lnTo>
                <a:cubicBezTo>
                  <a:pt x="887680" y="1429874"/>
                  <a:pt x="643374" y="1455039"/>
                  <a:pt x="428947" y="1578838"/>
                </a:cubicBezTo>
                <a:cubicBezTo>
                  <a:pt x="214522" y="1702637"/>
                  <a:pt x="70575" y="1901629"/>
                  <a:pt x="11185" y="2123278"/>
                </a:cubicBezTo>
                <a:lnTo>
                  <a:pt x="5499" y="2149423"/>
                </a:lnTo>
                <a:lnTo>
                  <a:pt x="0" y="2152597"/>
                </a:lnTo>
                <a:lnTo>
                  <a:pt x="4497" y="2154035"/>
                </a:lnTo>
                <a:lnTo>
                  <a:pt x="3493" y="2158648"/>
                </a:lnTo>
                <a:lnTo>
                  <a:pt x="8992" y="2155473"/>
                </a:lnTo>
                <a:lnTo>
                  <a:pt x="34477" y="2163622"/>
                </a:lnTo>
                <a:cubicBezTo>
                  <a:pt x="117596" y="2185894"/>
                  <a:pt x="203900" y="2196274"/>
                  <a:pt x="290620" y="2194022"/>
                </a:cubicBezTo>
                <a:cubicBezTo>
                  <a:pt x="435153" y="2190268"/>
                  <a:pt x="580841" y="2151423"/>
                  <a:pt x="714858" y="2074049"/>
                </a:cubicBezTo>
                <a:cubicBezTo>
                  <a:pt x="929283" y="1950250"/>
                  <a:pt x="1073230" y="1751258"/>
                  <a:pt x="1132621" y="1529609"/>
                </a:cubicBezTo>
                <a:lnTo>
                  <a:pt x="1138305" y="1503464"/>
                </a:lnTo>
                <a:lnTo>
                  <a:pt x="1143804" y="1500289"/>
                </a:lnTo>
                <a:lnTo>
                  <a:pt x="1139308" y="1498852"/>
                </a:lnTo>
                <a:close/>
                <a:moveTo>
                  <a:pt x="2069415" y="1747063"/>
                </a:moveTo>
                <a:cubicBezTo>
                  <a:pt x="2009570" y="1682261"/>
                  <a:pt x="1939071" y="1625262"/>
                  <a:pt x="1858661" y="1578837"/>
                </a:cubicBezTo>
                <a:cubicBezTo>
                  <a:pt x="1644235" y="1455038"/>
                  <a:pt x="1399929" y="1429873"/>
                  <a:pt x="1178281" y="1489263"/>
                </a:cubicBezTo>
                <a:lnTo>
                  <a:pt x="1152796" y="1497412"/>
                </a:lnTo>
                <a:lnTo>
                  <a:pt x="1147297" y="1494238"/>
                </a:lnTo>
                <a:lnTo>
                  <a:pt x="1148300" y="1498851"/>
                </a:lnTo>
                <a:lnTo>
                  <a:pt x="1143804" y="1500288"/>
                </a:lnTo>
                <a:lnTo>
                  <a:pt x="1149304" y="1503463"/>
                </a:lnTo>
                <a:lnTo>
                  <a:pt x="1154988" y="1529608"/>
                </a:lnTo>
                <a:cubicBezTo>
                  <a:pt x="1214379" y="1751257"/>
                  <a:pt x="1358325" y="1950249"/>
                  <a:pt x="1572751" y="2074048"/>
                </a:cubicBezTo>
                <a:cubicBezTo>
                  <a:pt x="1706767" y="2151422"/>
                  <a:pt x="1852455" y="2190267"/>
                  <a:pt x="1996989" y="2194021"/>
                </a:cubicBezTo>
                <a:cubicBezTo>
                  <a:pt x="2083709" y="2196273"/>
                  <a:pt x="2170013" y="2185893"/>
                  <a:pt x="2253131" y="2163621"/>
                </a:cubicBezTo>
                <a:lnTo>
                  <a:pt x="2278616" y="2155472"/>
                </a:lnTo>
                <a:lnTo>
                  <a:pt x="2284115" y="2158647"/>
                </a:lnTo>
                <a:lnTo>
                  <a:pt x="2283112" y="2154034"/>
                </a:lnTo>
                <a:lnTo>
                  <a:pt x="2287608" y="2152596"/>
                </a:lnTo>
                <a:lnTo>
                  <a:pt x="2282109" y="2149422"/>
                </a:lnTo>
                <a:lnTo>
                  <a:pt x="2276424" y="2123277"/>
                </a:lnTo>
                <a:cubicBezTo>
                  <a:pt x="2239306" y="1984747"/>
                  <a:pt x="2169157" y="1855067"/>
                  <a:pt x="2069415" y="1747063"/>
                </a:cubicBezTo>
                <a:close/>
                <a:moveTo>
                  <a:pt x="1140311" y="779689"/>
                </a:moveTo>
                <a:lnTo>
                  <a:pt x="1134812" y="782863"/>
                </a:lnTo>
                <a:lnTo>
                  <a:pt x="1109328" y="774714"/>
                </a:lnTo>
                <a:cubicBezTo>
                  <a:pt x="887679" y="715324"/>
                  <a:pt x="643374" y="740489"/>
                  <a:pt x="428947" y="864288"/>
                </a:cubicBezTo>
                <a:cubicBezTo>
                  <a:pt x="214522" y="988087"/>
                  <a:pt x="70575" y="1187079"/>
                  <a:pt x="11185" y="1408728"/>
                </a:cubicBezTo>
                <a:lnTo>
                  <a:pt x="5499" y="1434873"/>
                </a:lnTo>
                <a:lnTo>
                  <a:pt x="0" y="1438047"/>
                </a:lnTo>
                <a:lnTo>
                  <a:pt x="4497" y="1439485"/>
                </a:lnTo>
                <a:lnTo>
                  <a:pt x="3493" y="1444098"/>
                </a:lnTo>
                <a:lnTo>
                  <a:pt x="8992" y="1440923"/>
                </a:lnTo>
                <a:lnTo>
                  <a:pt x="34477" y="1449072"/>
                </a:lnTo>
                <a:cubicBezTo>
                  <a:pt x="117595" y="1471344"/>
                  <a:pt x="203900" y="1481724"/>
                  <a:pt x="290620" y="1479472"/>
                </a:cubicBezTo>
                <a:cubicBezTo>
                  <a:pt x="435154" y="1475718"/>
                  <a:pt x="580841" y="1436873"/>
                  <a:pt x="714858" y="1359499"/>
                </a:cubicBezTo>
                <a:cubicBezTo>
                  <a:pt x="929284" y="1235700"/>
                  <a:pt x="1073229" y="1036708"/>
                  <a:pt x="1132621" y="815059"/>
                </a:cubicBezTo>
                <a:lnTo>
                  <a:pt x="1138305" y="788914"/>
                </a:lnTo>
                <a:lnTo>
                  <a:pt x="1143805" y="785739"/>
                </a:lnTo>
                <a:lnTo>
                  <a:pt x="1139308" y="784302"/>
                </a:lnTo>
                <a:close/>
                <a:moveTo>
                  <a:pt x="2069415" y="1032514"/>
                </a:moveTo>
                <a:cubicBezTo>
                  <a:pt x="2009570" y="967712"/>
                  <a:pt x="1939071" y="910714"/>
                  <a:pt x="1858661" y="864289"/>
                </a:cubicBezTo>
                <a:cubicBezTo>
                  <a:pt x="1644235" y="740490"/>
                  <a:pt x="1399929" y="715325"/>
                  <a:pt x="1178281" y="774715"/>
                </a:cubicBezTo>
                <a:lnTo>
                  <a:pt x="1152796" y="782864"/>
                </a:lnTo>
                <a:lnTo>
                  <a:pt x="1147297" y="779690"/>
                </a:lnTo>
                <a:lnTo>
                  <a:pt x="1148300" y="784303"/>
                </a:lnTo>
                <a:lnTo>
                  <a:pt x="1143804" y="785740"/>
                </a:lnTo>
                <a:lnTo>
                  <a:pt x="1149304" y="788915"/>
                </a:lnTo>
                <a:lnTo>
                  <a:pt x="1154988" y="815060"/>
                </a:lnTo>
                <a:cubicBezTo>
                  <a:pt x="1214379" y="1036709"/>
                  <a:pt x="1358325" y="1235701"/>
                  <a:pt x="1572751" y="1359500"/>
                </a:cubicBezTo>
                <a:cubicBezTo>
                  <a:pt x="1706767" y="1436874"/>
                  <a:pt x="1852455" y="1475719"/>
                  <a:pt x="1996989" y="1479473"/>
                </a:cubicBezTo>
                <a:cubicBezTo>
                  <a:pt x="2083709" y="1481725"/>
                  <a:pt x="2170013" y="1471345"/>
                  <a:pt x="2253131" y="1449073"/>
                </a:cubicBezTo>
                <a:lnTo>
                  <a:pt x="2278616" y="1440924"/>
                </a:lnTo>
                <a:lnTo>
                  <a:pt x="2284115" y="1444099"/>
                </a:lnTo>
                <a:lnTo>
                  <a:pt x="2283112" y="1439486"/>
                </a:lnTo>
                <a:lnTo>
                  <a:pt x="2287608" y="1438048"/>
                </a:lnTo>
                <a:lnTo>
                  <a:pt x="2282109" y="1434874"/>
                </a:lnTo>
                <a:lnTo>
                  <a:pt x="2276424" y="1408729"/>
                </a:lnTo>
                <a:cubicBezTo>
                  <a:pt x="2239306" y="1270198"/>
                  <a:pt x="2169157" y="1140518"/>
                  <a:pt x="2069415" y="1032514"/>
                </a:cubicBezTo>
                <a:close/>
                <a:moveTo>
                  <a:pt x="1140311" y="35676"/>
                </a:moveTo>
                <a:lnTo>
                  <a:pt x="1134812" y="38850"/>
                </a:lnTo>
                <a:lnTo>
                  <a:pt x="1109328" y="30701"/>
                </a:lnTo>
                <a:cubicBezTo>
                  <a:pt x="887679" y="-28689"/>
                  <a:pt x="643374" y="-3524"/>
                  <a:pt x="428948" y="120275"/>
                </a:cubicBezTo>
                <a:cubicBezTo>
                  <a:pt x="214521" y="244074"/>
                  <a:pt x="70575" y="443066"/>
                  <a:pt x="11185" y="664715"/>
                </a:cubicBezTo>
                <a:lnTo>
                  <a:pt x="5499" y="690860"/>
                </a:lnTo>
                <a:lnTo>
                  <a:pt x="0" y="694034"/>
                </a:lnTo>
                <a:lnTo>
                  <a:pt x="4497" y="695472"/>
                </a:lnTo>
                <a:lnTo>
                  <a:pt x="3493" y="700085"/>
                </a:lnTo>
                <a:lnTo>
                  <a:pt x="8992" y="696910"/>
                </a:lnTo>
                <a:lnTo>
                  <a:pt x="34477" y="705059"/>
                </a:lnTo>
                <a:cubicBezTo>
                  <a:pt x="117595" y="727331"/>
                  <a:pt x="203900" y="737711"/>
                  <a:pt x="290620" y="735459"/>
                </a:cubicBezTo>
                <a:cubicBezTo>
                  <a:pt x="435154" y="731705"/>
                  <a:pt x="580841" y="692860"/>
                  <a:pt x="714857" y="615486"/>
                </a:cubicBezTo>
                <a:cubicBezTo>
                  <a:pt x="929284" y="491687"/>
                  <a:pt x="1073229" y="292695"/>
                  <a:pt x="1132621" y="71046"/>
                </a:cubicBezTo>
                <a:lnTo>
                  <a:pt x="1138305" y="44901"/>
                </a:lnTo>
                <a:lnTo>
                  <a:pt x="1143805" y="41726"/>
                </a:lnTo>
                <a:lnTo>
                  <a:pt x="1139308" y="40289"/>
                </a:lnTo>
                <a:close/>
                <a:moveTo>
                  <a:pt x="2069415" y="288501"/>
                </a:moveTo>
                <a:cubicBezTo>
                  <a:pt x="2009570" y="223699"/>
                  <a:pt x="1939071" y="166700"/>
                  <a:pt x="1858661" y="120276"/>
                </a:cubicBezTo>
                <a:cubicBezTo>
                  <a:pt x="1644235" y="-3523"/>
                  <a:pt x="1399929" y="-28688"/>
                  <a:pt x="1178281" y="30702"/>
                </a:cubicBezTo>
                <a:lnTo>
                  <a:pt x="1152796" y="38850"/>
                </a:lnTo>
                <a:lnTo>
                  <a:pt x="1147297" y="35676"/>
                </a:lnTo>
                <a:lnTo>
                  <a:pt x="1148300" y="40290"/>
                </a:lnTo>
                <a:lnTo>
                  <a:pt x="1143804" y="41727"/>
                </a:lnTo>
                <a:lnTo>
                  <a:pt x="1149304" y="44901"/>
                </a:lnTo>
                <a:lnTo>
                  <a:pt x="1154988" y="71046"/>
                </a:lnTo>
                <a:cubicBezTo>
                  <a:pt x="1214379" y="292695"/>
                  <a:pt x="1358325" y="491688"/>
                  <a:pt x="1572751" y="615486"/>
                </a:cubicBezTo>
                <a:cubicBezTo>
                  <a:pt x="1706767" y="692860"/>
                  <a:pt x="1852455" y="731705"/>
                  <a:pt x="1996989" y="735460"/>
                </a:cubicBezTo>
                <a:cubicBezTo>
                  <a:pt x="2083709" y="737712"/>
                  <a:pt x="2170013" y="727332"/>
                  <a:pt x="2253131" y="705060"/>
                </a:cubicBezTo>
                <a:lnTo>
                  <a:pt x="2278616" y="696911"/>
                </a:lnTo>
                <a:lnTo>
                  <a:pt x="2284115" y="700086"/>
                </a:lnTo>
                <a:lnTo>
                  <a:pt x="2283112" y="695473"/>
                </a:lnTo>
                <a:lnTo>
                  <a:pt x="2287608" y="694035"/>
                </a:lnTo>
                <a:lnTo>
                  <a:pt x="2282109" y="690860"/>
                </a:lnTo>
                <a:lnTo>
                  <a:pt x="2276424" y="664716"/>
                </a:lnTo>
                <a:cubicBezTo>
                  <a:pt x="2239306" y="526185"/>
                  <a:pt x="2169157" y="396505"/>
                  <a:pt x="2069415" y="288501"/>
                </a:cubicBez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46" name="Freeform: Shape 45">
            <a:extLst>
              <a:ext uri="{FF2B5EF4-FFF2-40B4-BE49-F238E27FC236}">
                <a16:creationId xmlns:a16="http://schemas.microsoft.com/office/drawing/2014/main" id="{1273AD71-A9B2-42A5-A6AA-DC06CC4F81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flipH="1">
            <a:off x="1638112" y="796012"/>
            <a:ext cx="1785983" cy="1799739"/>
          </a:xfrm>
          <a:custGeom>
            <a:avLst/>
            <a:gdLst>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892991 w 1785983"/>
              <a:gd name="connsiteY8" fmla="*/ 1795123 h 1799739"/>
              <a:gd name="connsiteX9" fmla="*/ 763082 w 1785983"/>
              <a:gd name="connsiteY9" fmla="*/ 1694835 h 1799739"/>
              <a:gd name="connsiteX10" fmla="*/ 379877 w 1785983"/>
              <a:gd name="connsiteY10" fmla="*/ 3722 h 1799739"/>
              <a:gd name="connsiteX11" fmla="*/ 440819 w 1785983"/>
              <a:gd name="connsiteY11" fmla="*/ 59 h 1799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5983" h="1799739">
                <a:moveTo>
                  <a:pt x="440819" y="59"/>
                </a:moveTo>
                <a:cubicBezTo>
                  <a:pt x="584367" y="2557"/>
                  <a:pt x="735105" y="83293"/>
                  <a:pt x="845918" y="261596"/>
                </a:cubicBezTo>
                <a:lnTo>
                  <a:pt x="892992" y="360758"/>
                </a:lnTo>
                <a:lnTo>
                  <a:pt x="892992" y="365372"/>
                </a:lnTo>
                <a:lnTo>
                  <a:pt x="940065" y="266212"/>
                </a:lnTo>
                <a:cubicBezTo>
                  <a:pt x="1066709" y="62437"/>
                  <a:pt x="1245499" y="-13903"/>
                  <a:pt x="1406106" y="8338"/>
                </a:cubicBezTo>
                <a:cubicBezTo>
                  <a:pt x="1827702" y="66720"/>
                  <a:pt x="2124001" y="804388"/>
                  <a:pt x="1022901" y="1699451"/>
                </a:cubicBezTo>
                <a:lnTo>
                  <a:pt x="892991" y="1799739"/>
                </a:lnTo>
                <a:lnTo>
                  <a:pt x="892991" y="1795123"/>
                </a:lnTo>
                <a:lnTo>
                  <a:pt x="763082" y="1694835"/>
                </a:lnTo>
                <a:cubicBezTo>
                  <a:pt x="-338018" y="799772"/>
                  <a:pt x="-41719" y="62104"/>
                  <a:pt x="379877" y="3722"/>
                </a:cubicBezTo>
                <a:cubicBezTo>
                  <a:pt x="399953" y="942"/>
                  <a:pt x="420313" y="-298"/>
                  <a:pt x="440819" y="59"/>
                </a:cubicBezTo>
                <a:close/>
              </a:path>
            </a:pathLst>
          </a:custGeom>
          <a:solidFill>
            <a:schemeClr val="accent1">
              <a:alpha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DAD743CE-A4C9-4C61-8969-5096C42E4A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85060" y="882376"/>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9" name="Freeform: Shape 98">
            <a:extLst>
              <a:ext uri="{FF2B5EF4-FFF2-40B4-BE49-F238E27FC236}">
                <a16:creationId xmlns:a16="http://schemas.microsoft.com/office/drawing/2014/main" id="{BD12B198-BFE5-4867-B13A-199FE41B44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39412" y="1420178"/>
            <a:ext cx="901736" cy="1868598"/>
          </a:xfrm>
          <a:custGeom>
            <a:avLst/>
            <a:gdLst>
              <a:gd name="connsiteX0" fmla="*/ 450869 w 901736"/>
              <a:gd name="connsiteY0" fmla="*/ 0 h 1868598"/>
              <a:gd name="connsiteX1" fmla="*/ 492611 w 901736"/>
              <a:gd name="connsiteY1" fmla="*/ 52638 h 1868598"/>
              <a:gd name="connsiteX2" fmla="*/ 894647 w 901736"/>
              <a:gd name="connsiteY2" fmla="*/ 1225278 h 1868598"/>
              <a:gd name="connsiteX3" fmla="*/ 901596 w 901736"/>
              <a:gd name="connsiteY3" fmla="*/ 1416229 h 1868598"/>
              <a:gd name="connsiteX4" fmla="*/ 901595 w 901736"/>
              <a:gd name="connsiteY4" fmla="*/ 1416229 h 1868598"/>
              <a:gd name="connsiteX5" fmla="*/ 901736 w 901736"/>
              <a:gd name="connsiteY5" fmla="*/ 1420099 h 1868598"/>
              <a:gd name="connsiteX6" fmla="*/ 892724 w 901736"/>
              <a:gd name="connsiteY6" fmla="*/ 1509500 h 1868598"/>
              <a:gd name="connsiteX7" fmla="*/ 452126 w 901736"/>
              <a:gd name="connsiteY7" fmla="*/ 1868598 h 1868598"/>
              <a:gd name="connsiteX8" fmla="*/ 450868 w 901736"/>
              <a:gd name="connsiteY8" fmla="*/ 1868471 h 1868598"/>
              <a:gd name="connsiteX9" fmla="*/ 450868 w 901736"/>
              <a:gd name="connsiteY9" fmla="*/ 1346995 h 1868598"/>
              <a:gd name="connsiteX10" fmla="*/ 450868 w 901736"/>
              <a:gd name="connsiteY10" fmla="*/ 969255 h 1868598"/>
              <a:gd name="connsiteX11" fmla="*/ 450868 w 901736"/>
              <a:gd name="connsiteY11" fmla="*/ 664370 h 1868598"/>
              <a:gd name="connsiteX12" fmla="*/ 450869 w 901736"/>
              <a:gd name="connsiteY12" fmla="*/ 664370 h 1868598"/>
              <a:gd name="connsiteX13" fmla="*/ 450867 w 901736"/>
              <a:gd name="connsiteY13" fmla="*/ 0 h 1868598"/>
              <a:gd name="connsiteX14" fmla="*/ 450867 w 901736"/>
              <a:gd name="connsiteY14" fmla="*/ 664370 h 1868598"/>
              <a:gd name="connsiteX15" fmla="*/ 450868 w 901736"/>
              <a:gd name="connsiteY15" fmla="*/ 664370 h 1868598"/>
              <a:gd name="connsiteX16" fmla="*/ 450868 w 901736"/>
              <a:gd name="connsiteY16" fmla="*/ 969255 h 1868598"/>
              <a:gd name="connsiteX17" fmla="*/ 450868 w 901736"/>
              <a:gd name="connsiteY17" fmla="*/ 1346995 h 1868598"/>
              <a:gd name="connsiteX18" fmla="*/ 450868 w 901736"/>
              <a:gd name="connsiteY18" fmla="*/ 1868471 h 1868598"/>
              <a:gd name="connsiteX19" fmla="*/ 449610 w 901736"/>
              <a:gd name="connsiteY19" fmla="*/ 1868598 h 1868598"/>
              <a:gd name="connsiteX20" fmla="*/ 9012 w 901736"/>
              <a:gd name="connsiteY20" fmla="*/ 1509500 h 1868598"/>
              <a:gd name="connsiteX21" fmla="*/ 0 w 901736"/>
              <a:gd name="connsiteY21" fmla="*/ 1420099 h 1868598"/>
              <a:gd name="connsiteX22" fmla="*/ 141 w 901736"/>
              <a:gd name="connsiteY22" fmla="*/ 1416229 h 1868598"/>
              <a:gd name="connsiteX23" fmla="*/ 140 w 901736"/>
              <a:gd name="connsiteY23" fmla="*/ 1416229 h 1868598"/>
              <a:gd name="connsiteX24" fmla="*/ 7089 w 901736"/>
              <a:gd name="connsiteY24" fmla="*/ 1225278 h 1868598"/>
              <a:gd name="connsiteX25" fmla="*/ 409125 w 901736"/>
              <a:gd name="connsiteY25" fmla="*/ 52638 h 1868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01736" h="1868598">
                <a:moveTo>
                  <a:pt x="450869" y="0"/>
                </a:moveTo>
                <a:lnTo>
                  <a:pt x="492611" y="52638"/>
                </a:lnTo>
                <a:cubicBezTo>
                  <a:pt x="713860" y="359618"/>
                  <a:pt x="861255" y="769067"/>
                  <a:pt x="894647" y="1225278"/>
                </a:cubicBezTo>
                <a:lnTo>
                  <a:pt x="901596" y="1416229"/>
                </a:lnTo>
                <a:lnTo>
                  <a:pt x="901595" y="1416229"/>
                </a:lnTo>
                <a:lnTo>
                  <a:pt x="901736" y="1420099"/>
                </a:lnTo>
                <a:lnTo>
                  <a:pt x="892724" y="1509500"/>
                </a:lnTo>
                <a:cubicBezTo>
                  <a:pt x="850788" y="1714437"/>
                  <a:pt x="669460" y="1868598"/>
                  <a:pt x="452126" y="1868598"/>
                </a:cubicBezTo>
                <a:lnTo>
                  <a:pt x="450868" y="1868471"/>
                </a:lnTo>
                <a:lnTo>
                  <a:pt x="450868" y="1346995"/>
                </a:lnTo>
                <a:lnTo>
                  <a:pt x="450868" y="969255"/>
                </a:lnTo>
                <a:lnTo>
                  <a:pt x="450868" y="664370"/>
                </a:lnTo>
                <a:lnTo>
                  <a:pt x="450869" y="664370"/>
                </a:lnTo>
                <a:close/>
                <a:moveTo>
                  <a:pt x="450867" y="0"/>
                </a:moveTo>
                <a:lnTo>
                  <a:pt x="450867" y="664370"/>
                </a:lnTo>
                <a:lnTo>
                  <a:pt x="450868" y="664370"/>
                </a:lnTo>
                <a:lnTo>
                  <a:pt x="450868" y="969255"/>
                </a:lnTo>
                <a:lnTo>
                  <a:pt x="450868" y="1346995"/>
                </a:lnTo>
                <a:lnTo>
                  <a:pt x="450868" y="1868471"/>
                </a:lnTo>
                <a:lnTo>
                  <a:pt x="449610" y="1868598"/>
                </a:lnTo>
                <a:cubicBezTo>
                  <a:pt x="232276" y="1868598"/>
                  <a:pt x="50948" y="1714437"/>
                  <a:pt x="9012" y="1509500"/>
                </a:cubicBezTo>
                <a:lnTo>
                  <a:pt x="0" y="1420099"/>
                </a:lnTo>
                <a:lnTo>
                  <a:pt x="141" y="1416229"/>
                </a:lnTo>
                <a:lnTo>
                  <a:pt x="140" y="1416229"/>
                </a:lnTo>
                <a:lnTo>
                  <a:pt x="7089" y="1225278"/>
                </a:lnTo>
                <a:cubicBezTo>
                  <a:pt x="40481" y="769067"/>
                  <a:pt x="187876" y="359618"/>
                  <a:pt x="409125" y="52638"/>
                </a:cubicBezTo>
                <a:close/>
              </a:path>
            </a:pathLst>
          </a:cu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accent4"/>
              </a:solidFill>
            </a:endParaRPr>
          </a:p>
        </p:txBody>
      </p:sp>
      <p:grpSp>
        <p:nvGrpSpPr>
          <p:cNvPr id="101" name="Group 100">
            <a:extLst>
              <a:ext uri="{FF2B5EF4-FFF2-40B4-BE49-F238E27FC236}">
                <a16:creationId xmlns:a16="http://schemas.microsoft.com/office/drawing/2014/main" id="{AE14FB45-3E95-44C0-8B14-18E3A5B9B48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8100000" flipV="1">
            <a:off x="2274277" y="2744140"/>
            <a:ext cx="865742" cy="628383"/>
            <a:chOff x="558167" y="958515"/>
            <a:chExt cx="865742" cy="628383"/>
          </a:xfrm>
          <a:solidFill>
            <a:schemeClr val="accent3"/>
          </a:solidFill>
        </p:grpSpPr>
        <p:sp>
          <p:nvSpPr>
            <p:cNvPr id="53" name="Freeform: Shape 52">
              <a:extLst>
                <a:ext uri="{FF2B5EF4-FFF2-40B4-BE49-F238E27FC236}">
                  <a16:creationId xmlns:a16="http://schemas.microsoft.com/office/drawing/2014/main" id="{FF09C3B3-A2C4-4FEA-BE56-D6B9E00830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3" name="Freeform: Shape 102">
              <a:extLst>
                <a:ext uri="{FF2B5EF4-FFF2-40B4-BE49-F238E27FC236}">
                  <a16:creationId xmlns:a16="http://schemas.microsoft.com/office/drawing/2014/main" id="{6F314B9F-8AF4-4376-9568-6285B12343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cxnSp>
        <p:nvCxnSpPr>
          <p:cNvPr id="105" name="Straight Connector 104">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Oval 57">
            <a:extLst>
              <a:ext uri="{FF2B5EF4-FFF2-40B4-BE49-F238E27FC236}">
                <a16:creationId xmlns:a16="http://schemas.microsoft.com/office/drawing/2014/main" id="{81C67526-3B2B-41B3-A8FD-141E1F828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806655" y="5832285"/>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0" name="Freeform: Shape 59">
            <a:extLst>
              <a:ext uri="{FF2B5EF4-FFF2-40B4-BE49-F238E27FC236}">
                <a16:creationId xmlns:a16="http://schemas.microsoft.com/office/drawing/2014/main" id="{435B334E-B7AB-4395-9F2B-FD74A4085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306399" y="5010707"/>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61">
            <a:extLst>
              <a:ext uri="{FF2B5EF4-FFF2-40B4-BE49-F238E27FC236}">
                <a16:creationId xmlns:a16="http://schemas.microsoft.com/office/drawing/2014/main" id="{5582A241-3D03-49F2-9515-690487FBF9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4789" y="608309"/>
            <a:ext cx="3532531" cy="5929857"/>
            <a:chOff x="404789" y="608309"/>
            <a:chExt cx="3532531" cy="5929857"/>
          </a:xfrm>
        </p:grpSpPr>
        <p:grpSp>
          <p:nvGrpSpPr>
            <p:cNvPr id="63" name="Group 62">
              <a:extLst>
                <a:ext uri="{FF2B5EF4-FFF2-40B4-BE49-F238E27FC236}">
                  <a16:creationId xmlns:a16="http://schemas.microsoft.com/office/drawing/2014/main" id="{F06EB4C5-742F-447D-B28D-F64AB9EEE52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flipV="1">
              <a:off x="559780" y="2646371"/>
              <a:ext cx="2287608" cy="3673900"/>
              <a:chOff x="-6080955" y="3437416"/>
              <a:chExt cx="2287608" cy="3673900"/>
            </a:xfrm>
          </p:grpSpPr>
          <p:cxnSp>
            <p:nvCxnSpPr>
              <p:cNvPr id="89" name="Straight Connector 88">
                <a:extLst>
                  <a:ext uri="{FF2B5EF4-FFF2-40B4-BE49-F238E27FC236}">
                    <a16:creationId xmlns:a16="http://schemas.microsoft.com/office/drawing/2014/main" id="{14995024-146A-4770-B919-056CCF5537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937151" y="4754133"/>
                <a:ext cx="0" cy="23571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Freeform: Shape 89">
                <a:extLst>
                  <a:ext uri="{FF2B5EF4-FFF2-40B4-BE49-F238E27FC236}">
                    <a16:creationId xmlns:a16="http://schemas.microsoft.com/office/drawing/2014/main" id="{50E9FCC2-0C21-4DAF-B958-07DD64296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5226554" y="3437416"/>
                <a:ext cx="571820" cy="1316717"/>
              </a:xfrm>
              <a:custGeom>
                <a:avLst/>
                <a:gdLst>
                  <a:gd name="connsiteX0" fmla="*/ 282417 w 571820"/>
                  <a:gd name="connsiteY0" fmla="*/ 1316717 h 1316717"/>
                  <a:gd name="connsiteX1" fmla="*/ 285910 w 571820"/>
                  <a:gd name="connsiteY1" fmla="*/ 1313542 h 1316717"/>
                  <a:gd name="connsiteX2" fmla="*/ 289403 w 571820"/>
                  <a:gd name="connsiteY2" fmla="*/ 1316717 h 1316717"/>
                  <a:gd name="connsiteX3" fmla="*/ 289403 w 571820"/>
                  <a:gd name="connsiteY3" fmla="*/ 1310368 h 1316717"/>
                  <a:gd name="connsiteX4" fmla="*/ 309203 w 571820"/>
                  <a:gd name="connsiteY4" fmla="*/ 1292372 h 1316717"/>
                  <a:gd name="connsiteX5" fmla="*/ 571820 w 571820"/>
                  <a:gd name="connsiteY5" fmla="*/ 658358 h 1316717"/>
                  <a:gd name="connsiteX6" fmla="*/ 309203 w 571820"/>
                  <a:gd name="connsiteY6" fmla="*/ 24345 h 1316717"/>
                  <a:gd name="connsiteX7" fmla="*/ 289403 w 571820"/>
                  <a:gd name="connsiteY7" fmla="*/ 6349 h 1316717"/>
                  <a:gd name="connsiteX8" fmla="*/ 289403 w 571820"/>
                  <a:gd name="connsiteY8" fmla="*/ 0 h 1316717"/>
                  <a:gd name="connsiteX9" fmla="*/ 285910 w 571820"/>
                  <a:gd name="connsiteY9" fmla="*/ 3175 h 1316717"/>
                  <a:gd name="connsiteX10" fmla="*/ 282417 w 571820"/>
                  <a:gd name="connsiteY10" fmla="*/ 0 h 1316717"/>
                  <a:gd name="connsiteX11" fmla="*/ 282417 w 571820"/>
                  <a:gd name="connsiteY11" fmla="*/ 6350 h 1316717"/>
                  <a:gd name="connsiteX12" fmla="*/ 262617 w 571820"/>
                  <a:gd name="connsiteY12" fmla="*/ 24345 h 1316717"/>
                  <a:gd name="connsiteX13" fmla="*/ 0 w 571820"/>
                  <a:gd name="connsiteY13" fmla="*/ 658359 h 1316717"/>
                  <a:gd name="connsiteX14" fmla="*/ 262617 w 571820"/>
                  <a:gd name="connsiteY14" fmla="*/ 1292372 h 1316717"/>
                  <a:gd name="connsiteX15" fmla="*/ 282417 w 571820"/>
                  <a:gd name="connsiteY15" fmla="*/ 1310368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71820" h="1316717">
                    <a:moveTo>
                      <a:pt x="282417" y="1316717"/>
                    </a:moveTo>
                    <a:lnTo>
                      <a:pt x="285910" y="1313542"/>
                    </a:lnTo>
                    <a:lnTo>
                      <a:pt x="289403" y="1316717"/>
                    </a:lnTo>
                    <a:lnTo>
                      <a:pt x="289403" y="1310368"/>
                    </a:lnTo>
                    <a:lnTo>
                      <a:pt x="309203" y="1292372"/>
                    </a:lnTo>
                    <a:cubicBezTo>
                      <a:pt x="471461" y="1130114"/>
                      <a:pt x="571820" y="905956"/>
                      <a:pt x="571820" y="658358"/>
                    </a:cubicBezTo>
                    <a:cubicBezTo>
                      <a:pt x="571820" y="410761"/>
                      <a:pt x="471461" y="186603"/>
                      <a:pt x="309203" y="24345"/>
                    </a:cubicBezTo>
                    <a:lnTo>
                      <a:pt x="289403" y="6349"/>
                    </a:lnTo>
                    <a:lnTo>
                      <a:pt x="289403" y="0"/>
                    </a:lnTo>
                    <a:lnTo>
                      <a:pt x="285910" y="3175"/>
                    </a:lnTo>
                    <a:lnTo>
                      <a:pt x="282417" y="0"/>
                    </a:lnTo>
                    <a:lnTo>
                      <a:pt x="282417" y="6350"/>
                    </a:lnTo>
                    <a:lnTo>
                      <a:pt x="262617" y="24345"/>
                    </a:lnTo>
                    <a:cubicBezTo>
                      <a:pt x="100359" y="186604"/>
                      <a:pt x="0" y="410761"/>
                      <a:pt x="0" y="658359"/>
                    </a:cubicBezTo>
                    <a:cubicBezTo>
                      <a:pt x="0" y="905956"/>
                      <a:pt x="100359" y="1130114"/>
                      <a:pt x="262617" y="1292372"/>
                    </a:cubicBezTo>
                    <a:lnTo>
                      <a:pt x="282417" y="1310368"/>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1" name="Freeform: Shape 90">
                <a:extLst>
                  <a:ext uri="{FF2B5EF4-FFF2-40B4-BE49-F238E27FC236}">
                    <a16:creationId xmlns:a16="http://schemas.microsoft.com/office/drawing/2014/main" id="{7342065E-24B7-4441-88A9-98962993F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955" y="4476018"/>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2" name="Freeform: Shape 91">
                <a:extLst>
                  <a:ext uri="{FF2B5EF4-FFF2-40B4-BE49-F238E27FC236}">
                    <a16:creationId xmlns:a16="http://schemas.microsoft.com/office/drawing/2014/main" id="{D23FA6BA-2513-415C-BA4B-E879A4101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937151" y="4476018"/>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3" name="Freeform: Shape 92">
                <a:extLst>
                  <a:ext uri="{FF2B5EF4-FFF2-40B4-BE49-F238E27FC236}">
                    <a16:creationId xmlns:a16="http://schemas.microsoft.com/office/drawing/2014/main" id="{06239F02-2DBC-4CAC-AA3F-243D0649B9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955" y="5190567"/>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4" name="Freeform: Shape 93">
                <a:extLst>
                  <a:ext uri="{FF2B5EF4-FFF2-40B4-BE49-F238E27FC236}">
                    <a16:creationId xmlns:a16="http://schemas.microsoft.com/office/drawing/2014/main" id="{3B11F1A6-D8AC-465F-9ED9-554E58F73A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937151" y="5190567"/>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5" name="Freeform: Shape 94">
                <a:extLst>
                  <a:ext uri="{FF2B5EF4-FFF2-40B4-BE49-F238E27FC236}">
                    <a16:creationId xmlns:a16="http://schemas.microsoft.com/office/drawing/2014/main" id="{E066101D-03CF-4DB9-B962-F7DB806FD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955" y="5934581"/>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6" name="Freeform: Shape 95">
                <a:extLst>
                  <a:ext uri="{FF2B5EF4-FFF2-40B4-BE49-F238E27FC236}">
                    <a16:creationId xmlns:a16="http://schemas.microsoft.com/office/drawing/2014/main" id="{645EFA12-DAD4-4108-B86D-C86A4CC88D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937151" y="5934581"/>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64" name="Group 63">
              <a:extLst>
                <a:ext uri="{FF2B5EF4-FFF2-40B4-BE49-F238E27FC236}">
                  <a16:creationId xmlns:a16="http://schemas.microsoft.com/office/drawing/2014/main" id="{651FE0DB-0A7E-417A-B47D-569C4FB9A58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1736442" y="397061"/>
              <a:ext cx="1785983" cy="2208479"/>
              <a:chOff x="2725201" y="4453039"/>
              <a:chExt cx="1785983" cy="2208479"/>
            </a:xfrm>
          </p:grpSpPr>
          <p:cxnSp>
            <p:nvCxnSpPr>
              <p:cNvPr id="84" name="Straight Connector 83">
                <a:extLst>
                  <a:ext uri="{FF2B5EF4-FFF2-40B4-BE49-F238E27FC236}">
                    <a16:creationId xmlns:a16="http://schemas.microsoft.com/office/drawing/2014/main" id="{68596D8F-CB16-49CF-B881-3AF402821F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3618192" y="4453039"/>
                <a:ext cx="0" cy="220847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F37FB24-AFCD-493D-B340-7EED10E977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738439" y="5243393"/>
                <a:ext cx="176093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Freeform: Shape 85">
                <a:extLst>
                  <a:ext uri="{FF2B5EF4-FFF2-40B4-BE49-F238E27FC236}">
                    <a16:creationId xmlns:a16="http://schemas.microsoft.com/office/drawing/2014/main" id="{789B142B-6F71-458C-8CAC-4B3E1A4415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725201" y="4861779"/>
                <a:ext cx="1785983" cy="1799739"/>
              </a:xfrm>
              <a:custGeom>
                <a:avLst/>
                <a:gdLst>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892991 w 1785983"/>
                  <a:gd name="connsiteY8" fmla="*/ 1795123 h 1799739"/>
                  <a:gd name="connsiteX9" fmla="*/ 763082 w 1785983"/>
                  <a:gd name="connsiteY9" fmla="*/ 1694835 h 1799739"/>
                  <a:gd name="connsiteX10" fmla="*/ 379877 w 1785983"/>
                  <a:gd name="connsiteY10" fmla="*/ 3722 h 1799739"/>
                  <a:gd name="connsiteX11" fmla="*/ 440819 w 1785983"/>
                  <a:gd name="connsiteY11" fmla="*/ 59 h 1799739"/>
                  <a:gd name="connsiteX0" fmla="*/ 440819 w 1785983"/>
                  <a:gd name="connsiteY0" fmla="*/ 59 h 1849891"/>
                  <a:gd name="connsiteX1" fmla="*/ 845918 w 1785983"/>
                  <a:gd name="connsiteY1" fmla="*/ 261596 h 1849891"/>
                  <a:gd name="connsiteX2" fmla="*/ 892992 w 1785983"/>
                  <a:gd name="connsiteY2" fmla="*/ 360758 h 1849891"/>
                  <a:gd name="connsiteX3" fmla="*/ 892992 w 1785983"/>
                  <a:gd name="connsiteY3" fmla="*/ 365372 h 1849891"/>
                  <a:gd name="connsiteX4" fmla="*/ 940065 w 1785983"/>
                  <a:gd name="connsiteY4" fmla="*/ 266212 h 1849891"/>
                  <a:gd name="connsiteX5" fmla="*/ 1406106 w 1785983"/>
                  <a:gd name="connsiteY5" fmla="*/ 8338 h 1849891"/>
                  <a:gd name="connsiteX6" fmla="*/ 1022901 w 1785983"/>
                  <a:gd name="connsiteY6" fmla="*/ 1699451 h 1849891"/>
                  <a:gd name="connsiteX7" fmla="*/ 892991 w 1785983"/>
                  <a:gd name="connsiteY7" fmla="*/ 1799739 h 1849891"/>
                  <a:gd name="connsiteX8" fmla="*/ 838223 w 1785983"/>
                  <a:gd name="connsiteY8" fmla="*/ 1849891 h 1849891"/>
                  <a:gd name="connsiteX9" fmla="*/ 763082 w 1785983"/>
                  <a:gd name="connsiteY9" fmla="*/ 1694835 h 1849891"/>
                  <a:gd name="connsiteX10" fmla="*/ 379877 w 1785983"/>
                  <a:gd name="connsiteY10" fmla="*/ 3722 h 1849891"/>
                  <a:gd name="connsiteX11" fmla="*/ 440819 w 1785983"/>
                  <a:gd name="connsiteY11" fmla="*/ 59 h 1849891"/>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763082 w 1785983"/>
                  <a:gd name="connsiteY8" fmla="*/ 1694835 h 1799739"/>
                  <a:gd name="connsiteX9" fmla="*/ 379877 w 1785983"/>
                  <a:gd name="connsiteY9" fmla="*/ 3722 h 1799739"/>
                  <a:gd name="connsiteX10" fmla="*/ 440819 w 1785983"/>
                  <a:gd name="connsiteY10" fmla="*/ 59 h 1799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85983" h="1799739">
                    <a:moveTo>
                      <a:pt x="440819" y="59"/>
                    </a:moveTo>
                    <a:cubicBezTo>
                      <a:pt x="584367" y="2557"/>
                      <a:pt x="735105" y="83293"/>
                      <a:pt x="845918" y="261596"/>
                    </a:cubicBezTo>
                    <a:lnTo>
                      <a:pt x="892992" y="360758"/>
                    </a:lnTo>
                    <a:lnTo>
                      <a:pt x="892992" y="365372"/>
                    </a:lnTo>
                    <a:lnTo>
                      <a:pt x="940065" y="266212"/>
                    </a:lnTo>
                    <a:cubicBezTo>
                      <a:pt x="1066709" y="62437"/>
                      <a:pt x="1245499" y="-13903"/>
                      <a:pt x="1406106" y="8338"/>
                    </a:cubicBezTo>
                    <a:cubicBezTo>
                      <a:pt x="1827702" y="66720"/>
                      <a:pt x="2124001" y="804388"/>
                      <a:pt x="1022901" y="1699451"/>
                    </a:cubicBezTo>
                    <a:lnTo>
                      <a:pt x="892991" y="1799739"/>
                    </a:lnTo>
                    <a:lnTo>
                      <a:pt x="763082" y="1694835"/>
                    </a:lnTo>
                    <a:cubicBezTo>
                      <a:pt x="-338018" y="799772"/>
                      <a:pt x="-41719" y="62104"/>
                      <a:pt x="379877" y="3722"/>
                    </a:cubicBezTo>
                    <a:cubicBezTo>
                      <a:pt x="399953" y="942"/>
                      <a:pt x="420313" y="-298"/>
                      <a:pt x="440819" y="59"/>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latin typeface="Bell MT" panose="02020503060305020303" pitchFamily="18" charset="0"/>
                </a:endParaRPr>
              </a:p>
            </p:txBody>
          </p:sp>
          <p:sp>
            <p:nvSpPr>
              <p:cNvPr id="87" name="Rectangle 30">
                <a:extLst>
                  <a:ext uri="{FF2B5EF4-FFF2-40B4-BE49-F238E27FC236}">
                    <a16:creationId xmlns:a16="http://schemas.microsoft.com/office/drawing/2014/main" id="{E577B59B-3FF5-4CE3-B8CD-B37F6E4E4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124232" y="5447997"/>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30">
                <a:extLst>
                  <a:ext uri="{FF2B5EF4-FFF2-40B4-BE49-F238E27FC236}">
                    <a16:creationId xmlns:a16="http://schemas.microsoft.com/office/drawing/2014/main" id="{912FC165-D3BB-433A-BEED-90223608A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315029" y="5983110"/>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5" name="Group 64">
              <a:extLst>
                <a:ext uri="{FF2B5EF4-FFF2-40B4-BE49-F238E27FC236}">
                  <a16:creationId xmlns:a16="http://schemas.microsoft.com/office/drawing/2014/main" id="{609A7342-6944-4593-A8CB-2E56FC75E4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flipV="1">
              <a:off x="2226591" y="2385858"/>
              <a:ext cx="864005" cy="1032464"/>
              <a:chOff x="2207971" y="2384401"/>
              <a:chExt cx="864005" cy="1032464"/>
            </a:xfrm>
          </p:grpSpPr>
          <p:sp>
            <p:nvSpPr>
              <p:cNvPr id="79" name="Freeform: Shape 78">
                <a:extLst>
                  <a:ext uri="{FF2B5EF4-FFF2-40B4-BE49-F238E27FC236}">
                    <a16:creationId xmlns:a16="http://schemas.microsoft.com/office/drawing/2014/main" id="{4BBFA3E1-95AC-4B97-94E0-FA975C6A1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0" name="Freeform: Shape 79">
                <a:extLst>
                  <a:ext uri="{FF2B5EF4-FFF2-40B4-BE49-F238E27FC236}">
                    <a16:creationId xmlns:a16="http://schemas.microsoft.com/office/drawing/2014/main" id="{5F0692E3-CEC8-47C3-B77F-E9C8614F6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81" name="Group 80">
                <a:extLst>
                  <a:ext uri="{FF2B5EF4-FFF2-40B4-BE49-F238E27FC236}">
                    <a16:creationId xmlns:a16="http://schemas.microsoft.com/office/drawing/2014/main" id="{9B80E6A3-263D-4DD4-8C58-EA2BB38C5B9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440769" y="2384401"/>
                <a:ext cx="313009" cy="1032464"/>
                <a:chOff x="2440769" y="2384401"/>
                <a:chExt cx="313009" cy="1032464"/>
              </a:xfrm>
            </p:grpSpPr>
            <p:cxnSp>
              <p:nvCxnSpPr>
                <p:cNvPr id="82" name="Straight Connector 81">
                  <a:extLst>
                    <a:ext uri="{FF2B5EF4-FFF2-40B4-BE49-F238E27FC236}">
                      <a16:creationId xmlns:a16="http://schemas.microsoft.com/office/drawing/2014/main" id="{5AA2C02F-3722-4124-9F30-AB9D6F052A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8B6EC254-9786-4485-A07E-0F055DA958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66" name="Oval 65">
              <a:extLst>
                <a:ext uri="{FF2B5EF4-FFF2-40B4-BE49-F238E27FC236}">
                  <a16:creationId xmlns:a16="http://schemas.microsoft.com/office/drawing/2014/main" id="{5AB57BFA-A302-43AD-B2D6-EE3191DDD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758529" y="5784159"/>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7" name="Oval 66">
              <a:extLst>
                <a:ext uri="{FF2B5EF4-FFF2-40B4-BE49-F238E27FC236}">
                  <a16:creationId xmlns:a16="http://schemas.microsoft.com/office/drawing/2014/main" id="{DEEABC33-1767-4B45-924F-3ECD00964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36934" y="834250"/>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68" name="Group 67">
              <a:extLst>
                <a:ext uri="{FF2B5EF4-FFF2-40B4-BE49-F238E27FC236}">
                  <a16:creationId xmlns:a16="http://schemas.microsoft.com/office/drawing/2014/main" id="{C0748559-962C-4EC9-A1EC-E5E55AFDFB0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591286" y="1090043"/>
              <a:ext cx="901736" cy="2160000"/>
              <a:chOff x="8217770" y="397306"/>
              <a:chExt cx="901736" cy="2160000"/>
            </a:xfrm>
          </p:grpSpPr>
          <p:cxnSp>
            <p:nvCxnSpPr>
              <p:cNvPr id="75" name="Straight Connector 74">
                <a:extLst>
                  <a:ext uri="{FF2B5EF4-FFF2-40B4-BE49-F238E27FC236}">
                    <a16:creationId xmlns:a16="http://schemas.microsoft.com/office/drawing/2014/main" id="{CB099024-D74B-47AA-8E9C-40AF75B94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668638" y="397306"/>
                <a:ext cx="0" cy="21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Freeform: Shape 75">
                <a:extLst>
                  <a:ext uri="{FF2B5EF4-FFF2-40B4-BE49-F238E27FC236}">
                    <a16:creationId xmlns:a16="http://schemas.microsoft.com/office/drawing/2014/main" id="{34AC7ACA-BFE6-46A8-A8AA-78602ED708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217770" y="397306"/>
                <a:ext cx="901736" cy="1868598"/>
              </a:xfrm>
              <a:custGeom>
                <a:avLst/>
                <a:gdLst>
                  <a:gd name="connsiteX0" fmla="*/ 450869 w 901736"/>
                  <a:gd name="connsiteY0" fmla="*/ 0 h 1868598"/>
                  <a:gd name="connsiteX1" fmla="*/ 450868 w 901736"/>
                  <a:gd name="connsiteY1" fmla="*/ 0 h 1868598"/>
                  <a:gd name="connsiteX2" fmla="*/ 450867 w 901736"/>
                  <a:gd name="connsiteY2" fmla="*/ 0 h 1868598"/>
                  <a:gd name="connsiteX3" fmla="*/ 409125 w 901736"/>
                  <a:gd name="connsiteY3" fmla="*/ 52638 h 1868598"/>
                  <a:gd name="connsiteX4" fmla="*/ 7089 w 901736"/>
                  <a:gd name="connsiteY4" fmla="*/ 1225278 h 1868598"/>
                  <a:gd name="connsiteX5" fmla="*/ 140 w 901736"/>
                  <a:gd name="connsiteY5" fmla="*/ 1416229 h 1868598"/>
                  <a:gd name="connsiteX6" fmla="*/ 141 w 901736"/>
                  <a:gd name="connsiteY6" fmla="*/ 1416229 h 1868598"/>
                  <a:gd name="connsiteX7" fmla="*/ 0 w 901736"/>
                  <a:gd name="connsiteY7" fmla="*/ 1420099 h 1868598"/>
                  <a:gd name="connsiteX8" fmla="*/ 9012 w 901736"/>
                  <a:gd name="connsiteY8" fmla="*/ 1509500 h 1868598"/>
                  <a:gd name="connsiteX9" fmla="*/ 449610 w 901736"/>
                  <a:gd name="connsiteY9" fmla="*/ 1868598 h 1868598"/>
                  <a:gd name="connsiteX10" fmla="*/ 450868 w 901736"/>
                  <a:gd name="connsiteY10" fmla="*/ 1868471 h 1868598"/>
                  <a:gd name="connsiteX11" fmla="*/ 452126 w 901736"/>
                  <a:gd name="connsiteY11" fmla="*/ 1868598 h 1868598"/>
                  <a:gd name="connsiteX12" fmla="*/ 892724 w 901736"/>
                  <a:gd name="connsiteY12" fmla="*/ 1509500 h 1868598"/>
                  <a:gd name="connsiteX13" fmla="*/ 901736 w 901736"/>
                  <a:gd name="connsiteY13" fmla="*/ 1420099 h 1868598"/>
                  <a:gd name="connsiteX14" fmla="*/ 901595 w 901736"/>
                  <a:gd name="connsiteY14" fmla="*/ 1416229 h 1868598"/>
                  <a:gd name="connsiteX15" fmla="*/ 901596 w 901736"/>
                  <a:gd name="connsiteY15" fmla="*/ 1416229 h 1868598"/>
                  <a:gd name="connsiteX16" fmla="*/ 894647 w 901736"/>
                  <a:gd name="connsiteY16" fmla="*/ 1225278 h 1868598"/>
                  <a:gd name="connsiteX17" fmla="*/ 492611 w 901736"/>
                  <a:gd name="connsiteY17" fmla="*/ 52638 h 1868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01736" h="1868598">
                    <a:moveTo>
                      <a:pt x="450869" y="0"/>
                    </a:moveTo>
                    <a:lnTo>
                      <a:pt x="450868" y="0"/>
                    </a:lnTo>
                    <a:lnTo>
                      <a:pt x="450867" y="0"/>
                    </a:lnTo>
                    <a:lnTo>
                      <a:pt x="409125" y="52638"/>
                    </a:lnTo>
                    <a:cubicBezTo>
                      <a:pt x="187876" y="359618"/>
                      <a:pt x="40481" y="769067"/>
                      <a:pt x="7089" y="1225278"/>
                    </a:cubicBezTo>
                    <a:lnTo>
                      <a:pt x="140" y="1416229"/>
                    </a:lnTo>
                    <a:lnTo>
                      <a:pt x="141" y="1416229"/>
                    </a:lnTo>
                    <a:lnTo>
                      <a:pt x="0" y="1420099"/>
                    </a:lnTo>
                    <a:lnTo>
                      <a:pt x="9012" y="1509500"/>
                    </a:lnTo>
                    <a:cubicBezTo>
                      <a:pt x="50948" y="1714437"/>
                      <a:pt x="232276" y="1868598"/>
                      <a:pt x="449610" y="1868598"/>
                    </a:cubicBezTo>
                    <a:lnTo>
                      <a:pt x="450868" y="1868471"/>
                    </a:lnTo>
                    <a:lnTo>
                      <a:pt x="452126" y="1868598"/>
                    </a:lnTo>
                    <a:cubicBezTo>
                      <a:pt x="669460" y="1868598"/>
                      <a:pt x="850788" y="1714437"/>
                      <a:pt x="892724" y="1509500"/>
                    </a:cubicBezTo>
                    <a:lnTo>
                      <a:pt x="901736" y="1420099"/>
                    </a:lnTo>
                    <a:lnTo>
                      <a:pt x="901595" y="1416229"/>
                    </a:lnTo>
                    <a:lnTo>
                      <a:pt x="901596" y="1416229"/>
                    </a:lnTo>
                    <a:lnTo>
                      <a:pt x="894647" y="1225278"/>
                    </a:lnTo>
                    <a:cubicBezTo>
                      <a:pt x="861255" y="769067"/>
                      <a:pt x="713860" y="359618"/>
                      <a:pt x="492611" y="52638"/>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Rectangle 5">
                <a:extLst>
                  <a:ext uri="{FF2B5EF4-FFF2-40B4-BE49-F238E27FC236}">
                    <a16:creationId xmlns:a16="http://schemas.microsoft.com/office/drawing/2014/main" id="{D0946E2F-C083-48AF-9D1C-3754DE0E8B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70075" y="1136688"/>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5">
                <a:extLst>
                  <a:ext uri="{FF2B5EF4-FFF2-40B4-BE49-F238E27FC236}">
                    <a16:creationId xmlns:a16="http://schemas.microsoft.com/office/drawing/2014/main" id="{8F933FF1-7DAC-4751-B504-C8C68E537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457521" y="720913"/>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a:extLst>
                <a:ext uri="{FF2B5EF4-FFF2-40B4-BE49-F238E27FC236}">
                  <a16:creationId xmlns:a16="http://schemas.microsoft.com/office/drawing/2014/main" id="{AED587E1-23B3-44EE-B0CA-84F46A8D5EC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a:off x="3365500" y="4918166"/>
              <a:ext cx="571820" cy="1620000"/>
              <a:chOff x="8482785" y="4330454"/>
              <a:chExt cx="571820" cy="1620000"/>
            </a:xfrm>
          </p:grpSpPr>
          <p:sp>
            <p:nvSpPr>
              <p:cNvPr id="73" name="Freeform: Shape 72">
                <a:extLst>
                  <a:ext uri="{FF2B5EF4-FFF2-40B4-BE49-F238E27FC236}">
                    <a16:creationId xmlns:a16="http://schemas.microsoft.com/office/drawing/2014/main" id="{C3EA330E-53DA-43C3-94DF-051C622C8C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74" name="Straight Connector 73">
                <a:extLst>
                  <a:ext uri="{FF2B5EF4-FFF2-40B4-BE49-F238E27FC236}">
                    <a16:creationId xmlns:a16="http://schemas.microsoft.com/office/drawing/2014/main" id="{7CF8DEE9-82BC-4F6D-9E7D-A61DE0391F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a:extLst>
                <a:ext uri="{FF2B5EF4-FFF2-40B4-BE49-F238E27FC236}">
                  <a16:creationId xmlns:a16="http://schemas.microsoft.com/office/drawing/2014/main" id="{477FE6E3-76CF-4BFE-A9BB-D2B04E547D6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a:off x="622419" y="427549"/>
              <a:ext cx="464739" cy="900000"/>
              <a:chOff x="4511184" y="2651374"/>
              <a:chExt cx="464739" cy="900000"/>
            </a:xfrm>
          </p:grpSpPr>
          <p:sp>
            <p:nvSpPr>
              <p:cNvPr id="71" name="Freeform: Shape 70">
                <a:extLst>
                  <a:ext uri="{FF2B5EF4-FFF2-40B4-BE49-F238E27FC236}">
                    <a16:creationId xmlns:a16="http://schemas.microsoft.com/office/drawing/2014/main" id="{8B90047D-5FCF-4A72-98F9-4C5F3BE362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72" name="Straight Connector 71">
                <a:extLst>
                  <a:ext uri="{FF2B5EF4-FFF2-40B4-BE49-F238E27FC236}">
                    <a16:creationId xmlns:a16="http://schemas.microsoft.com/office/drawing/2014/main" id="{5D6597A5-9B58-4515-A65F-776A599681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4743982" y="2651374"/>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8" name="Freeform: Shape 97">
            <a:extLst>
              <a:ext uri="{FF2B5EF4-FFF2-40B4-BE49-F238E27FC236}">
                <a16:creationId xmlns:a16="http://schemas.microsoft.com/office/drawing/2014/main" id="{716BED87-A484-418B-BFE2-B7AF165C5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9392603" y="2694497"/>
            <a:ext cx="2287608" cy="3232926"/>
          </a:xfrm>
          <a:custGeom>
            <a:avLst/>
            <a:gdLst>
              <a:gd name="connsiteX0" fmla="*/ 1143804 w 2287608"/>
              <a:gd name="connsiteY0" fmla="*/ 1916209 h 3232926"/>
              <a:gd name="connsiteX1" fmla="*/ 1140311 w 2287608"/>
              <a:gd name="connsiteY1" fmla="*/ 1919384 h 3232926"/>
              <a:gd name="connsiteX2" fmla="*/ 1136818 w 2287608"/>
              <a:gd name="connsiteY2" fmla="*/ 1916209 h 3232926"/>
              <a:gd name="connsiteX3" fmla="*/ 1136818 w 2287608"/>
              <a:gd name="connsiteY3" fmla="*/ 1922559 h 3232926"/>
              <a:gd name="connsiteX4" fmla="*/ 1117018 w 2287608"/>
              <a:gd name="connsiteY4" fmla="*/ 1940554 h 3232926"/>
              <a:gd name="connsiteX5" fmla="*/ 854401 w 2287608"/>
              <a:gd name="connsiteY5" fmla="*/ 2574568 h 3232926"/>
              <a:gd name="connsiteX6" fmla="*/ 1117018 w 2287608"/>
              <a:gd name="connsiteY6" fmla="*/ 3208581 h 3232926"/>
              <a:gd name="connsiteX7" fmla="*/ 1136818 w 2287608"/>
              <a:gd name="connsiteY7" fmla="*/ 3226577 h 3232926"/>
              <a:gd name="connsiteX8" fmla="*/ 1136818 w 2287608"/>
              <a:gd name="connsiteY8" fmla="*/ 3232926 h 3232926"/>
              <a:gd name="connsiteX9" fmla="*/ 1140311 w 2287608"/>
              <a:gd name="connsiteY9" fmla="*/ 3229751 h 3232926"/>
              <a:gd name="connsiteX10" fmla="*/ 1143804 w 2287608"/>
              <a:gd name="connsiteY10" fmla="*/ 3232926 h 3232926"/>
              <a:gd name="connsiteX11" fmla="*/ 1143804 w 2287608"/>
              <a:gd name="connsiteY11" fmla="*/ 3226577 h 3232926"/>
              <a:gd name="connsiteX12" fmla="*/ 1163604 w 2287608"/>
              <a:gd name="connsiteY12" fmla="*/ 3208581 h 3232926"/>
              <a:gd name="connsiteX13" fmla="*/ 1426221 w 2287608"/>
              <a:gd name="connsiteY13" fmla="*/ 2574567 h 3232926"/>
              <a:gd name="connsiteX14" fmla="*/ 1163604 w 2287608"/>
              <a:gd name="connsiteY14" fmla="*/ 1940554 h 3232926"/>
              <a:gd name="connsiteX15" fmla="*/ 1143804 w 2287608"/>
              <a:gd name="connsiteY15" fmla="*/ 1922558 h 3232926"/>
              <a:gd name="connsiteX16" fmla="*/ 1140312 w 2287608"/>
              <a:gd name="connsiteY16" fmla="*/ 1494239 h 3232926"/>
              <a:gd name="connsiteX17" fmla="*/ 1134813 w 2287608"/>
              <a:gd name="connsiteY17" fmla="*/ 1497413 h 3232926"/>
              <a:gd name="connsiteX18" fmla="*/ 1109328 w 2287608"/>
              <a:gd name="connsiteY18" fmla="*/ 1489264 h 3232926"/>
              <a:gd name="connsiteX19" fmla="*/ 428947 w 2287608"/>
              <a:gd name="connsiteY19" fmla="*/ 1578838 h 3232926"/>
              <a:gd name="connsiteX20" fmla="*/ 11185 w 2287608"/>
              <a:gd name="connsiteY20" fmla="*/ 2123278 h 3232926"/>
              <a:gd name="connsiteX21" fmla="*/ 5499 w 2287608"/>
              <a:gd name="connsiteY21" fmla="*/ 2149423 h 3232926"/>
              <a:gd name="connsiteX22" fmla="*/ 0 w 2287608"/>
              <a:gd name="connsiteY22" fmla="*/ 2152597 h 3232926"/>
              <a:gd name="connsiteX23" fmla="*/ 4497 w 2287608"/>
              <a:gd name="connsiteY23" fmla="*/ 2154035 h 3232926"/>
              <a:gd name="connsiteX24" fmla="*/ 3493 w 2287608"/>
              <a:gd name="connsiteY24" fmla="*/ 2158648 h 3232926"/>
              <a:gd name="connsiteX25" fmla="*/ 8992 w 2287608"/>
              <a:gd name="connsiteY25" fmla="*/ 2155473 h 3232926"/>
              <a:gd name="connsiteX26" fmla="*/ 34477 w 2287608"/>
              <a:gd name="connsiteY26" fmla="*/ 2163622 h 3232926"/>
              <a:gd name="connsiteX27" fmla="*/ 290620 w 2287608"/>
              <a:gd name="connsiteY27" fmla="*/ 2194022 h 3232926"/>
              <a:gd name="connsiteX28" fmla="*/ 714858 w 2287608"/>
              <a:gd name="connsiteY28" fmla="*/ 2074049 h 3232926"/>
              <a:gd name="connsiteX29" fmla="*/ 1132621 w 2287608"/>
              <a:gd name="connsiteY29" fmla="*/ 1529609 h 3232926"/>
              <a:gd name="connsiteX30" fmla="*/ 1138305 w 2287608"/>
              <a:gd name="connsiteY30" fmla="*/ 1503464 h 3232926"/>
              <a:gd name="connsiteX31" fmla="*/ 1143804 w 2287608"/>
              <a:gd name="connsiteY31" fmla="*/ 1500289 h 3232926"/>
              <a:gd name="connsiteX32" fmla="*/ 1139308 w 2287608"/>
              <a:gd name="connsiteY32" fmla="*/ 1498852 h 3232926"/>
              <a:gd name="connsiteX33" fmla="*/ 2069415 w 2287608"/>
              <a:gd name="connsiteY33" fmla="*/ 1747063 h 3232926"/>
              <a:gd name="connsiteX34" fmla="*/ 1858661 w 2287608"/>
              <a:gd name="connsiteY34" fmla="*/ 1578837 h 3232926"/>
              <a:gd name="connsiteX35" fmla="*/ 1178281 w 2287608"/>
              <a:gd name="connsiteY35" fmla="*/ 1489263 h 3232926"/>
              <a:gd name="connsiteX36" fmla="*/ 1152796 w 2287608"/>
              <a:gd name="connsiteY36" fmla="*/ 1497412 h 3232926"/>
              <a:gd name="connsiteX37" fmla="*/ 1147297 w 2287608"/>
              <a:gd name="connsiteY37" fmla="*/ 1494238 h 3232926"/>
              <a:gd name="connsiteX38" fmla="*/ 1148300 w 2287608"/>
              <a:gd name="connsiteY38" fmla="*/ 1498851 h 3232926"/>
              <a:gd name="connsiteX39" fmla="*/ 1143804 w 2287608"/>
              <a:gd name="connsiteY39" fmla="*/ 1500288 h 3232926"/>
              <a:gd name="connsiteX40" fmla="*/ 1149304 w 2287608"/>
              <a:gd name="connsiteY40" fmla="*/ 1503463 h 3232926"/>
              <a:gd name="connsiteX41" fmla="*/ 1154988 w 2287608"/>
              <a:gd name="connsiteY41" fmla="*/ 1529608 h 3232926"/>
              <a:gd name="connsiteX42" fmla="*/ 1572751 w 2287608"/>
              <a:gd name="connsiteY42" fmla="*/ 2074048 h 3232926"/>
              <a:gd name="connsiteX43" fmla="*/ 1996989 w 2287608"/>
              <a:gd name="connsiteY43" fmla="*/ 2194021 h 3232926"/>
              <a:gd name="connsiteX44" fmla="*/ 2253131 w 2287608"/>
              <a:gd name="connsiteY44" fmla="*/ 2163621 h 3232926"/>
              <a:gd name="connsiteX45" fmla="*/ 2278616 w 2287608"/>
              <a:gd name="connsiteY45" fmla="*/ 2155472 h 3232926"/>
              <a:gd name="connsiteX46" fmla="*/ 2284115 w 2287608"/>
              <a:gd name="connsiteY46" fmla="*/ 2158647 h 3232926"/>
              <a:gd name="connsiteX47" fmla="*/ 2283112 w 2287608"/>
              <a:gd name="connsiteY47" fmla="*/ 2154034 h 3232926"/>
              <a:gd name="connsiteX48" fmla="*/ 2287608 w 2287608"/>
              <a:gd name="connsiteY48" fmla="*/ 2152596 h 3232926"/>
              <a:gd name="connsiteX49" fmla="*/ 2282109 w 2287608"/>
              <a:gd name="connsiteY49" fmla="*/ 2149422 h 3232926"/>
              <a:gd name="connsiteX50" fmla="*/ 2276424 w 2287608"/>
              <a:gd name="connsiteY50" fmla="*/ 2123277 h 3232926"/>
              <a:gd name="connsiteX51" fmla="*/ 2069415 w 2287608"/>
              <a:gd name="connsiteY51" fmla="*/ 1747063 h 3232926"/>
              <a:gd name="connsiteX52" fmla="*/ 1140311 w 2287608"/>
              <a:gd name="connsiteY52" fmla="*/ 779689 h 3232926"/>
              <a:gd name="connsiteX53" fmla="*/ 1134812 w 2287608"/>
              <a:gd name="connsiteY53" fmla="*/ 782863 h 3232926"/>
              <a:gd name="connsiteX54" fmla="*/ 1109328 w 2287608"/>
              <a:gd name="connsiteY54" fmla="*/ 774714 h 3232926"/>
              <a:gd name="connsiteX55" fmla="*/ 428947 w 2287608"/>
              <a:gd name="connsiteY55" fmla="*/ 864288 h 3232926"/>
              <a:gd name="connsiteX56" fmla="*/ 11185 w 2287608"/>
              <a:gd name="connsiteY56" fmla="*/ 1408728 h 3232926"/>
              <a:gd name="connsiteX57" fmla="*/ 5499 w 2287608"/>
              <a:gd name="connsiteY57" fmla="*/ 1434873 h 3232926"/>
              <a:gd name="connsiteX58" fmla="*/ 0 w 2287608"/>
              <a:gd name="connsiteY58" fmla="*/ 1438047 h 3232926"/>
              <a:gd name="connsiteX59" fmla="*/ 4497 w 2287608"/>
              <a:gd name="connsiteY59" fmla="*/ 1439485 h 3232926"/>
              <a:gd name="connsiteX60" fmla="*/ 3493 w 2287608"/>
              <a:gd name="connsiteY60" fmla="*/ 1444098 h 3232926"/>
              <a:gd name="connsiteX61" fmla="*/ 8992 w 2287608"/>
              <a:gd name="connsiteY61" fmla="*/ 1440923 h 3232926"/>
              <a:gd name="connsiteX62" fmla="*/ 34477 w 2287608"/>
              <a:gd name="connsiteY62" fmla="*/ 1449072 h 3232926"/>
              <a:gd name="connsiteX63" fmla="*/ 290620 w 2287608"/>
              <a:gd name="connsiteY63" fmla="*/ 1479472 h 3232926"/>
              <a:gd name="connsiteX64" fmla="*/ 714858 w 2287608"/>
              <a:gd name="connsiteY64" fmla="*/ 1359499 h 3232926"/>
              <a:gd name="connsiteX65" fmla="*/ 1132621 w 2287608"/>
              <a:gd name="connsiteY65" fmla="*/ 815059 h 3232926"/>
              <a:gd name="connsiteX66" fmla="*/ 1138305 w 2287608"/>
              <a:gd name="connsiteY66" fmla="*/ 788914 h 3232926"/>
              <a:gd name="connsiteX67" fmla="*/ 1143805 w 2287608"/>
              <a:gd name="connsiteY67" fmla="*/ 785739 h 3232926"/>
              <a:gd name="connsiteX68" fmla="*/ 1139308 w 2287608"/>
              <a:gd name="connsiteY68" fmla="*/ 784302 h 3232926"/>
              <a:gd name="connsiteX69" fmla="*/ 2069415 w 2287608"/>
              <a:gd name="connsiteY69" fmla="*/ 1032514 h 3232926"/>
              <a:gd name="connsiteX70" fmla="*/ 1858661 w 2287608"/>
              <a:gd name="connsiteY70" fmla="*/ 864289 h 3232926"/>
              <a:gd name="connsiteX71" fmla="*/ 1178281 w 2287608"/>
              <a:gd name="connsiteY71" fmla="*/ 774715 h 3232926"/>
              <a:gd name="connsiteX72" fmla="*/ 1152796 w 2287608"/>
              <a:gd name="connsiteY72" fmla="*/ 782864 h 3232926"/>
              <a:gd name="connsiteX73" fmla="*/ 1147297 w 2287608"/>
              <a:gd name="connsiteY73" fmla="*/ 779690 h 3232926"/>
              <a:gd name="connsiteX74" fmla="*/ 1148300 w 2287608"/>
              <a:gd name="connsiteY74" fmla="*/ 784303 h 3232926"/>
              <a:gd name="connsiteX75" fmla="*/ 1143804 w 2287608"/>
              <a:gd name="connsiteY75" fmla="*/ 785740 h 3232926"/>
              <a:gd name="connsiteX76" fmla="*/ 1149304 w 2287608"/>
              <a:gd name="connsiteY76" fmla="*/ 788915 h 3232926"/>
              <a:gd name="connsiteX77" fmla="*/ 1154988 w 2287608"/>
              <a:gd name="connsiteY77" fmla="*/ 815060 h 3232926"/>
              <a:gd name="connsiteX78" fmla="*/ 1572751 w 2287608"/>
              <a:gd name="connsiteY78" fmla="*/ 1359500 h 3232926"/>
              <a:gd name="connsiteX79" fmla="*/ 1996989 w 2287608"/>
              <a:gd name="connsiteY79" fmla="*/ 1479473 h 3232926"/>
              <a:gd name="connsiteX80" fmla="*/ 2253131 w 2287608"/>
              <a:gd name="connsiteY80" fmla="*/ 1449073 h 3232926"/>
              <a:gd name="connsiteX81" fmla="*/ 2278616 w 2287608"/>
              <a:gd name="connsiteY81" fmla="*/ 1440924 h 3232926"/>
              <a:gd name="connsiteX82" fmla="*/ 2284115 w 2287608"/>
              <a:gd name="connsiteY82" fmla="*/ 1444099 h 3232926"/>
              <a:gd name="connsiteX83" fmla="*/ 2283112 w 2287608"/>
              <a:gd name="connsiteY83" fmla="*/ 1439486 h 3232926"/>
              <a:gd name="connsiteX84" fmla="*/ 2287608 w 2287608"/>
              <a:gd name="connsiteY84" fmla="*/ 1438048 h 3232926"/>
              <a:gd name="connsiteX85" fmla="*/ 2282109 w 2287608"/>
              <a:gd name="connsiteY85" fmla="*/ 1434874 h 3232926"/>
              <a:gd name="connsiteX86" fmla="*/ 2276424 w 2287608"/>
              <a:gd name="connsiteY86" fmla="*/ 1408729 h 3232926"/>
              <a:gd name="connsiteX87" fmla="*/ 2069415 w 2287608"/>
              <a:gd name="connsiteY87" fmla="*/ 1032514 h 3232926"/>
              <a:gd name="connsiteX88" fmla="*/ 1140311 w 2287608"/>
              <a:gd name="connsiteY88" fmla="*/ 35676 h 3232926"/>
              <a:gd name="connsiteX89" fmla="*/ 1134812 w 2287608"/>
              <a:gd name="connsiteY89" fmla="*/ 38850 h 3232926"/>
              <a:gd name="connsiteX90" fmla="*/ 1109328 w 2287608"/>
              <a:gd name="connsiteY90" fmla="*/ 30701 h 3232926"/>
              <a:gd name="connsiteX91" fmla="*/ 428948 w 2287608"/>
              <a:gd name="connsiteY91" fmla="*/ 120275 h 3232926"/>
              <a:gd name="connsiteX92" fmla="*/ 11185 w 2287608"/>
              <a:gd name="connsiteY92" fmla="*/ 664715 h 3232926"/>
              <a:gd name="connsiteX93" fmla="*/ 5499 w 2287608"/>
              <a:gd name="connsiteY93" fmla="*/ 690860 h 3232926"/>
              <a:gd name="connsiteX94" fmla="*/ 0 w 2287608"/>
              <a:gd name="connsiteY94" fmla="*/ 694034 h 3232926"/>
              <a:gd name="connsiteX95" fmla="*/ 4497 w 2287608"/>
              <a:gd name="connsiteY95" fmla="*/ 695472 h 3232926"/>
              <a:gd name="connsiteX96" fmla="*/ 3493 w 2287608"/>
              <a:gd name="connsiteY96" fmla="*/ 700085 h 3232926"/>
              <a:gd name="connsiteX97" fmla="*/ 8992 w 2287608"/>
              <a:gd name="connsiteY97" fmla="*/ 696910 h 3232926"/>
              <a:gd name="connsiteX98" fmla="*/ 34477 w 2287608"/>
              <a:gd name="connsiteY98" fmla="*/ 705059 h 3232926"/>
              <a:gd name="connsiteX99" fmla="*/ 290620 w 2287608"/>
              <a:gd name="connsiteY99" fmla="*/ 735459 h 3232926"/>
              <a:gd name="connsiteX100" fmla="*/ 714857 w 2287608"/>
              <a:gd name="connsiteY100" fmla="*/ 615486 h 3232926"/>
              <a:gd name="connsiteX101" fmla="*/ 1132621 w 2287608"/>
              <a:gd name="connsiteY101" fmla="*/ 71046 h 3232926"/>
              <a:gd name="connsiteX102" fmla="*/ 1138305 w 2287608"/>
              <a:gd name="connsiteY102" fmla="*/ 44901 h 3232926"/>
              <a:gd name="connsiteX103" fmla="*/ 1143805 w 2287608"/>
              <a:gd name="connsiteY103" fmla="*/ 41726 h 3232926"/>
              <a:gd name="connsiteX104" fmla="*/ 1139308 w 2287608"/>
              <a:gd name="connsiteY104" fmla="*/ 40289 h 3232926"/>
              <a:gd name="connsiteX105" fmla="*/ 2069415 w 2287608"/>
              <a:gd name="connsiteY105" fmla="*/ 288501 h 3232926"/>
              <a:gd name="connsiteX106" fmla="*/ 1858661 w 2287608"/>
              <a:gd name="connsiteY106" fmla="*/ 120276 h 3232926"/>
              <a:gd name="connsiteX107" fmla="*/ 1178281 w 2287608"/>
              <a:gd name="connsiteY107" fmla="*/ 30702 h 3232926"/>
              <a:gd name="connsiteX108" fmla="*/ 1152796 w 2287608"/>
              <a:gd name="connsiteY108" fmla="*/ 38850 h 3232926"/>
              <a:gd name="connsiteX109" fmla="*/ 1147297 w 2287608"/>
              <a:gd name="connsiteY109" fmla="*/ 35676 h 3232926"/>
              <a:gd name="connsiteX110" fmla="*/ 1148300 w 2287608"/>
              <a:gd name="connsiteY110" fmla="*/ 40290 h 3232926"/>
              <a:gd name="connsiteX111" fmla="*/ 1143804 w 2287608"/>
              <a:gd name="connsiteY111" fmla="*/ 41727 h 3232926"/>
              <a:gd name="connsiteX112" fmla="*/ 1149304 w 2287608"/>
              <a:gd name="connsiteY112" fmla="*/ 44901 h 3232926"/>
              <a:gd name="connsiteX113" fmla="*/ 1154988 w 2287608"/>
              <a:gd name="connsiteY113" fmla="*/ 71046 h 3232926"/>
              <a:gd name="connsiteX114" fmla="*/ 1572751 w 2287608"/>
              <a:gd name="connsiteY114" fmla="*/ 615486 h 3232926"/>
              <a:gd name="connsiteX115" fmla="*/ 1996989 w 2287608"/>
              <a:gd name="connsiteY115" fmla="*/ 735460 h 3232926"/>
              <a:gd name="connsiteX116" fmla="*/ 2253131 w 2287608"/>
              <a:gd name="connsiteY116" fmla="*/ 705060 h 3232926"/>
              <a:gd name="connsiteX117" fmla="*/ 2278616 w 2287608"/>
              <a:gd name="connsiteY117" fmla="*/ 696911 h 3232926"/>
              <a:gd name="connsiteX118" fmla="*/ 2284115 w 2287608"/>
              <a:gd name="connsiteY118" fmla="*/ 700086 h 3232926"/>
              <a:gd name="connsiteX119" fmla="*/ 2283112 w 2287608"/>
              <a:gd name="connsiteY119" fmla="*/ 695473 h 3232926"/>
              <a:gd name="connsiteX120" fmla="*/ 2287608 w 2287608"/>
              <a:gd name="connsiteY120" fmla="*/ 694035 h 3232926"/>
              <a:gd name="connsiteX121" fmla="*/ 2282109 w 2287608"/>
              <a:gd name="connsiteY121" fmla="*/ 690860 h 3232926"/>
              <a:gd name="connsiteX122" fmla="*/ 2276424 w 2287608"/>
              <a:gd name="connsiteY122" fmla="*/ 664716 h 3232926"/>
              <a:gd name="connsiteX123" fmla="*/ 2069415 w 2287608"/>
              <a:gd name="connsiteY123" fmla="*/ 288501 h 3232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2287608" h="3232926">
                <a:moveTo>
                  <a:pt x="1143804" y="1916209"/>
                </a:moveTo>
                <a:lnTo>
                  <a:pt x="1140311" y="1919384"/>
                </a:lnTo>
                <a:lnTo>
                  <a:pt x="1136818" y="1916209"/>
                </a:lnTo>
                <a:lnTo>
                  <a:pt x="1136818" y="1922559"/>
                </a:lnTo>
                <a:lnTo>
                  <a:pt x="1117018" y="1940554"/>
                </a:lnTo>
                <a:cubicBezTo>
                  <a:pt x="954760" y="2102813"/>
                  <a:pt x="854401" y="2326970"/>
                  <a:pt x="854401" y="2574568"/>
                </a:cubicBezTo>
                <a:cubicBezTo>
                  <a:pt x="854401" y="2822165"/>
                  <a:pt x="954760" y="3046323"/>
                  <a:pt x="1117018" y="3208581"/>
                </a:cubicBezTo>
                <a:lnTo>
                  <a:pt x="1136818" y="3226577"/>
                </a:lnTo>
                <a:lnTo>
                  <a:pt x="1136818" y="3232926"/>
                </a:lnTo>
                <a:lnTo>
                  <a:pt x="1140311" y="3229751"/>
                </a:lnTo>
                <a:lnTo>
                  <a:pt x="1143804" y="3232926"/>
                </a:lnTo>
                <a:lnTo>
                  <a:pt x="1143804" y="3226577"/>
                </a:lnTo>
                <a:lnTo>
                  <a:pt x="1163604" y="3208581"/>
                </a:lnTo>
                <a:cubicBezTo>
                  <a:pt x="1325862" y="3046323"/>
                  <a:pt x="1426221" y="2822165"/>
                  <a:pt x="1426221" y="2574567"/>
                </a:cubicBezTo>
                <a:cubicBezTo>
                  <a:pt x="1426221" y="2326970"/>
                  <a:pt x="1325862" y="2102812"/>
                  <a:pt x="1163604" y="1940554"/>
                </a:cubicBezTo>
                <a:lnTo>
                  <a:pt x="1143804" y="1922558"/>
                </a:lnTo>
                <a:close/>
                <a:moveTo>
                  <a:pt x="1140312" y="1494239"/>
                </a:moveTo>
                <a:lnTo>
                  <a:pt x="1134813" y="1497413"/>
                </a:lnTo>
                <a:lnTo>
                  <a:pt x="1109328" y="1489264"/>
                </a:lnTo>
                <a:cubicBezTo>
                  <a:pt x="887680" y="1429874"/>
                  <a:pt x="643374" y="1455039"/>
                  <a:pt x="428947" y="1578838"/>
                </a:cubicBezTo>
                <a:cubicBezTo>
                  <a:pt x="214522" y="1702637"/>
                  <a:pt x="70575" y="1901629"/>
                  <a:pt x="11185" y="2123278"/>
                </a:cubicBezTo>
                <a:lnTo>
                  <a:pt x="5499" y="2149423"/>
                </a:lnTo>
                <a:lnTo>
                  <a:pt x="0" y="2152597"/>
                </a:lnTo>
                <a:lnTo>
                  <a:pt x="4497" y="2154035"/>
                </a:lnTo>
                <a:lnTo>
                  <a:pt x="3493" y="2158648"/>
                </a:lnTo>
                <a:lnTo>
                  <a:pt x="8992" y="2155473"/>
                </a:lnTo>
                <a:lnTo>
                  <a:pt x="34477" y="2163622"/>
                </a:lnTo>
                <a:cubicBezTo>
                  <a:pt x="117596" y="2185894"/>
                  <a:pt x="203900" y="2196274"/>
                  <a:pt x="290620" y="2194022"/>
                </a:cubicBezTo>
                <a:cubicBezTo>
                  <a:pt x="435153" y="2190268"/>
                  <a:pt x="580841" y="2151423"/>
                  <a:pt x="714858" y="2074049"/>
                </a:cubicBezTo>
                <a:cubicBezTo>
                  <a:pt x="929283" y="1950250"/>
                  <a:pt x="1073230" y="1751258"/>
                  <a:pt x="1132621" y="1529609"/>
                </a:cubicBezTo>
                <a:lnTo>
                  <a:pt x="1138305" y="1503464"/>
                </a:lnTo>
                <a:lnTo>
                  <a:pt x="1143804" y="1500289"/>
                </a:lnTo>
                <a:lnTo>
                  <a:pt x="1139308" y="1498852"/>
                </a:lnTo>
                <a:close/>
                <a:moveTo>
                  <a:pt x="2069415" y="1747063"/>
                </a:moveTo>
                <a:cubicBezTo>
                  <a:pt x="2009570" y="1682261"/>
                  <a:pt x="1939071" y="1625262"/>
                  <a:pt x="1858661" y="1578837"/>
                </a:cubicBezTo>
                <a:cubicBezTo>
                  <a:pt x="1644235" y="1455038"/>
                  <a:pt x="1399929" y="1429873"/>
                  <a:pt x="1178281" y="1489263"/>
                </a:cubicBezTo>
                <a:lnTo>
                  <a:pt x="1152796" y="1497412"/>
                </a:lnTo>
                <a:lnTo>
                  <a:pt x="1147297" y="1494238"/>
                </a:lnTo>
                <a:lnTo>
                  <a:pt x="1148300" y="1498851"/>
                </a:lnTo>
                <a:lnTo>
                  <a:pt x="1143804" y="1500288"/>
                </a:lnTo>
                <a:lnTo>
                  <a:pt x="1149304" y="1503463"/>
                </a:lnTo>
                <a:lnTo>
                  <a:pt x="1154988" y="1529608"/>
                </a:lnTo>
                <a:cubicBezTo>
                  <a:pt x="1214379" y="1751257"/>
                  <a:pt x="1358325" y="1950249"/>
                  <a:pt x="1572751" y="2074048"/>
                </a:cubicBezTo>
                <a:cubicBezTo>
                  <a:pt x="1706767" y="2151422"/>
                  <a:pt x="1852455" y="2190267"/>
                  <a:pt x="1996989" y="2194021"/>
                </a:cubicBezTo>
                <a:cubicBezTo>
                  <a:pt x="2083709" y="2196273"/>
                  <a:pt x="2170013" y="2185893"/>
                  <a:pt x="2253131" y="2163621"/>
                </a:cubicBezTo>
                <a:lnTo>
                  <a:pt x="2278616" y="2155472"/>
                </a:lnTo>
                <a:lnTo>
                  <a:pt x="2284115" y="2158647"/>
                </a:lnTo>
                <a:lnTo>
                  <a:pt x="2283112" y="2154034"/>
                </a:lnTo>
                <a:lnTo>
                  <a:pt x="2287608" y="2152596"/>
                </a:lnTo>
                <a:lnTo>
                  <a:pt x="2282109" y="2149422"/>
                </a:lnTo>
                <a:lnTo>
                  <a:pt x="2276424" y="2123277"/>
                </a:lnTo>
                <a:cubicBezTo>
                  <a:pt x="2239306" y="1984747"/>
                  <a:pt x="2169157" y="1855067"/>
                  <a:pt x="2069415" y="1747063"/>
                </a:cubicBezTo>
                <a:close/>
                <a:moveTo>
                  <a:pt x="1140311" y="779689"/>
                </a:moveTo>
                <a:lnTo>
                  <a:pt x="1134812" y="782863"/>
                </a:lnTo>
                <a:lnTo>
                  <a:pt x="1109328" y="774714"/>
                </a:lnTo>
                <a:cubicBezTo>
                  <a:pt x="887679" y="715324"/>
                  <a:pt x="643374" y="740489"/>
                  <a:pt x="428947" y="864288"/>
                </a:cubicBezTo>
                <a:cubicBezTo>
                  <a:pt x="214522" y="988087"/>
                  <a:pt x="70575" y="1187079"/>
                  <a:pt x="11185" y="1408728"/>
                </a:cubicBezTo>
                <a:lnTo>
                  <a:pt x="5499" y="1434873"/>
                </a:lnTo>
                <a:lnTo>
                  <a:pt x="0" y="1438047"/>
                </a:lnTo>
                <a:lnTo>
                  <a:pt x="4497" y="1439485"/>
                </a:lnTo>
                <a:lnTo>
                  <a:pt x="3493" y="1444098"/>
                </a:lnTo>
                <a:lnTo>
                  <a:pt x="8992" y="1440923"/>
                </a:lnTo>
                <a:lnTo>
                  <a:pt x="34477" y="1449072"/>
                </a:lnTo>
                <a:cubicBezTo>
                  <a:pt x="117595" y="1471344"/>
                  <a:pt x="203900" y="1481724"/>
                  <a:pt x="290620" y="1479472"/>
                </a:cubicBezTo>
                <a:cubicBezTo>
                  <a:pt x="435154" y="1475718"/>
                  <a:pt x="580841" y="1436873"/>
                  <a:pt x="714858" y="1359499"/>
                </a:cubicBezTo>
                <a:cubicBezTo>
                  <a:pt x="929284" y="1235700"/>
                  <a:pt x="1073229" y="1036708"/>
                  <a:pt x="1132621" y="815059"/>
                </a:cubicBezTo>
                <a:lnTo>
                  <a:pt x="1138305" y="788914"/>
                </a:lnTo>
                <a:lnTo>
                  <a:pt x="1143805" y="785739"/>
                </a:lnTo>
                <a:lnTo>
                  <a:pt x="1139308" y="784302"/>
                </a:lnTo>
                <a:close/>
                <a:moveTo>
                  <a:pt x="2069415" y="1032514"/>
                </a:moveTo>
                <a:cubicBezTo>
                  <a:pt x="2009570" y="967712"/>
                  <a:pt x="1939071" y="910714"/>
                  <a:pt x="1858661" y="864289"/>
                </a:cubicBezTo>
                <a:cubicBezTo>
                  <a:pt x="1644235" y="740490"/>
                  <a:pt x="1399929" y="715325"/>
                  <a:pt x="1178281" y="774715"/>
                </a:cubicBezTo>
                <a:lnTo>
                  <a:pt x="1152796" y="782864"/>
                </a:lnTo>
                <a:lnTo>
                  <a:pt x="1147297" y="779690"/>
                </a:lnTo>
                <a:lnTo>
                  <a:pt x="1148300" y="784303"/>
                </a:lnTo>
                <a:lnTo>
                  <a:pt x="1143804" y="785740"/>
                </a:lnTo>
                <a:lnTo>
                  <a:pt x="1149304" y="788915"/>
                </a:lnTo>
                <a:lnTo>
                  <a:pt x="1154988" y="815060"/>
                </a:lnTo>
                <a:cubicBezTo>
                  <a:pt x="1214379" y="1036709"/>
                  <a:pt x="1358325" y="1235701"/>
                  <a:pt x="1572751" y="1359500"/>
                </a:cubicBezTo>
                <a:cubicBezTo>
                  <a:pt x="1706767" y="1436874"/>
                  <a:pt x="1852455" y="1475719"/>
                  <a:pt x="1996989" y="1479473"/>
                </a:cubicBezTo>
                <a:cubicBezTo>
                  <a:pt x="2083709" y="1481725"/>
                  <a:pt x="2170013" y="1471345"/>
                  <a:pt x="2253131" y="1449073"/>
                </a:cubicBezTo>
                <a:lnTo>
                  <a:pt x="2278616" y="1440924"/>
                </a:lnTo>
                <a:lnTo>
                  <a:pt x="2284115" y="1444099"/>
                </a:lnTo>
                <a:lnTo>
                  <a:pt x="2283112" y="1439486"/>
                </a:lnTo>
                <a:lnTo>
                  <a:pt x="2287608" y="1438048"/>
                </a:lnTo>
                <a:lnTo>
                  <a:pt x="2282109" y="1434874"/>
                </a:lnTo>
                <a:lnTo>
                  <a:pt x="2276424" y="1408729"/>
                </a:lnTo>
                <a:cubicBezTo>
                  <a:pt x="2239306" y="1270198"/>
                  <a:pt x="2169157" y="1140518"/>
                  <a:pt x="2069415" y="1032514"/>
                </a:cubicBezTo>
                <a:close/>
                <a:moveTo>
                  <a:pt x="1140311" y="35676"/>
                </a:moveTo>
                <a:lnTo>
                  <a:pt x="1134812" y="38850"/>
                </a:lnTo>
                <a:lnTo>
                  <a:pt x="1109328" y="30701"/>
                </a:lnTo>
                <a:cubicBezTo>
                  <a:pt x="887679" y="-28689"/>
                  <a:pt x="643374" y="-3524"/>
                  <a:pt x="428948" y="120275"/>
                </a:cubicBezTo>
                <a:cubicBezTo>
                  <a:pt x="214521" y="244074"/>
                  <a:pt x="70575" y="443066"/>
                  <a:pt x="11185" y="664715"/>
                </a:cubicBezTo>
                <a:lnTo>
                  <a:pt x="5499" y="690860"/>
                </a:lnTo>
                <a:lnTo>
                  <a:pt x="0" y="694034"/>
                </a:lnTo>
                <a:lnTo>
                  <a:pt x="4497" y="695472"/>
                </a:lnTo>
                <a:lnTo>
                  <a:pt x="3493" y="700085"/>
                </a:lnTo>
                <a:lnTo>
                  <a:pt x="8992" y="696910"/>
                </a:lnTo>
                <a:lnTo>
                  <a:pt x="34477" y="705059"/>
                </a:lnTo>
                <a:cubicBezTo>
                  <a:pt x="117595" y="727331"/>
                  <a:pt x="203900" y="737711"/>
                  <a:pt x="290620" y="735459"/>
                </a:cubicBezTo>
                <a:cubicBezTo>
                  <a:pt x="435154" y="731705"/>
                  <a:pt x="580841" y="692860"/>
                  <a:pt x="714857" y="615486"/>
                </a:cubicBezTo>
                <a:cubicBezTo>
                  <a:pt x="929284" y="491687"/>
                  <a:pt x="1073229" y="292695"/>
                  <a:pt x="1132621" y="71046"/>
                </a:cubicBezTo>
                <a:lnTo>
                  <a:pt x="1138305" y="44901"/>
                </a:lnTo>
                <a:lnTo>
                  <a:pt x="1143805" y="41726"/>
                </a:lnTo>
                <a:lnTo>
                  <a:pt x="1139308" y="40289"/>
                </a:lnTo>
                <a:close/>
                <a:moveTo>
                  <a:pt x="2069415" y="288501"/>
                </a:moveTo>
                <a:cubicBezTo>
                  <a:pt x="2009570" y="223699"/>
                  <a:pt x="1939071" y="166700"/>
                  <a:pt x="1858661" y="120276"/>
                </a:cubicBezTo>
                <a:cubicBezTo>
                  <a:pt x="1644235" y="-3523"/>
                  <a:pt x="1399929" y="-28688"/>
                  <a:pt x="1178281" y="30702"/>
                </a:cubicBezTo>
                <a:lnTo>
                  <a:pt x="1152796" y="38850"/>
                </a:lnTo>
                <a:lnTo>
                  <a:pt x="1147297" y="35676"/>
                </a:lnTo>
                <a:lnTo>
                  <a:pt x="1148300" y="40290"/>
                </a:lnTo>
                <a:lnTo>
                  <a:pt x="1143804" y="41727"/>
                </a:lnTo>
                <a:lnTo>
                  <a:pt x="1149304" y="44901"/>
                </a:lnTo>
                <a:lnTo>
                  <a:pt x="1154988" y="71046"/>
                </a:lnTo>
                <a:cubicBezTo>
                  <a:pt x="1214379" y="292695"/>
                  <a:pt x="1358325" y="491688"/>
                  <a:pt x="1572751" y="615486"/>
                </a:cubicBezTo>
                <a:cubicBezTo>
                  <a:pt x="1706767" y="692860"/>
                  <a:pt x="1852455" y="731705"/>
                  <a:pt x="1996989" y="735460"/>
                </a:cubicBezTo>
                <a:cubicBezTo>
                  <a:pt x="2083709" y="737712"/>
                  <a:pt x="2170013" y="727332"/>
                  <a:pt x="2253131" y="705060"/>
                </a:cubicBezTo>
                <a:lnTo>
                  <a:pt x="2278616" y="696911"/>
                </a:lnTo>
                <a:lnTo>
                  <a:pt x="2284115" y="700086"/>
                </a:lnTo>
                <a:lnTo>
                  <a:pt x="2283112" y="695473"/>
                </a:lnTo>
                <a:lnTo>
                  <a:pt x="2287608" y="694035"/>
                </a:lnTo>
                <a:lnTo>
                  <a:pt x="2282109" y="690860"/>
                </a:lnTo>
                <a:lnTo>
                  <a:pt x="2276424" y="664716"/>
                </a:lnTo>
                <a:cubicBezTo>
                  <a:pt x="2239306" y="526185"/>
                  <a:pt x="2169157" y="396505"/>
                  <a:pt x="2069415" y="288501"/>
                </a:cubicBez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00" name="Freeform: Shape 99">
            <a:extLst>
              <a:ext uri="{FF2B5EF4-FFF2-40B4-BE49-F238E27FC236}">
                <a16:creationId xmlns:a16="http://schemas.microsoft.com/office/drawing/2014/main" id="{91DAC796-CA78-4ABE-BE2F-B8B4D60A6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8864022" y="796012"/>
            <a:ext cx="1785983" cy="1799739"/>
          </a:xfrm>
          <a:custGeom>
            <a:avLst/>
            <a:gdLst>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892991 w 1785983"/>
              <a:gd name="connsiteY8" fmla="*/ 1795123 h 1799739"/>
              <a:gd name="connsiteX9" fmla="*/ 763082 w 1785983"/>
              <a:gd name="connsiteY9" fmla="*/ 1694835 h 1799739"/>
              <a:gd name="connsiteX10" fmla="*/ 379877 w 1785983"/>
              <a:gd name="connsiteY10" fmla="*/ 3722 h 1799739"/>
              <a:gd name="connsiteX11" fmla="*/ 440819 w 1785983"/>
              <a:gd name="connsiteY11" fmla="*/ 59 h 1799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5983" h="1799739">
                <a:moveTo>
                  <a:pt x="440819" y="59"/>
                </a:moveTo>
                <a:cubicBezTo>
                  <a:pt x="584367" y="2557"/>
                  <a:pt x="735105" y="83293"/>
                  <a:pt x="845918" y="261596"/>
                </a:cubicBezTo>
                <a:lnTo>
                  <a:pt x="892992" y="360758"/>
                </a:lnTo>
                <a:lnTo>
                  <a:pt x="892992" y="365372"/>
                </a:lnTo>
                <a:lnTo>
                  <a:pt x="940065" y="266212"/>
                </a:lnTo>
                <a:cubicBezTo>
                  <a:pt x="1066709" y="62437"/>
                  <a:pt x="1245499" y="-13903"/>
                  <a:pt x="1406106" y="8338"/>
                </a:cubicBezTo>
                <a:cubicBezTo>
                  <a:pt x="1827702" y="66720"/>
                  <a:pt x="2124001" y="804388"/>
                  <a:pt x="1022901" y="1699451"/>
                </a:cubicBezTo>
                <a:lnTo>
                  <a:pt x="892991" y="1799739"/>
                </a:lnTo>
                <a:lnTo>
                  <a:pt x="892991" y="1795123"/>
                </a:lnTo>
                <a:lnTo>
                  <a:pt x="763082" y="1694835"/>
                </a:lnTo>
                <a:cubicBezTo>
                  <a:pt x="-338018" y="799772"/>
                  <a:pt x="-41719" y="62104"/>
                  <a:pt x="379877" y="3722"/>
                </a:cubicBezTo>
                <a:cubicBezTo>
                  <a:pt x="399953" y="942"/>
                  <a:pt x="420313" y="-298"/>
                  <a:pt x="440819" y="59"/>
                </a:cubicBezTo>
                <a:close/>
              </a:path>
            </a:pathLst>
          </a:custGeom>
          <a:solidFill>
            <a:schemeClr val="accent1">
              <a:alpha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5DDA4212-2A25-49B5-912F-FE46DB634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0562642" y="882376"/>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4" name="Freeform: Shape 103">
            <a:extLst>
              <a:ext uri="{FF2B5EF4-FFF2-40B4-BE49-F238E27FC236}">
                <a16:creationId xmlns:a16="http://schemas.microsoft.com/office/drawing/2014/main" id="{5D44875A-5D91-4826-BEA8-3D8137697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11064180" y="604046"/>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06" name="Group 105">
            <a:extLst>
              <a:ext uri="{FF2B5EF4-FFF2-40B4-BE49-F238E27FC236}">
                <a16:creationId xmlns:a16="http://schemas.microsoft.com/office/drawing/2014/main" id="{76032A1D-6324-4525-B325-BA10F1B5AF1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flipH="1" flipV="1">
            <a:off x="9148098" y="2744140"/>
            <a:ext cx="865742" cy="628383"/>
            <a:chOff x="558167" y="958515"/>
            <a:chExt cx="865742" cy="628383"/>
          </a:xfrm>
          <a:solidFill>
            <a:schemeClr val="accent3"/>
          </a:solidFill>
        </p:grpSpPr>
        <p:sp>
          <p:nvSpPr>
            <p:cNvPr id="107" name="Freeform: Shape 106">
              <a:extLst>
                <a:ext uri="{FF2B5EF4-FFF2-40B4-BE49-F238E27FC236}">
                  <a16:creationId xmlns:a16="http://schemas.microsoft.com/office/drawing/2014/main" id="{29407EC8-983A-4905-9D84-F10F99A2B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8" name="Freeform: Shape 107">
              <a:extLst>
                <a:ext uri="{FF2B5EF4-FFF2-40B4-BE49-F238E27FC236}">
                  <a16:creationId xmlns:a16="http://schemas.microsoft.com/office/drawing/2014/main" id="{F6426968-9D35-4263-9721-5B13F9D29E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110" name="Freeform: Shape 109">
            <a:extLst>
              <a:ext uri="{FF2B5EF4-FFF2-40B4-BE49-F238E27FC236}">
                <a16:creationId xmlns:a16="http://schemas.microsoft.com/office/drawing/2014/main" id="{3FD786AD-5715-4F40-BEE8-2D5F8F1EA7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0746969" y="1420178"/>
            <a:ext cx="901736" cy="1868598"/>
          </a:xfrm>
          <a:custGeom>
            <a:avLst/>
            <a:gdLst>
              <a:gd name="connsiteX0" fmla="*/ 450869 w 901736"/>
              <a:gd name="connsiteY0" fmla="*/ 0 h 1868598"/>
              <a:gd name="connsiteX1" fmla="*/ 492611 w 901736"/>
              <a:gd name="connsiteY1" fmla="*/ 52638 h 1868598"/>
              <a:gd name="connsiteX2" fmla="*/ 894647 w 901736"/>
              <a:gd name="connsiteY2" fmla="*/ 1225278 h 1868598"/>
              <a:gd name="connsiteX3" fmla="*/ 901596 w 901736"/>
              <a:gd name="connsiteY3" fmla="*/ 1416229 h 1868598"/>
              <a:gd name="connsiteX4" fmla="*/ 901595 w 901736"/>
              <a:gd name="connsiteY4" fmla="*/ 1416229 h 1868598"/>
              <a:gd name="connsiteX5" fmla="*/ 901736 w 901736"/>
              <a:gd name="connsiteY5" fmla="*/ 1420099 h 1868598"/>
              <a:gd name="connsiteX6" fmla="*/ 892724 w 901736"/>
              <a:gd name="connsiteY6" fmla="*/ 1509500 h 1868598"/>
              <a:gd name="connsiteX7" fmla="*/ 452126 w 901736"/>
              <a:gd name="connsiteY7" fmla="*/ 1868598 h 1868598"/>
              <a:gd name="connsiteX8" fmla="*/ 450868 w 901736"/>
              <a:gd name="connsiteY8" fmla="*/ 1868471 h 1868598"/>
              <a:gd name="connsiteX9" fmla="*/ 450868 w 901736"/>
              <a:gd name="connsiteY9" fmla="*/ 1346995 h 1868598"/>
              <a:gd name="connsiteX10" fmla="*/ 450868 w 901736"/>
              <a:gd name="connsiteY10" fmla="*/ 969255 h 1868598"/>
              <a:gd name="connsiteX11" fmla="*/ 450868 w 901736"/>
              <a:gd name="connsiteY11" fmla="*/ 664370 h 1868598"/>
              <a:gd name="connsiteX12" fmla="*/ 450869 w 901736"/>
              <a:gd name="connsiteY12" fmla="*/ 664370 h 1868598"/>
              <a:gd name="connsiteX13" fmla="*/ 450867 w 901736"/>
              <a:gd name="connsiteY13" fmla="*/ 0 h 1868598"/>
              <a:gd name="connsiteX14" fmla="*/ 450867 w 901736"/>
              <a:gd name="connsiteY14" fmla="*/ 664370 h 1868598"/>
              <a:gd name="connsiteX15" fmla="*/ 450868 w 901736"/>
              <a:gd name="connsiteY15" fmla="*/ 664370 h 1868598"/>
              <a:gd name="connsiteX16" fmla="*/ 450868 w 901736"/>
              <a:gd name="connsiteY16" fmla="*/ 969255 h 1868598"/>
              <a:gd name="connsiteX17" fmla="*/ 450868 w 901736"/>
              <a:gd name="connsiteY17" fmla="*/ 1346995 h 1868598"/>
              <a:gd name="connsiteX18" fmla="*/ 450868 w 901736"/>
              <a:gd name="connsiteY18" fmla="*/ 1868471 h 1868598"/>
              <a:gd name="connsiteX19" fmla="*/ 449610 w 901736"/>
              <a:gd name="connsiteY19" fmla="*/ 1868598 h 1868598"/>
              <a:gd name="connsiteX20" fmla="*/ 9012 w 901736"/>
              <a:gd name="connsiteY20" fmla="*/ 1509500 h 1868598"/>
              <a:gd name="connsiteX21" fmla="*/ 0 w 901736"/>
              <a:gd name="connsiteY21" fmla="*/ 1420099 h 1868598"/>
              <a:gd name="connsiteX22" fmla="*/ 141 w 901736"/>
              <a:gd name="connsiteY22" fmla="*/ 1416229 h 1868598"/>
              <a:gd name="connsiteX23" fmla="*/ 140 w 901736"/>
              <a:gd name="connsiteY23" fmla="*/ 1416229 h 1868598"/>
              <a:gd name="connsiteX24" fmla="*/ 7089 w 901736"/>
              <a:gd name="connsiteY24" fmla="*/ 1225278 h 1868598"/>
              <a:gd name="connsiteX25" fmla="*/ 409125 w 901736"/>
              <a:gd name="connsiteY25" fmla="*/ 52638 h 1868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01736" h="1868598">
                <a:moveTo>
                  <a:pt x="450869" y="0"/>
                </a:moveTo>
                <a:lnTo>
                  <a:pt x="492611" y="52638"/>
                </a:lnTo>
                <a:cubicBezTo>
                  <a:pt x="713860" y="359618"/>
                  <a:pt x="861255" y="769067"/>
                  <a:pt x="894647" y="1225278"/>
                </a:cubicBezTo>
                <a:lnTo>
                  <a:pt x="901596" y="1416229"/>
                </a:lnTo>
                <a:lnTo>
                  <a:pt x="901595" y="1416229"/>
                </a:lnTo>
                <a:lnTo>
                  <a:pt x="901736" y="1420099"/>
                </a:lnTo>
                <a:lnTo>
                  <a:pt x="892724" y="1509500"/>
                </a:lnTo>
                <a:cubicBezTo>
                  <a:pt x="850788" y="1714437"/>
                  <a:pt x="669460" y="1868598"/>
                  <a:pt x="452126" y="1868598"/>
                </a:cubicBezTo>
                <a:lnTo>
                  <a:pt x="450868" y="1868471"/>
                </a:lnTo>
                <a:lnTo>
                  <a:pt x="450868" y="1346995"/>
                </a:lnTo>
                <a:lnTo>
                  <a:pt x="450868" y="969255"/>
                </a:lnTo>
                <a:lnTo>
                  <a:pt x="450868" y="664370"/>
                </a:lnTo>
                <a:lnTo>
                  <a:pt x="450869" y="664370"/>
                </a:lnTo>
                <a:close/>
                <a:moveTo>
                  <a:pt x="450867" y="0"/>
                </a:moveTo>
                <a:lnTo>
                  <a:pt x="450867" y="664370"/>
                </a:lnTo>
                <a:lnTo>
                  <a:pt x="450868" y="664370"/>
                </a:lnTo>
                <a:lnTo>
                  <a:pt x="450868" y="969255"/>
                </a:lnTo>
                <a:lnTo>
                  <a:pt x="450868" y="1346995"/>
                </a:lnTo>
                <a:lnTo>
                  <a:pt x="450868" y="1868471"/>
                </a:lnTo>
                <a:lnTo>
                  <a:pt x="449610" y="1868598"/>
                </a:lnTo>
                <a:cubicBezTo>
                  <a:pt x="232276" y="1868598"/>
                  <a:pt x="50948" y="1714437"/>
                  <a:pt x="9012" y="1509500"/>
                </a:cubicBezTo>
                <a:lnTo>
                  <a:pt x="0" y="1420099"/>
                </a:lnTo>
                <a:lnTo>
                  <a:pt x="141" y="1416229"/>
                </a:lnTo>
                <a:lnTo>
                  <a:pt x="140" y="1416229"/>
                </a:lnTo>
                <a:lnTo>
                  <a:pt x="7089" y="1225278"/>
                </a:lnTo>
                <a:cubicBezTo>
                  <a:pt x="40481" y="769067"/>
                  <a:pt x="187876" y="359618"/>
                  <a:pt x="409125" y="52638"/>
                </a:cubicBezTo>
                <a:close/>
              </a:path>
            </a:pathLst>
          </a:cu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accent4"/>
              </a:solidFill>
            </a:endParaRPr>
          </a:p>
        </p:txBody>
      </p:sp>
      <p:sp>
        <p:nvSpPr>
          <p:cNvPr id="112" name="Oval 111">
            <a:extLst>
              <a:ext uri="{FF2B5EF4-FFF2-40B4-BE49-F238E27FC236}">
                <a16:creationId xmlns:a16="http://schemas.microsoft.com/office/drawing/2014/main" id="{BFC9C289-1965-44D3-BE1F-87A992A40B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141047" y="5832285"/>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4" name="Freeform: Shape 113">
            <a:extLst>
              <a:ext uri="{FF2B5EF4-FFF2-40B4-BE49-F238E27FC236}">
                <a16:creationId xmlns:a16="http://schemas.microsoft.com/office/drawing/2014/main" id="{0304243C-9A58-4B18-9670-1116282E76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flipH="1">
            <a:off x="8409898" y="5010707"/>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6" name="Group 115">
            <a:extLst>
              <a:ext uri="{FF2B5EF4-FFF2-40B4-BE49-F238E27FC236}">
                <a16:creationId xmlns:a16="http://schemas.microsoft.com/office/drawing/2014/main" id="{1004F330-2685-43E8-93CC-3A72F1945B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30455" y="397061"/>
            <a:ext cx="3901630" cy="5923210"/>
            <a:chOff x="7730455" y="397061"/>
            <a:chExt cx="3901630" cy="5923210"/>
          </a:xfrm>
        </p:grpSpPr>
        <p:grpSp>
          <p:nvGrpSpPr>
            <p:cNvPr id="117" name="Group 116">
              <a:extLst>
                <a:ext uri="{FF2B5EF4-FFF2-40B4-BE49-F238E27FC236}">
                  <a16:creationId xmlns:a16="http://schemas.microsoft.com/office/drawing/2014/main" id="{7F540312-E657-4675-9FD0-822C4C18490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V="1">
              <a:off x="9344477" y="2646371"/>
              <a:ext cx="2287608" cy="3673900"/>
              <a:chOff x="-6080955" y="3437416"/>
              <a:chExt cx="2287608" cy="3673900"/>
            </a:xfrm>
          </p:grpSpPr>
          <p:cxnSp>
            <p:nvCxnSpPr>
              <p:cNvPr id="143" name="Straight Connector 142">
                <a:extLst>
                  <a:ext uri="{FF2B5EF4-FFF2-40B4-BE49-F238E27FC236}">
                    <a16:creationId xmlns:a16="http://schemas.microsoft.com/office/drawing/2014/main" id="{790162A5-9662-4AAC-B88A-5600029BF9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937151" y="4754133"/>
                <a:ext cx="0" cy="23571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4" name="Freeform: Shape 143">
                <a:extLst>
                  <a:ext uri="{FF2B5EF4-FFF2-40B4-BE49-F238E27FC236}">
                    <a16:creationId xmlns:a16="http://schemas.microsoft.com/office/drawing/2014/main" id="{C6945E98-0915-4965-B3A3-8446E1DF1E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5226554" y="3437416"/>
                <a:ext cx="571820" cy="1316717"/>
              </a:xfrm>
              <a:custGeom>
                <a:avLst/>
                <a:gdLst>
                  <a:gd name="connsiteX0" fmla="*/ 282417 w 571820"/>
                  <a:gd name="connsiteY0" fmla="*/ 1316717 h 1316717"/>
                  <a:gd name="connsiteX1" fmla="*/ 285910 w 571820"/>
                  <a:gd name="connsiteY1" fmla="*/ 1313542 h 1316717"/>
                  <a:gd name="connsiteX2" fmla="*/ 289403 w 571820"/>
                  <a:gd name="connsiteY2" fmla="*/ 1316717 h 1316717"/>
                  <a:gd name="connsiteX3" fmla="*/ 289403 w 571820"/>
                  <a:gd name="connsiteY3" fmla="*/ 1310368 h 1316717"/>
                  <a:gd name="connsiteX4" fmla="*/ 309203 w 571820"/>
                  <a:gd name="connsiteY4" fmla="*/ 1292372 h 1316717"/>
                  <a:gd name="connsiteX5" fmla="*/ 571820 w 571820"/>
                  <a:gd name="connsiteY5" fmla="*/ 658358 h 1316717"/>
                  <a:gd name="connsiteX6" fmla="*/ 309203 w 571820"/>
                  <a:gd name="connsiteY6" fmla="*/ 24345 h 1316717"/>
                  <a:gd name="connsiteX7" fmla="*/ 289403 w 571820"/>
                  <a:gd name="connsiteY7" fmla="*/ 6349 h 1316717"/>
                  <a:gd name="connsiteX8" fmla="*/ 289403 w 571820"/>
                  <a:gd name="connsiteY8" fmla="*/ 0 h 1316717"/>
                  <a:gd name="connsiteX9" fmla="*/ 285910 w 571820"/>
                  <a:gd name="connsiteY9" fmla="*/ 3175 h 1316717"/>
                  <a:gd name="connsiteX10" fmla="*/ 282417 w 571820"/>
                  <a:gd name="connsiteY10" fmla="*/ 0 h 1316717"/>
                  <a:gd name="connsiteX11" fmla="*/ 282417 w 571820"/>
                  <a:gd name="connsiteY11" fmla="*/ 6350 h 1316717"/>
                  <a:gd name="connsiteX12" fmla="*/ 262617 w 571820"/>
                  <a:gd name="connsiteY12" fmla="*/ 24345 h 1316717"/>
                  <a:gd name="connsiteX13" fmla="*/ 0 w 571820"/>
                  <a:gd name="connsiteY13" fmla="*/ 658359 h 1316717"/>
                  <a:gd name="connsiteX14" fmla="*/ 262617 w 571820"/>
                  <a:gd name="connsiteY14" fmla="*/ 1292372 h 1316717"/>
                  <a:gd name="connsiteX15" fmla="*/ 282417 w 571820"/>
                  <a:gd name="connsiteY15" fmla="*/ 1310368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71820" h="1316717">
                    <a:moveTo>
                      <a:pt x="282417" y="1316717"/>
                    </a:moveTo>
                    <a:lnTo>
                      <a:pt x="285910" y="1313542"/>
                    </a:lnTo>
                    <a:lnTo>
                      <a:pt x="289403" y="1316717"/>
                    </a:lnTo>
                    <a:lnTo>
                      <a:pt x="289403" y="1310368"/>
                    </a:lnTo>
                    <a:lnTo>
                      <a:pt x="309203" y="1292372"/>
                    </a:lnTo>
                    <a:cubicBezTo>
                      <a:pt x="471461" y="1130114"/>
                      <a:pt x="571820" y="905956"/>
                      <a:pt x="571820" y="658358"/>
                    </a:cubicBezTo>
                    <a:cubicBezTo>
                      <a:pt x="571820" y="410761"/>
                      <a:pt x="471461" y="186603"/>
                      <a:pt x="309203" y="24345"/>
                    </a:cubicBezTo>
                    <a:lnTo>
                      <a:pt x="289403" y="6349"/>
                    </a:lnTo>
                    <a:lnTo>
                      <a:pt x="289403" y="0"/>
                    </a:lnTo>
                    <a:lnTo>
                      <a:pt x="285910" y="3175"/>
                    </a:lnTo>
                    <a:lnTo>
                      <a:pt x="282417" y="0"/>
                    </a:lnTo>
                    <a:lnTo>
                      <a:pt x="282417" y="6350"/>
                    </a:lnTo>
                    <a:lnTo>
                      <a:pt x="262617" y="24345"/>
                    </a:lnTo>
                    <a:cubicBezTo>
                      <a:pt x="100359" y="186604"/>
                      <a:pt x="0" y="410761"/>
                      <a:pt x="0" y="658359"/>
                    </a:cubicBezTo>
                    <a:cubicBezTo>
                      <a:pt x="0" y="905956"/>
                      <a:pt x="100359" y="1130114"/>
                      <a:pt x="262617" y="1292372"/>
                    </a:cubicBezTo>
                    <a:lnTo>
                      <a:pt x="282417" y="1310368"/>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5" name="Freeform: Shape 144">
                <a:extLst>
                  <a:ext uri="{FF2B5EF4-FFF2-40B4-BE49-F238E27FC236}">
                    <a16:creationId xmlns:a16="http://schemas.microsoft.com/office/drawing/2014/main" id="{8E8BDE04-7F31-4EEC-9104-C642A25CA9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955" y="4476018"/>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6" name="Freeform: Shape 145">
                <a:extLst>
                  <a:ext uri="{FF2B5EF4-FFF2-40B4-BE49-F238E27FC236}">
                    <a16:creationId xmlns:a16="http://schemas.microsoft.com/office/drawing/2014/main" id="{836D1EC2-2F56-400A-A1B4-86538216A8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937151" y="4476018"/>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7" name="Freeform: Shape 146">
                <a:extLst>
                  <a:ext uri="{FF2B5EF4-FFF2-40B4-BE49-F238E27FC236}">
                    <a16:creationId xmlns:a16="http://schemas.microsoft.com/office/drawing/2014/main" id="{D1041CC3-7885-4E28-927C-FD13BA1703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955" y="5190567"/>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8" name="Freeform: Shape 147">
                <a:extLst>
                  <a:ext uri="{FF2B5EF4-FFF2-40B4-BE49-F238E27FC236}">
                    <a16:creationId xmlns:a16="http://schemas.microsoft.com/office/drawing/2014/main" id="{C31D4CE7-49CC-44F8-91C3-7356DDDB21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937151" y="5190567"/>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9" name="Freeform: Shape 148">
                <a:extLst>
                  <a:ext uri="{FF2B5EF4-FFF2-40B4-BE49-F238E27FC236}">
                    <a16:creationId xmlns:a16="http://schemas.microsoft.com/office/drawing/2014/main" id="{1857FF28-CD46-45E4-AEAF-7318A74449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955" y="5934581"/>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0" name="Freeform: Shape 149">
                <a:extLst>
                  <a:ext uri="{FF2B5EF4-FFF2-40B4-BE49-F238E27FC236}">
                    <a16:creationId xmlns:a16="http://schemas.microsoft.com/office/drawing/2014/main" id="{EFF33D07-5387-4270-A0E6-7ED9E10B1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937151" y="5934581"/>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18" name="Group 117">
              <a:extLst>
                <a:ext uri="{FF2B5EF4-FFF2-40B4-BE49-F238E27FC236}">
                  <a16:creationId xmlns:a16="http://schemas.microsoft.com/office/drawing/2014/main" id="{1049F146-DADD-4A7F-B64A-C14385351C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8669440" y="397061"/>
              <a:ext cx="1785983" cy="2208479"/>
              <a:chOff x="2725201" y="4453039"/>
              <a:chExt cx="1785983" cy="2208479"/>
            </a:xfrm>
          </p:grpSpPr>
          <p:cxnSp>
            <p:nvCxnSpPr>
              <p:cNvPr id="138" name="Straight Connector 137">
                <a:extLst>
                  <a:ext uri="{FF2B5EF4-FFF2-40B4-BE49-F238E27FC236}">
                    <a16:creationId xmlns:a16="http://schemas.microsoft.com/office/drawing/2014/main" id="{08208227-E6FD-4E62-A3E5-339B3116BF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3618192" y="4453039"/>
                <a:ext cx="0" cy="220847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BE45BAE-1944-4D0F-8799-E631B489F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738439" y="5243393"/>
                <a:ext cx="176093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0" name="Freeform: Shape 139">
                <a:extLst>
                  <a:ext uri="{FF2B5EF4-FFF2-40B4-BE49-F238E27FC236}">
                    <a16:creationId xmlns:a16="http://schemas.microsoft.com/office/drawing/2014/main" id="{8B4E4D53-4C64-4FFC-9DEE-D23E84F95A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725201" y="4861779"/>
                <a:ext cx="1785983" cy="1799739"/>
              </a:xfrm>
              <a:custGeom>
                <a:avLst/>
                <a:gdLst>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892991 w 1785983"/>
                  <a:gd name="connsiteY8" fmla="*/ 1795123 h 1799739"/>
                  <a:gd name="connsiteX9" fmla="*/ 763082 w 1785983"/>
                  <a:gd name="connsiteY9" fmla="*/ 1694835 h 1799739"/>
                  <a:gd name="connsiteX10" fmla="*/ 379877 w 1785983"/>
                  <a:gd name="connsiteY10" fmla="*/ 3722 h 1799739"/>
                  <a:gd name="connsiteX11" fmla="*/ 440819 w 1785983"/>
                  <a:gd name="connsiteY11" fmla="*/ 59 h 1799739"/>
                  <a:gd name="connsiteX0" fmla="*/ 440819 w 1785983"/>
                  <a:gd name="connsiteY0" fmla="*/ 59 h 1849891"/>
                  <a:gd name="connsiteX1" fmla="*/ 845918 w 1785983"/>
                  <a:gd name="connsiteY1" fmla="*/ 261596 h 1849891"/>
                  <a:gd name="connsiteX2" fmla="*/ 892992 w 1785983"/>
                  <a:gd name="connsiteY2" fmla="*/ 360758 h 1849891"/>
                  <a:gd name="connsiteX3" fmla="*/ 892992 w 1785983"/>
                  <a:gd name="connsiteY3" fmla="*/ 365372 h 1849891"/>
                  <a:gd name="connsiteX4" fmla="*/ 940065 w 1785983"/>
                  <a:gd name="connsiteY4" fmla="*/ 266212 h 1849891"/>
                  <a:gd name="connsiteX5" fmla="*/ 1406106 w 1785983"/>
                  <a:gd name="connsiteY5" fmla="*/ 8338 h 1849891"/>
                  <a:gd name="connsiteX6" fmla="*/ 1022901 w 1785983"/>
                  <a:gd name="connsiteY6" fmla="*/ 1699451 h 1849891"/>
                  <a:gd name="connsiteX7" fmla="*/ 892991 w 1785983"/>
                  <a:gd name="connsiteY7" fmla="*/ 1799739 h 1849891"/>
                  <a:gd name="connsiteX8" fmla="*/ 838223 w 1785983"/>
                  <a:gd name="connsiteY8" fmla="*/ 1849891 h 1849891"/>
                  <a:gd name="connsiteX9" fmla="*/ 763082 w 1785983"/>
                  <a:gd name="connsiteY9" fmla="*/ 1694835 h 1849891"/>
                  <a:gd name="connsiteX10" fmla="*/ 379877 w 1785983"/>
                  <a:gd name="connsiteY10" fmla="*/ 3722 h 1849891"/>
                  <a:gd name="connsiteX11" fmla="*/ 440819 w 1785983"/>
                  <a:gd name="connsiteY11" fmla="*/ 59 h 1849891"/>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763082 w 1785983"/>
                  <a:gd name="connsiteY8" fmla="*/ 1694835 h 1799739"/>
                  <a:gd name="connsiteX9" fmla="*/ 379877 w 1785983"/>
                  <a:gd name="connsiteY9" fmla="*/ 3722 h 1799739"/>
                  <a:gd name="connsiteX10" fmla="*/ 440819 w 1785983"/>
                  <a:gd name="connsiteY10" fmla="*/ 59 h 1799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85983" h="1799739">
                    <a:moveTo>
                      <a:pt x="440819" y="59"/>
                    </a:moveTo>
                    <a:cubicBezTo>
                      <a:pt x="584367" y="2557"/>
                      <a:pt x="735105" y="83293"/>
                      <a:pt x="845918" y="261596"/>
                    </a:cubicBezTo>
                    <a:lnTo>
                      <a:pt x="892992" y="360758"/>
                    </a:lnTo>
                    <a:lnTo>
                      <a:pt x="892992" y="365372"/>
                    </a:lnTo>
                    <a:lnTo>
                      <a:pt x="940065" y="266212"/>
                    </a:lnTo>
                    <a:cubicBezTo>
                      <a:pt x="1066709" y="62437"/>
                      <a:pt x="1245499" y="-13903"/>
                      <a:pt x="1406106" y="8338"/>
                    </a:cubicBezTo>
                    <a:cubicBezTo>
                      <a:pt x="1827702" y="66720"/>
                      <a:pt x="2124001" y="804388"/>
                      <a:pt x="1022901" y="1699451"/>
                    </a:cubicBezTo>
                    <a:lnTo>
                      <a:pt x="892991" y="1799739"/>
                    </a:lnTo>
                    <a:lnTo>
                      <a:pt x="763082" y="1694835"/>
                    </a:lnTo>
                    <a:cubicBezTo>
                      <a:pt x="-338018" y="799772"/>
                      <a:pt x="-41719" y="62104"/>
                      <a:pt x="379877" y="3722"/>
                    </a:cubicBezTo>
                    <a:cubicBezTo>
                      <a:pt x="399953" y="942"/>
                      <a:pt x="420313" y="-298"/>
                      <a:pt x="440819" y="59"/>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latin typeface="Bell MT" panose="02020503060305020303" pitchFamily="18" charset="0"/>
                </a:endParaRPr>
              </a:p>
            </p:txBody>
          </p:sp>
          <p:sp>
            <p:nvSpPr>
              <p:cNvPr id="141" name="Rectangle 30">
                <a:extLst>
                  <a:ext uri="{FF2B5EF4-FFF2-40B4-BE49-F238E27FC236}">
                    <a16:creationId xmlns:a16="http://schemas.microsoft.com/office/drawing/2014/main" id="{1E469BE5-4D66-4EF4-8D95-9EE9B49E1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124232" y="5447997"/>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30">
                <a:extLst>
                  <a:ext uri="{FF2B5EF4-FFF2-40B4-BE49-F238E27FC236}">
                    <a16:creationId xmlns:a16="http://schemas.microsoft.com/office/drawing/2014/main" id="{97CC8B6D-C9C9-4420-B145-C479DBBFB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315029" y="5983110"/>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9" name="Group 118">
              <a:extLst>
                <a:ext uri="{FF2B5EF4-FFF2-40B4-BE49-F238E27FC236}">
                  <a16:creationId xmlns:a16="http://schemas.microsoft.com/office/drawing/2014/main" id="{4C305DC7-D46C-40E8-B181-98D0417C317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V="1">
              <a:off x="9101269" y="2385858"/>
              <a:ext cx="864005" cy="1032464"/>
              <a:chOff x="2207971" y="2384401"/>
              <a:chExt cx="864005" cy="1032464"/>
            </a:xfrm>
          </p:grpSpPr>
          <p:sp>
            <p:nvSpPr>
              <p:cNvPr id="133" name="Freeform: Shape 132">
                <a:extLst>
                  <a:ext uri="{FF2B5EF4-FFF2-40B4-BE49-F238E27FC236}">
                    <a16:creationId xmlns:a16="http://schemas.microsoft.com/office/drawing/2014/main" id="{874A907D-7F5B-49D1-99A2-2EE5CBE606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4" name="Freeform: Shape 133">
                <a:extLst>
                  <a:ext uri="{FF2B5EF4-FFF2-40B4-BE49-F238E27FC236}">
                    <a16:creationId xmlns:a16="http://schemas.microsoft.com/office/drawing/2014/main" id="{A2CB551E-1E4C-467D-A3D3-7BA52A272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35" name="Group 134">
                <a:extLst>
                  <a:ext uri="{FF2B5EF4-FFF2-40B4-BE49-F238E27FC236}">
                    <a16:creationId xmlns:a16="http://schemas.microsoft.com/office/drawing/2014/main" id="{DFA76F48-9EFD-452A-B0B9-363207E9F3D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440769" y="2384401"/>
                <a:ext cx="313009" cy="1032464"/>
                <a:chOff x="2440769" y="2384401"/>
                <a:chExt cx="313009" cy="1032464"/>
              </a:xfrm>
            </p:grpSpPr>
            <p:cxnSp>
              <p:nvCxnSpPr>
                <p:cNvPr id="136" name="Straight Connector 135">
                  <a:extLst>
                    <a:ext uri="{FF2B5EF4-FFF2-40B4-BE49-F238E27FC236}">
                      <a16:creationId xmlns:a16="http://schemas.microsoft.com/office/drawing/2014/main" id="{FA58951F-7DDC-408C-A381-96773B5C04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9844DEAE-03C1-47CA-AD25-A479916765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20" name="Oval 119">
              <a:extLst>
                <a:ext uri="{FF2B5EF4-FFF2-40B4-BE49-F238E27FC236}">
                  <a16:creationId xmlns:a16="http://schemas.microsoft.com/office/drawing/2014/main" id="{9DED8F11-2AB8-4BC3-90AA-2063E11996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092921" y="5784159"/>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1" name="Oval 120">
              <a:extLst>
                <a:ext uri="{FF2B5EF4-FFF2-40B4-BE49-F238E27FC236}">
                  <a16:creationId xmlns:a16="http://schemas.microsoft.com/office/drawing/2014/main" id="{EFFC5F39-870E-4D66-853D-4F4EE1C513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514516" y="834250"/>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22" name="Group 121">
              <a:extLst>
                <a:ext uri="{FF2B5EF4-FFF2-40B4-BE49-F238E27FC236}">
                  <a16:creationId xmlns:a16="http://schemas.microsoft.com/office/drawing/2014/main" id="{C88C80A8-E095-4A4F-87E4-8AD7E7C57A3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a:off x="10698843" y="1090043"/>
              <a:ext cx="901736" cy="2160000"/>
              <a:chOff x="8217770" y="397306"/>
              <a:chExt cx="901736" cy="2160000"/>
            </a:xfrm>
          </p:grpSpPr>
          <p:cxnSp>
            <p:nvCxnSpPr>
              <p:cNvPr id="129" name="Straight Connector 128">
                <a:extLst>
                  <a:ext uri="{FF2B5EF4-FFF2-40B4-BE49-F238E27FC236}">
                    <a16:creationId xmlns:a16="http://schemas.microsoft.com/office/drawing/2014/main" id="{2ABDBCCB-5528-4B88-8E71-4594FA5300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668638" y="397306"/>
                <a:ext cx="0" cy="21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0" name="Freeform: Shape 129">
                <a:extLst>
                  <a:ext uri="{FF2B5EF4-FFF2-40B4-BE49-F238E27FC236}">
                    <a16:creationId xmlns:a16="http://schemas.microsoft.com/office/drawing/2014/main" id="{A72526B2-FC30-4028-887E-A0A9559FDB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217770" y="397306"/>
                <a:ext cx="901736" cy="1868598"/>
              </a:xfrm>
              <a:custGeom>
                <a:avLst/>
                <a:gdLst>
                  <a:gd name="connsiteX0" fmla="*/ 450869 w 901736"/>
                  <a:gd name="connsiteY0" fmla="*/ 0 h 1868598"/>
                  <a:gd name="connsiteX1" fmla="*/ 450868 w 901736"/>
                  <a:gd name="connsiteY1" fmla="*/ 0 h 1868598"/>
                  <a:gd name="connsiteX2" fmla="*/ 450867 w 901736"/>
                  <a:gd name="connsiteY2" fmla="*/ 0 h 1868598"/>
                  <a:gd name="connsiteX3" fmla="*/ 409125 w 901736"/>
                  <a:gd name="connsiteY3" fmla="*/ 52638 h 1868598"/>
                  <a:gd name="connsiteX4" fmla="*/ 7089 w 901736"/>
                  <a:gd name="connsiteY4" fmla="*/ 1225278 h 1868598"/>
                  <a:gd name="connsiteX5" fmla="*/ 140 w 901736"/>
                  <a:gd name="connsiteY5" fmla="*/ 1416229 h 1868598"/>
                  <a:gd name="connsiteX6" fmla="*/ 141 w 901736"/>
                  <a:gd name="connsiteY6" fmla="*/ 1416229 h 1868598"/>
                  <a:gd name="connsiteX7" fmla="*/ 0 w 901736"/>
                  <a:gd name="connsiteY7" fmla="*/ 1420099 h 1868598"/>
                  <a:gd name="connsiteX8" fmla="*/ 9012 w 901736"/>
                  <a:gd name="connsiteY8" fmla="*/ 1509500 h 1868598"/>
                  <a:gd name="connsiteX9" fmla="*/ 449610 w 901736"/>
                  <a:gd name="connsiteY9" fmla="*/ 1868598 h 1868598"/>
                  <a:gd name="connsiteX10" fmla="*/ 450868 w 901736"/>
                  <a:gd name="connsiteY10" fmla="*/ 1868471 h 1868598"/>
                  <a:gd name="connsiteX11" fmla="*/ 452126 w 901736"/>
                  <a:gd name="connsiteY11" fmla="*/ 1868598 h 1868598"/>
                  <a:gd name="connsiteX12" fmla="*/ 892724 w 901736"/>
                  <a:gd name="connsiteY12" fmla="*/ 1509500 h 1868598"/>
                  <a:gd name="connsiteX13" fmla="*/ 901736 w 901736"/>
                  <a:gd name="connsiteY13" fmla="*/ 1420099 h 1868598"/>
                  <a:gd name="connsiteX14" fmla="*/ 901595 w 901736"/>
                  <a:gd name="connsiteY14" fmla="*/ 1416229 h 1868598"/>
                  <a:gd name="connsiteX15" fmla="*/ 901596 w 901736"/>
                  <a:gd name="connsiteY15" fmla="*/ 1416229 h 1868598"/>
                  <a:gd name="connsiteX16" fmla="*/ 894647 w 901736"/>
                  <a:gd name="connsiteY16" fmla="*/ 1225278 h 1868598"/>
                  <a:gd name="connsiteX17" fmla="*/ 492611 w 901736"/>
                  <a:gd name="connsiteY17" fmla="*/ 52638 h 1868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01736" h="1868598">
                    <a:moveTo>
                      <a:pt x="450869" y="0"/>
                    </a:moveTo>
                    <a:lnTo>
                      <a:pt x="450868" y="0"/>
                    </a:lnTo>
                    <a:lnTo>
                      <a:pt x="450867" y="0"/>
                    </a:lnTo>
                    <a:lnTo>
                      <a:pt x="409125" y="52638"/>
                    </a:lnTo>
                    <a:cubicBezTo>
                      <a:pt x="187876" y="359618"/>
                      <a:pt x="40481" y="769067"/>
                      <a:pt x="7089" y="1225278"/>
                    </a:cubicBezTo>
                    <a:lnTo>
                      <a:pt x="140" y="1416229"/>
                    </a:lnTo>
                    <a:lnTo>
                      <a:pt x="141" y="1416229"/>
                    </a:lnTo>
                    <a:lnTo>
                      <a:pt x="0" y="1420099"/>
                    </a:lnTo>
                    <a:lnTo>
                      <a:pt x="9012" y="1509500"/>
                    </a:lnTo>
                    <a:cubicBezTo>
                      <a:pt x="50948" y="1714437"/>
                      <a:pt x="232276" y="1868598"/>
                      <a:pt x="449610" y="1868598"/>
                    </a:cubicBezTo>
                    <a:lnTo>
                      <a:pt x="450868" y="1868471"/>
                    </a:lnTo>
                    <a:lnTo>
                      <a:pt x="452126" y="1868598"/>
                    </a:lnTo>
                    <a:cubicBezTo>
                      <a:pt x="669460" y="1868598"/>
                      <a:pt x="850788" y="1714437"/>
                      <a:pt x="892724" y="1509500"/>
                    </a:cubicBezTo>
                    <a:lnTo>
                      <a:pt x="901736" y="1420099"/>
                    </a:lnTo>
                    <a:lnTo>
                      <a:pt x="901595" y="1416229"/>
                    </a:lnTo>
                    <a:lnTo>
                      <a:pt x="901596" y="1416229"/>
                    </a:lnTo>
                    <a:lnTo>
                      <a:pt x="894647" y="1225278"/>
                    </a:lnTo>
                    <a:cubicBezTo>
                      <a:pt x="861255" y="769067"/>
                      <a:pt x="713860" y="359618"/>
                      <a:pt x="492611" y="52638"/>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1" name="Rectangle 5">
                <a:extLst>
                  <a:ext uri="{FF2B5EF4-FFF2-40B4-BE49-F238E27FC236}">
                    <a16:creationId xmlns:a16="http://schemas.microsoft.com/office/drawing/2014/main" id="{6F50CD0A-EB53-43E3-B229-56581B16DE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70075" y="1136688"/>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5">
                <a:extLst>
                  <a:ext uri="{FF2B5EF4-FFF2-40B4-BE49-F238E27FC236}">
                    <a16:creationId xmlns:a16="http://schemas.microsoft.com/office/drawing/2014/main" id="{07439A8C-E126-4EF8-9DDE-B12EEB6344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457521" y="720913"/>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3" name="Group 122">
              <a:extLst>
                <a:ext uri="{FF2B5EF4-FFF2-40B4-BE49-F238E27FC236}">
                  <a16:creationId xmlns:a16="http://schemas.microsoft.com/office/drawing/2014/main" id="{F971A352-3CE3-4D4E-89FF-4AC76D5628B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flipH="1">
              <a:off x="8254545" y="4918166"/>
              <a:ext cx="571820" cy="1620000"/>
              <a:chOff x="8482785" y="4330454"/>
              <a:chExt cx="571820" cy="1620000"/>
            </a:xfrm>
          </p:grpSpPr>
          <p:sp>
            <p:nvSpPr>
              <p:cNvPr id="127" name="Freeform: Shape 126">
                <a:extLst>
                  <a:ext uri="{FF2B5EF4-FFF2-40B4-BE49-F238E27FC236}">
                    <a16:creationId xmlns:a16="http://schemas.microsoft.com/office/drawing/2014/main" id="{1181DD3C-BB7E-4654-97CB-5EBA46737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28" name="Straight Connector 127">
                <a:extLst>
                  <a:ext uri="{FF2B5EF4-FFF2-40B4-BE49-F238E27FC236}">
                    <a16:creationId xmlns:a16="http://schemas.microsoft.com/office/drawing/2014/main" id="{DBFDB5FE-621F-4885-8FE3-F32C80AB0D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4" name="Group 123">
              <a:extLst>
                <a:ext uri="{FF2B5EF4-FFF2-40B4-BE49-F238E27FC236}">
                  <a16:creationId xmlns:a16="http://schemas.microsoft.com/office/drawing/2014/main" id="{43C986CB-6F99-49CC-B770-5C631F665D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8100000" flipH="1">
              <a:off x="11104707" y="427549"/>
              <a:ext cx="464739" cy="900000"/>
              <a:chOff x="4511184" y="2651374"/>
              <a:chExt cx="464739" cy="900000"/>
            </a:xfrm>
          </p:grpSpPr>
          <p:sp>
            <p:nvSpPr>
              <p:cNvPr id="125" name="Freeform: Shape 124">
                <a:extLst>
                  <a:ext uri="{FF2B5EF4-FFF2-40B4-BE49-F238E27FC236}">
                    <a16:creationId xmlns:a16="http://schemas.microsoft.com/office/drawing/2014/main" id="{AECC4036-7099-49F0-A624-8E4B788490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26" name="Straight Connector 125">
                <a:extLst>
                  <a:ext uri="{FF2B5EF4-FFF2-40B4-BE49-F238E27FC236}">
                    <a16:creationId xmlns:a16="http://schemas.microsoft.com/office/drawing/2014/main" id="{2D9D2BC0-F00D-4508-B62B-4150C07B95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4743982" y="2651374"/>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942404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3FB4D1-4BD3-DDB1-F5A3-DB44516E1CFF}"/>
              </a:ext>
            </a:extLst>
          </p:cNvPr>
          <p:cNvSpPr>
            <a:spLocks noGrp="1"/>
          </p:cNvSpPr>
          <p:nvPr>
            <p:ph type="title"/>
          </p:nvPr>
        </p:nvSpPr>
        <p:spPr>
          <a:xfrm>
            <a:off x="7212013" y="1079500"/>
            <a:ext cx="3894138" cy="4689475"/>
          </a:xfrm>
        </p:spPr>
        <p:txBody>
          <a:bodyPr anchor="ctr">
            <a:normAutofit/>
          </a:bodyPr>
          <a:lstStyle/>
          <a:p>
            <a:pPr algn="ctr"/>
            <a:r>
              <a:rPr lang="en-US"/>
              <a:t>Selection and hardy-Weinberg proportions</a:t>
            </a:r>
          </a:p>
        </p:txBody>
      </p:sp>
      <p:graphicFrame>
        <p:nvGraphicFramePr>
          <p:cNvPr id="21" name="Content Placeholder 2">
            <a:extLst>
              <a:ext uri="{FF2B5EF4-FFF2-40B4-BE49-F238E27FC236}">
                <a16:creationId xmlns:a16="http://schemas.microsoft.com/office/drawing/2014/main" id="{D1462F04-4EF8-41F5-C33E-92AD3EBE2BE7}"/>
              </a:ext>
            </a:extLst>
          </p:cNvPr>
          <p:cNvGraphicFramePr>
            <a:graphicFrameLocks noGrp="1"/>
          </p:cNvGraphicFramePr>
          <p:nvPr>
            <p:ph idx="1"/>
            <p:extLst>
              <p:ext uri="{D42A27DB-BD31-4B8C-83A1-F6EECF244321}">
                <p14:modId xmlns:p14="http://schemas.microsoft.com/office/powerpoint/2010/main" val="4229574686"/>
              </p:ext>
            </p:extLst>
          </p:nvPr>
        </p:nvGraphicFramePr>
        <p:xfrm>
          <a:off x="541338" y="531814"/>
          <a:ext cx="5554662" cy="57835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27506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1A9A9B95-116E-547C-DF14-D6AC1AAC6B31}"/>
              </a:ext>
            </a:extLst>
          </p:cNvPr>
          <p:cNvSpPr>
            <a:spLocks noGrp="1"/>
          </p:cNvSpPr>
          <p:nvPr>
            <p:ph type="title"/>
          </p:nvPr>
        </p:nvSpPr>
        <p:spPr>
          <a:xfrm>
            <a:off x="1080000" y="540000"/>
            <a:ext cx="3345950" cy="2303213"/>
          </a:xfrm>
        </p:spPr>
        <p:txBody>
          <a:bodyPr anchor="ctr">
            <a:normAutofit/>
          </a:bodyPr>
          <a:lstStyle/>
          <a:p>
            <a:pPr algn="ctr"/>
            <a:r>
              <a:rPr lang="en-US" dirty="0"/>
              <a:t>Multiple alleles</a:t>
            </a:r>
            <a:endParaRPr lang="en-US"/>
          </a:p>
        </p:txBody>
      </p:sp>
      <p:cxnSp>
        <p:nvCxnSpPr>
          <p:cNvPr id="16" name="Straight Connector 15">
            <a:extLst>
              <a:ext uri="{FF2B5EF4-FFF2-40B4-BE49-F238E27FC236}">
                <a16:creationId xmlns:a16="http://schemas.microsoft.com/office/drawing/2014/main" id="{3A513CAD-9784-4D35-BAF9-1F7DDD69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4714750" y="1691606"/>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2FDBD869-18E8-7054-F873-50999587162C}"/>
              </a:ext>
            </a:extLst>
          </p:cNvPr>
          <p:cNvSpPr>
            <a:spLocks noGrp="1"/>
          </p:cNvSpPr>
          <p:nvPr>
            <p:ph idx="1"/>
          </p:nvPr>
        </p:nvSpPr>
        <p:spPr>
          <a:xfrm>
            <a:off x="5543552" y="540000"/>
            <a:ext cx="6107460" cy="2303213"/>
          </a:xfrm>
        </p:spPr>
        <p:txBody>
          <a:bodyPr anchor="ctr">
            <a:normAutofit/>
          </a:bodyPr>
          <a:lstStyle/>
          <a:p>
            <a:pPr>
              <a:lnSpc>
                <a:spcPct val="115000"/>
              </a:lnSpc>
            </a:pPr>
            <a:r>
              <a:rPr lang="en-US" dirty="0"/>
              <a:t>Analyses of the effects of natural selection become increasingly complicated when a locus has more than two alleles</a:t>
            </a:r>
            <a:endParaRPr lang="en-US"/>
          </a:p>
          <a:p>
            <a:pPr>
              <a:lnSpc>
                <a:spcPct val="115000"/>
              </a:lnSpc>
            </a:pPr>
            <a:r>
              <a:rPr lang="en-US" dirty="0"/>
              <a:t>We can extend our equation to 3 alleles, but there are no set rules for 3 alleles at a single locus like there is for 2 alleles</a:t>
            </a:r>
            <a:endParaRPr lang="en-US"/>
          </a:p>
        </p:txBody>
      </p:sp>
      <p:sp useBgFill="1">
        <p:nvSpPr>
          <p:cNvPr id="18" name="Rectangle 17">
            <a:extLst>
              <a:ext uri="{FF2B5EF4-FFF2-40B4-BE49-F238E27FC236}">
                <a16:creationId xmlns:a16="http://schemas.microsoft.com/office/drawing/2014/main" id="{4AD52C5F-F278-4082-B0E5-5FDE4B8E2E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429000"/>
            <a:ext cx="12192000" cy="3428999"/>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9" name="Picture 8" descr="A screenshot of a math problem&#10;&#10;Description automatically generated">
            <a:extLst>
              <a:ext uri="{FF2B5EF4-FFF2-40B4-BE49-F238E27FC236}">
                <a16:creationId xmlns:a16="http://schemas.microsoft.com/office/drawing/2014/main" id="{99D1522C-E109-1DB2-E988-A59D4EBDC0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767" y="4016374"/>
            <a:ext cx="10692818" cy="2298955"/>
          </a:xfrm>
          <a:prstGeom prst="rect">
            <a:avLst/>
          </a:prstGeom>
        </p:spPr>
      </p:pic>
    </p:spTree>
    <p:extLst>
      <p:ext uri="{BB962C8B-B14F-4D97-AF65-F5344CB8AC3E}">
        <p14:creationId xmlns:p14="http://schemas.microsoft.com/office/powerpoint/2010/main" val="63213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ABA70F-8E49-A4D3-9EB3-DCB4A13F81DE}"/>
              </a:ext>
            </a:extLst>
          </p:cNvPr>
          <p:cNvSpPr>
            <a:spLocks noGrp="1"/>
          </p:cNvSpPr>
          <p:nvPr>
            <p:ph type="title"/>
          </p:nvPr>
        </p:nvSpPr>
        <p:spPr>
          <a:xfrm>
            <a:off x="541338" y="1079500"/>
            <a:ext cx="3322637" cy="4689475"/>
          </a:xfrm>
        </p:spPr>
        <p:txBody>
          <a:bodyPr anchor="ctr">
            <a:normAutofit/>
          </a:bodyPr>
          <a:lstStyle/>
          <a:p>
            <a:pPr algn="ctr"/>
            <a:r>
              <a:rPr lang="en-US" dirty="0"/>
              <a:t>Helpful tips</a:t>
            </a:r>
          </a:p>
        </p:txBody>
      </p:sp>
      <p:sp>
        <p:nvSpPr>
          <p:cNvPr id="20" name="Rectangle 19">
            <a:extLst>
              <a:ext uri="{FF2B5EF4-FFF2-40B4-BE49-F238E27FC236}">
                <a16:creationId xmlns:a16="http://schemas.microsoft.com/office/drawing/2014/main" id="{8576A6EA-4B09-480F-BB03-961602723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5950" y="-1"/>
            <a:ext cx="7766050" cy="6857993"/>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21" name="Content Placeholder 2">
            <a:extLst>
              <a:ext uri="{FF2B5EF4-FFF2-40B4-BE49-F238E27FC236}">
                <a16:creationId xmlns:a16="http://schemas.microsoft.com/office/drawing/2014/main" id="{A86339D2-5A36-2CBD-B757-F6F7DA8103AD}"/>
              </a:ext>
            </a:extLst>
          </p:cNvPr>
          <p:cNvGraphicFramePr>
            <a:graphicFrameLocks noGrp="1"/>
          </p:cNvGraphicFramePr>
          <p:nvPr>
            <p:ph idx="1"/>
            <p:extLst>
              <p:ext uri="{D42A27DB-BD31-4B8C-83A1-F6EECF244321}">
                <p14:modId xmlns:p14="http://schemas.microsoft.com/office/powerpoint/2010/main" val="2983315672"/>
              </p:ext>
            </p:extLst>
          </p:nvPr>
        </p:nvGraphicFramePr>
        <p:xfrm>
          <a:off x="4981575" y="540000"/>
          <a:ext cx="6669431" cy="577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47918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A81951-936C-DC91-260C-B6F226E4E59B}"/>
              </a:ext>
            </a:extLst>
          </p:cNvPr>
          <p:cNvSpPr>
            <a:spLocks noGrp="1"/>
          </p:cNvSpPr>
          <p:nvPr>
            <p:ph type="ctrTitle"/>
          </p:nvPr>
        </p:nvSpPr>
        <p:spPr>
          <a:xfrm>
            <a:off x="3863976" y="1079500"/>
            <a:ext cx="4456328" cy="2138400"/>
          </a:xfrm>
        </p:spPr>
        <p:txBody>
          <a:bodyPr>
            <a:normAutofit/>
          </a:bodyPr>
          <a:lstStyle/>
          <a:p>
            <a:r>
              <a:rPr lang="en-US" dirty="0"/>
              <a:t>Frequency-dependent selection</a:t>
            </a:r>
          </a:p>
        </p:txBody>
      </p:sp>
      <p:sp>
        <p:nvSpPr>
          <p:cNvPr id="3" name="Content Placeholder 2">
            <a:extLst>
              <a:ext uri="{FF2B5EF4-FFF2-40B4-BE49-F238E27FC236}">
                <a16:creationId xmlns:a16="http://schemas.microsoft.com/office/drawing/2014/main" id="{71809CB1-88E1-C41A-987C-3950E7458DF0}"/>
              </a:ext>
            </a:extLst>
          </p:cNvPr>
          <p:cNvSpPr>
            <a:spLocks noGrp="1"/>
          </p:cNvSpPr>
          <p:nvPr>
            <p:ph type="subTitle" idx="1"/>
          </p:nvPr>
        </p:nvSpPr>
        <p:spPr>
          <a:xfrm>
            <a:off x="3863976" y="4113213"/>
            <a:ext cx="4460874" cy="1655762"/>
          </a:xfrm>
        </p:spPr>
        <p:txBody>
          <a:bodyPr>
            <a:normAutofit lnSpcReduction="10000"/>
          </a:bodyPr>
          <a:lstStyle/>
          <a:p>
            <a:pPr>
              <a:lnSpc>
                <a:spcPct val="115000"/>
              </a:lnSpc>
            </a:pPr>
            <a:r>
              <a:rPr lang="en-US" dirty="0"/>
              <a:t>When fitness is not constant in a population, either in response to environmental changes or changing allele frequencies</a:t>
            </a:r>
          </a:p>
        </p:txBody>
      </p:sp>
      <p:sp>
        <p:nvSpPr>
          <p:cNvPr id="10" name="Freeform: Shape 9">
            <a:extLst>
              <a:ext uri="{FF2B5EF4-FFF2-40B4-BE49-F238E27FC236}">
                <a16:creationId xmlns:a16="http://schemas.microsoft.com/office/drawing/2014/main" id="{7C81EAC2-A219-4AF7-884B-B9292FF9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flipH="1" flipV="1">
            <a:off x="1058433" y="184491"/>
            <a:ext cx="2287608" cy="3232926"/>
          </a:xfrm>
          <a:custGeom>
            <a:avLst/>
            <a:gdLst>
              <a:gd name="connsiteX0" fmla="*/ 1143804 w 2287608"/>
              <a:gd name="connsiteY0" fmla="*/ 1916209 h 3232926"/>
              <a:gd name="connsiteX1" fmla="*/ 1140311 w 2287608"/>
              <a:gd name="connsiteY1" fmla="*/ 1919384 h 3232926"/>
              <a:gd name="connsiteX2" fmla="*/ 1136818 w 2287608"/>
              <a:gd name="connsiteY2" fmla="*/ 1916209 h 3232926"/>
              <a:gd name="connsiteX3" fmla="*/ 1136818 w 2287608"/>
              <a:gd name="connsiteY3" fmla="*/ 1922559 h 3232926"/>
              <a:gd name="connsiteX4" fmla="*/ 1117018 w 2287608"/>
              <a:gd name="connsiteY4" fmla="*/ 1940554 h 3232926"/>
              <a:gd name="connsiteX5" fmla="*/ 854401 w 2287608"/>
              <a:gd name="connsiteY5" fmla="*/ 2574568 h 3232926"/>
              <a:gd name="connsiteX6" fmla="*/ 1117018 w 2287608"/>
              <a:gd name="connsiteY6" fmla="*/ 3208581 h 3232926"/>
              <a:gd name="connsiteX7" fmla="*/ 1136818 w 2287608"/>
              <a:gd name="connsiteY7" fmla="*/ 3226577 h 3232926"/>
              <a:gd name="connsiteX8" fmla="*/ 1136818 w 2287608"/>
              <a:gd name="connsiteY8" fmla="*/ 3232926 h 3232926"/>
              <a:gd name="connsiteX9" fmla="*/ 1140311 w 2287608"/>
              <a:gd name="connsiteY9" fmla="*/ 3229751 h 3232926"/>
              <a:gd name="connsiteX10" fmla="*/ 1143804 w 2287608"/>
              <a:gd name="connsiteY10" fmla="*/ 3232926 h 3232926"/>
              <a:gd name="connsiteX11" fmla="*/ 1143804 w 2287608"/>
              <a:gd name="connsiteY11" fmla="*/ 3226577 h 3232926"/>
              <a:gd name="connsiteX12" fmla="*/ 1163604 w 2287608"/>
              <a:gd name="connsiteY12" fmla="*/ 3208581 h 3232926"/>
              <a:gd name="connsiteX13" fmla="*/ 1426221 w 2287608"/>
              <a:gd name="connsiteY13" fmla="*/ 2574567 h 3232926"/>
              <a:gd name="connsiteX14" fmla="*/ 1163604 w 2287608"/>
              <a:gd name="connsiteY14" fmla="*/ 1940554 h 3232926"/>
              <a:gd name="connsiteX15" fmla="*/ 1143804 w 2287608"/>
              <a:gd name="connsiteY15" fmla="*/ 1922558 h 3232926"/>
              <a:gd name="connsiteX16" fmla="*/ 1140312 w 2287608"/>
              <a:gd name="connsiteY16" fmla="*/ 1494239 h 3232926"/>
              <a:gd name="connsiteX17" fmla="*/ 1134813 w 2287608"/>
              <a:gd name="connsiteY17" fmla="*/ 1497413 h 3232926"/>
              <a:gd name="connsiteX18" fmla="*/ 1109328 w 2287608"/>
              <a:gd name="connsiteY18" fmla="*/ 1489264 h 3232926"/>
              <a:gd name="connsiteX19" fmla="*/ 428947 w 2287608"/>
              <a:gd name="connsiteY19" fmla="*/ 1578838 h 3232926"/>
              <a:gd name="connsiteX20" fmla="*/ 11185 w 2287608"/>
              <a:gd name="connsiteY20" fmla="*/ 2123278 h 3232926"/>
              <a:gd name="connsiteX21" fmla="*/ 5499 w 2287608"/>
              <a:gd name="connsiteY21" fmla="*/ 2149423 h 3232926"/>
              <a:gd name="connsiteX22" fmla="*/ 0 w 2287608"/>
              <a:gd name="connsiteY22" fmla="*/ 2152597 h 3232926"/>
              <a:gd name="connsiteX23" fmla="*/ 4497 w 2287608"/>
              <a:gd name="connsiteY23" fmla="*/ 2154035 h 3232926"/>
              <a:gd name="connsiteX24" fmla="*/ 3493 w 2287608"/>
              <a:gd name="connsiteY24" fmla="*/ 2158648 h 3232926"/>
              <a:gd name="connsiteX25" fmla="*/ 8992 w 2287608"/>
              <a:gd name="connsiteY25" fmla="*/ 2155473 h 3232926"/>
              <a:gd name="connsiteX26" fmla="*/ 34477 w 2287608"/>
              <a:gd name="connsiteY26" fmla="*/ 2163622 h 3232926"/>
              <a:gd name="connsiteX27" fmla="*/ 290620 w 2287608"/>
              <a:gd name="connsiteY27" fmla="*/ 2194022 h 3232926"/>
              <a:gd name="connsiteX28" fmla="*/ 714858 w 2287608"/>
              <a:gd name="connsiteY28" fmla="*/ 2074049 h 3232926"/>
              <a:gd name="connsiteX29" fmla="*/ 1132621 w 2287608"/>
              <a:gd name="connsiteY29" fmla="*/ 1529609 h 3232926"/>
              <a:gd name="connsiteX30" fmla="*/ 1138305 w 2287608"/>
              <a:gd name="connsiteY30" fmla="*/ 1503464 h 3232926"/>
              <a:gd name="connsiteX31" fmla="*/ 1143804 w 2287608"/>
              <a:gd name="connsiteY31" fmla="*/ 1500289 h 3232926"/>
              <a:gd name="connsiteX32" fmla="*/ 1139308 w 2287608"/>
              <a:gd name="connsiteY32" fmla="*/ 1498852 h 3232926"/>
              <a:gd name="connsiteX33" fmla="*/ 2069415 w 2287608"/>
              <a:gd name="connsiteY33" fmla="*/ 1747063 h 3232926"/>
              <a:gd name="connsiteX34" fmla="*/ 1858661 w 2287608"/>
              <a:gd name="connsiteY34" fmla="*/ 1578837 h 3232926"/>
              <a:gd name="connsiteX35" fmla="*/ 1178281 w 2287608"/>
              <a:gd name="connsiteY35" fmla="*/ 1489263 h 3232926"/>
              <a:gd name="connsiteX36" fmla="*/ 1152796 w 2287608"/>
              <a:gd name="connsiteY36" fmla="*/ 1497412 h 3232926"/>
              <a:gd name="connsiteX37" fmla="*/ 1147297 w 2287608"/>
              <a:gd name="connsiteY37" fmla="*/ 1494238 h 3232926"/>
              <a:gd name="connsiteX38" fmla="*/ 1148300 w 2287608"/>
              <a:gd name="connsiteY38" fmla="*/ 1498851 h 3232926"/>
              <a:gd name="connsiteX39" fmla="*/ 1143804 w 2287608"/>
              <a:gd name="connsiteY39" fmla="*/ 1500288 h 3232926"/>
              <a:gd name="connsiteX40" fmla="*/ 1149304 w 2287608"/>
              <a:gd name="connsiteY40" fmla="*/ 1503463 h 3232926"/>
              <a:gd name="connsiteX41" fmla="*/ 1154988 w 2287608"/>
              <a:gd name="connsiteY41" fmla="*/ 1529608 h 3232926"/>
              <a:gd name="connsiteX42" fmla="*/ 1572751 w 2287608"/>
              <a:gd name="connsiteY42" fmla="*/ 2074048 h 3232926"/>
              <a:gd name="connsiteX43" fmla="*/ 1996989 w 2287608"/>
              <a:gd name="connsiteY43" fmla="*/ 2194021 h 3232926"/>
              <a:gd name="connsiteX44" fmla="*/ 2253131 w 2287608"/>
              <a:gd name="connsiteY44" fmla="*/ 2163621 h 3232926"/>
              <a:gd name="connsiteX45" fmla="*/ 2278616 w 2287608"/>
              <a:gd name="connsiteY45" fmla="*/ 2155472 h 3232926"/>
              <a:gd name="connsiteX46" fmla="*/ 2284115 w 2287608"/>
              <a:gd name="connsiteY46" fmla="*/ 2158647 h 3232926"/>
              <a:gd name="connsiteX47" fmla="*/ 2283112 w 2287608"/>
              <a:gd name="connsiteY47" fmla="*/ 2154034 h 3232926"/>
              <a:gd name="connsiteX48" fmla="*/ 2287608 w 2287608"/>
              <a:gd name="connsiteY48" fmla="*/ 2152596 h 3232926"/>
              <a:gd name="connsiteX49" fmla="*/ 2282109 w 2287608"/>
              <a:gd name="connsiteY49" fmla="*/ 2149422 h 3232926"/>
              <a:gd name="connsiteX50" fmla="*/ 2276424 w 2287608"/>
              <a:gd name="connsiteY50" fmla="*/ 2123277 h 3232926"/>
              <a:gd name="connsiteX51" fmla="*/ 2069415 w 2287608"/>
              <a:gd name="connsiteY51" fmla="*/ 1747063 h 3232926"/>
              <a:gd name="connsiteX52" fmla="*/ 1140311 w 2287608"/>
              <a:gd name="connsiteY52" fmla="*/ 779689 h 3232926"/>
              <a:gd name="connsiteX53" fmla="*/ 1134812 w 2287608"/>
              <a:gd name="connsiteY53" fmla="*/ 782863 h 3232926"/>
              <a:gd name="connsiteX54" fmla="*/ 1109328 w 2287608"/>
              <a:gd name="connsiteY54" fmla="*/ 774714 h 3232926"/>
              <a:gd name="connsiteX55" fmla="*/ 428947 w 2287608"/>
              <a:gd name="connsiteY55" fmla="*/ 864288 h 3232926"/>
              <a:gd name="connsiteX56" fmla="*/ 11185 w 2287608"/>
              <a:gd name="connsiteY56" fmla="*/ 1408728 h 3232926"/>
              <a:gd name="connsiteX57" fmla="*/ 5499 w 2287608"/>
              <a:gd name="connsiteY57" fmla="*/ 1434873 h 3232926"/>
              <a:gd name="connsiteX58" fmla="*/ 0 w 2287608"/>
              <a:gd name="connsiteY58" fmla="*/ 1438047 h 3232926"/>
              <a:gd name="connsiteX59" fmla="*/ 4497 w 2287608"/>
              <a:gd name="connsiteY59" fmla="*/ 1439485 h 3232926"/>
              <a:gd name="connsiteX60" fmla="*/ 3493 w 2287608"/>
              <a:gd name="connsiteY60" fmla="*/ 1444098 h 3232926"/>
              <a:gd name="connsiteX61" fmla="*/ 8992 w 2287608"/>
              <a:gd name="connsiteY61" fmla="*/ 1440923 h 3232926"/>
              <a:gd name="connsiteX62" fmla="*/ 34477 w 2287608"/>
              <a:gd name="connsiteY62" fmla="*/ 1449072 h 3232926"/>
              <a:gd name="connsiteX63" fmla="*/ 290620 w 2287608"/>
              <a:gd name="connsiteY63" fmla="*/ 1479472 h 3232926"/>
              <a:gd name="connsiteX64" fmla="*/ 714858 w 2287608"/>
              <a:gd name="connsiteY64" fmla="*/ 1359499 h 3232926"/>
              <a:gd name="connsiteX65" fmla="*/ 1132621 w 2287608"/>
              <a:gd name="connsiteY65" fmla="*/ 815059 h 3232926"/>
              <a:gd name="connsiteX66" fmla="*/ 1138305 w 2287608"/>
              <a:gd name="connsiteY66" fmla="*/ 788914 h 3232926"/>
              <a:gd name="connsiteX67" fmla="*/ 1143805 w 2287608"/>
              <a:gd name="connsiteY67" fmla="*/ 785739 h 3232926"/>
              <a:gd name="connsiteX68" fmla="*/ 1139308 w 2287608"/>
              <a:gd name="connsiteY68" fmla="*/ 784302 h 3232926"/>
              <a:gd name="connsiteX69" fmla="*/ 2069415 w 2287608"/>
              <a:gd name="connsiteY69" fmla="*/ 1032514 h 3232926"/>
              <a:gd name="connsiteX70" fmla="*/ 1858661 w 2287608"/>
              <a:gd name="connsiteY70" fmla="*/ 864289 h 3232926"/>
              <a:gd name="connsiteX71" fmla="*/ 1178281 w 2287608"/>
              <a:gd name="connsiteY71" fmla="*/ 774715 h 3232926"/>
              <a:gd name="connsiteX72" fmla="*/ 1152796 w 2287608"/>
              <a:gd name="connsiteY72" fmla="*/ 782864 h 3232926"/>
              <a:gd name="connsiteX73" fmla="*/ 1147297 w 2287608"/>
              <a:gd name="connsiteY73" fmla="*/ 779690 h 3232926"/>
              <a:gd name="connsiteX74" fmla="*/ 1148300 w 2287608"/>
              <a:gd name="connsiteY74" fmla="*/ 784303 h 3232926"/>
              <a:gd name="connsiteX75" fmla="*/ 1143804 w 2287608"/>
              <a:gd name="connsiteY75" fmla="*/ 785740 h 3232926"/>
              <a:gd name="connsiteX76" fmla="*/ 1149304 w 2287608"/>
              <a:gd name="connsiteY76" fmla="*/ 788915 h 3232926"/>
              <a:gd name="connsiteX77" fmla="*/ 1154988 w 2287608"/>
              <a:gd name="connsiteY77" fmla="*/ 815060 h 3232926"/>
              <a:gd name="connsiteX78" fmla="*/ 1572751 w 2287608"/>
              <a:gd name="connsiteY78" fmla="*/ 1359500 h 3232926"/>
              <a:gd name="connsiteX79" fmla="*/ 1996989 w 2287608"/>
              <a:gd name="connsiteY79" fmla="*/ 1479473 h 3232926"/>
              <a:gd name="connsiteX80" fmla="*/ 2253131 w 2287608"/>
              <a:gd name="connsiteY80" fmla="*/ 1449073 h 3232926"/>
              <a:gd name="connsiteX81" fmla="*/ 2278616 w 2287608"/>
              <a:gd name="connsiteY81" fmla="*/ 1440924 h 3232926"/>
              <a:gd name="connsiteX82" fmla="*/ 2284115 w 2287608"/>
              <a:gd name="connsiteY82" fmla="*/ 1444099 h 3232926"/>
              <a:gd name="connsiteX83" fmla="*/ 2283112 w 2287608"/>
              <a:gd name="connsiteY83" fmla="*/ 1439486 h 3232926"/>
              <a:gd name="connsiteX84" fmla="*/ 2287608 w 2287608"/>
              <a:gd name="connsiteY84" fmla="*/ 1438048 h 3232926"/>
              <a:gd name="connsiteX85" fmla="*/ 2282109 w 2287608"/>
              <a:gd name="connsiteY85" fmla="*/ 1434874 h 3232926"/>
              <a:gd name="connsiteX86" fmla="*/ 2276424 w 2287608"/>
              <a:gd name="connsiteY86" fmla="*/ 1408729 h 3232926"/>
              <a:gd name="connsiteX87" fmla="*/ 2069415 w 2287608"/>
              <a:gd name="connsiteY87" fmla="*/ 1032514 h 3232926"/>
              <a:gd name="connsiteX88" fmla="*/ 1140311 w 2287608"/>
              <a:gd name="connsiteY88" fmla="*/ 35676 h 3232926"/>
              <a:gd name="connsiteX89" fmla="*/ 1134812 w 2287608"/>
              <a:gd name="connsiteY89" fmla="*/ 38850 h 3232926"/>
              <a:gd name="connsiteX90" fmla="*/ 1109328 w 2287608"/>
              <a:gd name="connsiteY90" fmla="*/ 30701 h 3232926"/>
              <a:gd name="connsiteX91" fmla="*/ 428948 w 2287608"/>
              <a:gd name="connsiteY91" fmla="*/ 120275 h 3232926"/>
              <a:gd name="connsiteX92" fmla="*/ 11185 w 2287608"/>
              <a:gd name="connsiteY92" fmla="*/ 664715 h 3232926"/>
              <a:gd name="connsiteX93" fmla="*/ 5499 w 2287608"/>
              <a:gd name="connsiteY93" fmla="*/ 690860 h 3232926"/>
              <a:gd name="connsiteX94" fmla="*/ 0 w 2287608"/>
              <a:gd name="connsiteY94" fmla="*/ 694034 h 3232926"/>
              <a:gd name="connsiteX95" fmla="*/ 4497 w 2287608"/>
              <a:gd name="connsiteY95" fmla="*/ 695472 h 3232926"/>
              <a:gd name="connsiteX96" fmla="*/ 3493 w 2287608"/>
              <a:gd name="connsiteY96" fmla="*/ 700085 h 3232926"/>
              <a:gd name="connsiteX97" fmla="*/ 8992 w 2287608"/>
              <a:gd name="connsiteY97" fmla="*/ 696910 h 3232926"/>
              <a:gd name="connsiteX98" fmla="*/ 34477 w 2287608"/>
              <a:gd name="connsiteY98" fmla="*/ 705059 h 3232926"/>
              <a:gd name="connsiteX99" fmla="*/ 290620 w 2287608"/>
              <a:gd name="connsiteY99" fmla="*/ 735459 h 3232926"/>
              <a:gd name="connsiteX100" fmla="*/ 714857 w 2287608"/>
              <a:gd name="connsiteY100" fmla="*/ 615486 h 3232926"/>
              <a:gd name="connsiteX101" fmla="*/ 1132621 w 2287608"/>
              <a:gd name="connsiteY101" fmla="*/ 71046 h 3232926"/>
              <a:gd name="connsiteX102" fmla="*/ 1138305 w 2287608"/>
              <a:gd name="connsiteY102" fmla="*/ 44901 h 3232926"/>
              <a:gd name="connsiteX103" fmla="*/ 1143805 w 2287608"/>
              <a:gd name="connsiteY103" fmla="*/ 41726 h 3232926"/>
              <a:gd name="connsiteX104" fmla="*/ 1139308 w 2287608"/>
              <a:gd name="connsiteY104" fmla="*/ 40289 h 3232926"/>
              <a:gd name="connsiteX105" fmla="*/ 2069415 w 2287608"/>
              <a:gd name="connsiteY105" fmla="*/ 288501 h 3232926"/>
              <a:gd name="connsiteX106" fmla="*/ 1858661 w 2287608"/>
              <a:gd name="connsiteY106" fmla="*/ 120276 h 3232926"/>
              <a:gd name="connsiteX107" fmla="*/ 1178281 w 2287608"/>
              <a:gd name="connsiteY107" fmla="*/ 30702 h 3232926"/>
              <a:gd name="connsiteX108" fmla="*/ 1152796 w 2287608"/>
              <a:gd name="connsiteY108" fmla="*/ 38850 h 3232926"/>
              <a:gd name="connsiteX109" fmla="*/ 1147297 w 2287608"/>
              <a:gd name="connsiteY109" fmla="*/ 35676 h 3232926"/>
              <a:gd name="connsiteX110" fmla="*/ 1148300 w 2287608"/>
              <a:gd name="connsiteY110" fmla="*/ 40290 h 3232926"/>
              <a:gd name="connsiteX111" fmla="*/ 1143804 w 2287608"/>
              <a:gd name="connsiteY111" fmla="*/ 41727 h 3232926"/>
              <a:gd name="connsiteX112" fmla="*/ 1149304 w 2287608"/>
              <a:gd name="connsiteY112" fmla="*/ 44901 h 3232926"/>
              <a:gd name="connsiteX113" fmla="*/ 1154988 w 2287608"/>
              <a:gd name="connsiteY113" fmla="*/ 71046 h 3232926"/>
              <a:gd name="connsiteX114" fmla="*/ 1572751 w 2287608"/>
              <a:gd name="connsiteY114" fmla="*/ 615486 h 3232926"/>
              <a:gd name="connsiteX115" fmla="*/ 1996989 w 2287608"/>
              <a:gd name="connsiteY115" fmla="*/ 735460 h 3232926"/>
              <a:gd name="connsiteX116" fmla="*/ 2253131 w 2287608"/>
              <a:gd name="connsiteY116" fmla="*/ 705060 h 3232926"/>
              <a:gd name="connsiteX117" fmla="*/ 2278616 w 2287608"/>
              <a:gd name="connsiteY117" fmla="*/ 696911 h 3232926"/>
              <a:gd name="connsiteX118" fmla="*/ 2284115 w 2287608"/>
              <a:gd name="connsiteY118" fmla="*/ 700086 h 3232926"/>
              <a:gd name="connsiteX119" fmla="*/ 2283112 w 2287608"/>
              <a:gd name="connsiteY119" fmla="*/ 695473 h 3232926"/>
              <a:gd name="connsiteX120" fmla="*/ 2287608 w 2287608"/>
              <a:gd name="connsiteY120" fmla="*/ 694035 h 3232926"/>
              <a:gd name="connsiteX121" fmla="*/ 2282109 w 2287608"/>
              <a:gd name="connsiteY121" fmla="*/ 690860 h 3232926"/>
              <a:gd name="connsiteX122" fmla="*/ 2276424 w 2287608"/>
              <a:gd name="connsiteY122" fmla="*/ 664716 h 3232926"/>
              <a:gd name="connsiteX123" fmla="*/ 2069415 w 2287608"/>
              <a:gd name="connsiteY123" fmla="*/ 288501 h 3232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2287608" h="3232926">
                <a:moveTo>
                  <a:pt x="1143804" y="1916209"/>
                </a:moveTo>
                <a:lnTo>
                  <a:pt x="1140311" y="1919384"/>
                </a:lnTo>
                <a:lnTo>
                  <a:pt x="1136818" y="1916209"/>
                </a:lnTo>
                <a:lnTo>
                  <a:pt x="1136818" y="1922559"/>
                </a:lnTo>
                <a:lnTo>
                  <a:pt x="1117018" y="1940554"/>
                </a:lnTo>
                <a:cubicBezTo>
                  <a:pt x="954760" y="2102813"/>
                  <a:pt x="854401" y="2326970"/>
                  <a:pt x="854401" y="2574568"/>
                </a:cubicBezTo>
                <a:cubicBezTo>
                  <a:pt x="854401" y="2822165"/>
                  <a:pt x="954760" y="3046323"/>
                  <a:pt x="1117018" y="3208581"/>
                </a:cubicBezTo>
                <a:lnTo>
                  <a:pt x="1136818" y="3226577"/>
                </a:lnTo>
                <a:lnTo>
                  <a:pt x="1136818" y="3232926"/>
                </a:lnTo>
                <a:lnTo>
                  <a:pt x="1140311" y="3229751"/>
                </a:lnTo>
                <a:lnTo>
                  <a:pt x="1143804" y="3232926"/>
                </a:lnTo>
                <a:lnTo>
                  <a:pt x="1143804" y="3226577"/>
                </a:lnTo>
                <a:lnTo>
                  <a:pt x="1163604" y="3208581"/>
                </a:lnTo>
                <a:cubicBezTo>
                  <a:pt x="1325862" y="3046323"/>
                  <a:pt x="1426221" y="2822165"/>
                  <a:pt x="1426221" y="2574567"/>
                </a:cubicBezTo>
                <a:cubicBezTo>
                  <a:pt x="1426221" y="2326970"/>
                  <a:pt x="1325862" y="2102812"/>
                  <a:pt x="1163604" y="1940554"/>
                </a:cubicBezTo>
                <a:lnTo>
                  <a:pt x="1143804" y="1922558"/>
                </a:lnTo>
                <a:close/>
                <a:moveTo>
                  <a:pt x="1140312" y="1494239"/>
                </a:moveTo>
                <a:lnTo>
                  <a:pt x="1134813" y="1497413"/>
                </a:lnTo>
                <a:lnTo>
                  <a:pt x="1109328" y="1489264"/>
                </a:lnTo>
                <a:cubicBezTo>
                  <a:pt x="887680" y="1429874"/>
                  <a:pt x="643374" y="1455039"/>
                  <a:pt x="428947" y="1578838"/>
                </a:cubicBezTo>
                <a:cubicBezTo>
                  <a:pt x="214522" y="1702637"/>
                  <a:pt x="70575" y="1901629"/>
                  <a:pt x="11185" y="2123278"/>
                </a:cubicBezTo>
                <a:lnTo>
                  <a:pt x="5499" y="2149423"/>
                </a:lnTo>
                <a:lnTo>
                  <a:pt x="0" y="2152597"/>
                </a:lnTo>
                <a:lnTo>
                  <a:pt x="4497" y="2154035"/>
                </a:lnTo>
                <a:lnTo>
                  <a:pt x="3493" y="2158648"/>
                </a:lnTo>
                <a:lnTo>
                  <a:pt x="8992" y="2155473"/>
                </a:lnTo>
                <a:lnTo>
                  <a:pt x="34477" y="2163622"/>
                </a:lnTo>
                <a:cubicBezTo>
                  <a:pt x="117596" y="2185894"/>
                  <a:pt x="203900" y="2196274"/>
                  <a:pt x="290620" y="2194022"/>
                </a:cubicBezTo>
                <a:cubicBezTo>
                  <a:pt x="435153" y="2190268"/>
                  <a:pt x="580841" y="2151423"/>
                  <a:pt x="714858" y="2074049"/>
                </a:cubicBezTo>
                <a:cubicBezTo>
                  <a:pt x="929283" y="1950250"/>
                  <a:pt x="1073230" y="1751258"/>
                  <a:pt x="1132621" y="1529609"/>
                </a:cubicBezTo>
                <a:lnTo>
                  <a:pt x="1138305" y="1503464"/>
                </a:lnTo>
                <a:lnTo>
                  <a:pt x="1143804" y="1500289"/>
                </a:lnTo>
                <a:lnTo>
                  <a:pt x="1139308" y="1498852"/>
                </a:lnTo>
                <a:close/>
                <a:moveTo>
                  <a:pt x="2069415" y="1747063"/>
                </a:moveTo>
                <a:cubicBezTo>
                  <a:pt x="2009570" y="1682261"/>
                  <a:pt x="1939071" y="1625262"/>
                  <a:pt x="1858661" y="1578837"/>
                </a:cubicBezTo>
                <a:cubicBezTo>
                  <a:pt x="1644235" y="1455038"/>
                  <a:pt x="1399929" y="1429873"/>
                  <a:pt x="1178281" y="1489263"/>
                </a:cubicBezTo>
                <a:lnTo>
                  <a:pt x="1152796" y="1497412"/>
                </a:lnTo>
                <a:lnTo>
                  <a:pt x="1147297" y="1494238"/>
                </a:lnTo>
                <a:lnTo>
                  <a:pt x="1148300" y="1498851"/>
                </a:lnTo>
                <a:lnTo>
                  <a:pt x="1143804" y="1500288"/>
                </a:lnTo>
                <a:lnTo>
                  <a:pt x="1149304" y="1503463"/>
                </a:lnTo>
                <a:lnTo>
                  <a:pt x="1154988" y="1529608"/>
                </a:lnTo>
                <a:cubicBezTo>
                  <a:pt x="1214379" y="1751257"/>
                  <a:pt x="1358325" y="1950249"/>
                  <a:pt x="1572751" y="2074048"/>
                </a:cubicBezTo>
                <a:cubicBezTo>
                  <a:pt x="1706767" y="2151422"/>
                  <a:pt x="1852455" y="2190267"/>
                  <a:pt x="1996989" y="2194021"/>
                </a:cubicBezTo>
                <a:cubicBezTo>
                  <a:pt x="2083709" y="2196273"/>
                  <a:pt x="2170013" y="2185893"/>
                  <a:pt x="2253131" y="2163621"/>
                </a:cubicBezTo>
                <a:lnTo>
                  <a:pt x="2278616" y="2155472"/>
                </a:lnTo>
                <a:lnTo>
                  <a:pt x="2284115" y="2158647"/>
                </a:lnTo>
                <a:lnTo>
                  <a:pt x="2283112" y="2154034"/>
                </a:lnTo>
                <a:lnTo>
                  <a:pt x="2287608" y="2152596"/>
                </a:lnTo>
                <a:lnTo>
                  <a:pt x="2282109" y="2149422"/>
                </a:lnTo>
                <a:lnTo>
                  <a:pt x="2276424" y="2123277"/>
                </a:lnTo>
                <a:cubicBezTo>
                  <a:pt x="2239306" y="1984747"/>
                  <a:pt x="2169157" y="1855067"/>
                  <a:pt x="2069415" y="1747063"/>
                </a:cubicBezTo>
                <a:close/>
                <a:moveTo>
                  <a:pt x="1140311" y="779689"/>
                </a:moveTo>
                <a:lnTo>
                  <a:pt x="1134812" y="782863"/>
                </a:lnTo>
                <a:lnTo>
                  <a:pt x="1109328" y="774714"/>
                </a:lnTo>
                <a:cubicBezTo>
                  <a:pt x="887679" y="715324"/>
                  <a:pt x="643374" y="740489"/>
                  <a:pt x="428947" y="864288"/>
                </a:cubicBezTo>
                <a:cubicBezTo>
                  <a:pt x="214522" y="988087"/>
                  <a:pt x="70575" y="1187079"/>
                  <a:pt x="11185" y="1408728"/>
                </a:cubicBezTo>
                <a:lnTo>
                  <a:pt x="5499" y="1434873"/>
                </a:lnTo>
                <a:lnTo>
                  <a:pt x="0" y="1438047"/>
                </a:lnTo>
                <a:lnTo>
                  <a:pt x="4497" y="1439485"/>
                </a:lnTo>
                <a:lnTo>
                  <a:pt x="3493" y="1444098"/>
                </a:lnTo>
                <a:lnTo>
                  <a:pt x="8992" y="1440923"/>
                </a:lnTo>
                <a:lnTo>
                  <a:pt x="34477" y="1449072"/>
                </a:lnTo>
                <a:cubicBezTo>
                  <a:pt x="117595" y="1471344"/>
                  <a:pt x="203900" y="1481724"/>
                  <a:pt x="290620" y="1479472"/>
                </a:cubicBezTo>
                <a:cubicBezTo>
                  <a:pt x="435154" y="1475718"/>
                  <a:pt x="580841" y="1436873"/>
                  <a:pt x="714858" y="1359499"/>
                </a:cubicBezTo>
                <a:cubicBezTo>
                  <a:pt x="929284" y="1235700"/>
                  <a:pt x="1073229" y="1036708"/>
                  <a:pt x="1132621" y="815059"/>
                </a:cubicBezTo>
                <a:lnTo>
                  <a:pt x="1138305" y="788914"/>
                </a:lnTo>
                <a:lnTo>
                  <a:pt x="1143805" y="785739"/>
                </a:lnTo>
                <a:lnTo>
                  <a:pt x="1139308" y="784302"/>
                </a:lnTo>
                <a:close/>
                <a:moveTo>
                  <a:pt x="2069415" y="1032514"/>
                </a:moveTo>
                <a:cubicBezTo>
                  <a:pt x="2009570" y="967712"/>
                  <a:pt x="1939071" y="910714"/>
                  <a:pt x="1858661" y="864289"/>
                </a:cubicBezTo>
                <a:cubicBezTo>
                  <a:pt x="1644235" y="740490"/>
                  <a:pt x="1399929" y="715325"/>
                  <a:pt x="1178281" y="774715"/>
                </a:cubicBezTo>
                <a:lnTo>
                  <a:pt x="1152796" y="782864"/>
                </a:lnTo>
                <a:lnTo>
                  <a:pt x="1147297" y="779690"/>
                </a:lnTo>
                <a:lnTo>
                  <a:pt x="1148300" y="784303"/>
                </a:lnTo>
                <a:lnTo>
                  <a:pt x="1143804" y="785740"/>
                </a:lnTo>
                <a:lnTo>
                  <a:pt x="1149304" y="788915"/>
                </a:lnTo>
                <a:lnTo>
                  <a:pt x="1154988" y="815060"/>
                </a:lnTo>
                <a:cubicBezTo>
                  <a:pt x="1214379" y="1036709"/>
                  <a:pt x="1358325" y="1235701"/>
                  <a:pt x="1572751" y="1359500"/>
                </a:cubicBezTo>
                <a:cubicBezTo>
                  <a:pt x="1706767" y="1436874"/>
                  <a:pt x="1852455" y="1475719"/>
                  <a:pt x="1996989" y="1479473"/>
                </a:cubicBezTo>
                <a:cubicBezTo>
                  <a:pt x="2083709" y="1481725"/>
                  <a:pt x="2170013" y="1471345"/>
                  <a:pt x="2253131" y="1449073"/>
                </a:cubicBezTo>
                <a:lnTo>
                  <a:pt x="2278616" y="1440924"/>
                </a:lnTo>
                <a:lnTo>
                  <a:pt x="2284115" y="1444099"/>
                </a:lnTo>
                <a:lnTo>
                  <a:pt x="2283112" y="1439486"/>
                </a:lnTo>
                <a:lnTo>
                  <a:pt x="2287608" y="1438048"/>
                </a:lnTo>
                <a:lnTo>
                  <a:pt x="2282109" y="1434874"/>
                </a:lnTo>
                <a:lnTo>
                  <a:pt x="2276424" y="1408729"/>
                </a:lnTo>
                <a:cubicBezTo>
                  <a:pt x="2239306" y="1270198"/>
                  <a:pt x="2169157" y="1140518"/>
                  <a:pt x="2069415" y="1032514"/>
                </a:cubicBezTo>
                <a:close/>
                <a:moveTo>
                  <a:pt x="1140311" y="35676"/>
                </a:moveTo>
                <a:lnTo>
                  <a:pt x="1134812" y="38850"/>
                </a:lnTo>
                <a:lnTo>
                  <a:pt x="1109328" y="30701"/>
                </a:lnTo>
                <a:cubicBezTo>
                  <a:pt x="887679" y="-28689"/>
                  <a:pt x="643374" y="-3524"/>
                  <a:pt x="428948" y="120275"/>
                </a:cubicBezTo>
                <a:cubicBezTo>
                  <a:pt x="214521" y="244074"/>
                  <a:pt x="70575" y="443066"/>
                  <a:pt x="11185" y="664715"/>
                </a:cubicBezTo>
                <a:lnTo>
                  <a:pt x="5499" y="690860"/>
                </a:lnTo>
                <a:lnTo>
                  <a:pt x="0" y="694034"/>
                </a:lnTo>
                <a:lnTo>
                  <a:pt x="4497" y="695472"/>
                </a:lnTo>
                <a:lnTo>
                  <a:pt x="3493" y="700085"/>
                </a:lnTo>
                <a:lnTo>
                  <a:pt x="8992" y="696910"/>
                </a:lnTo>
                <a:lnTo>
                  <a:pt x="34477" y="705059"/>
                </a:lnTo>
                <a:cubicBezTo>
                  <a:pt x="117595" y="727331"/>
                  <a:pt x="203900" y="737711"/>
                  <a:pt x="290620" y="735459"/>
                </a:cubicBezTo>
                <a:cubicBezTo>
                  <a:pt x="435154" y="731705"/>
                  <a:pt x="580841" y="692860"/>
                  <a:pt x="714857" y="615486"/>
                </a:cubicBezTo>
                <a:cubicBezTo>
                  <a:pt x="929284" y="491687"/>
                  <a:pt x="1073229" y="292695"/>
                  <a:pt x="1132621" y="71046"/>
                </a:cubicBezTo>
                <a:lnTo>
                  <a:pt x="1138305" y="44901"/>
                </a:lnTo>
                <a:lnTo>
                  <a:pt x="1143805" y="41726"/>
                </a:lnTo>
                <a:lnTo>
                  <a:pt x="1139308" y="40289"/>
                </a:lnTo>
                <a:close/>
                <a:moveTo>
                  <a:pt x="2069415" y="288501"/>
                </a:moveTo>
                <a:cubicBezTo>
                  <a:pt x="2009570" y="223699"/>
                  <a:pt x="1939071" y="166700"/>
                  <a:pt x="1858661" y="120276"/>
                </a:cubicBezTo>
                <a:cubicBezTo>
                  <a:pt x="1644235" y="-3523"/>
                  <a:pt x="1399929" y="-28688"/>
                  <a:pt x="1178281" y="30702"/>
                </a:cubicBezTo>
                <a:lnTo>
                  <a:pt x="1152796" y="38850"/>
                </a:lnTo>
                <a:lnTo>
                  <a:pt x="1147297" y="35676"/>
                </a:lnTo>
                <a:lnTo>
                  <a:pt x="1148300" y="40290"/>
                </a:lnTo>
                <a:lnTo>
                  <a:pt x="1143804" y="41727"/>
                </a:lnTo>
                <a:lnTo>
                  <a:pt x="1149304" y="44901"/>
                </a:lnTo>
                <a:lnTo>
                  <a:pt x="1154988" y="71046"/>
                </a:lnTo>
                <a:cubicBezTo>
                  <a:pt x="1214379" y="292695"/>
                  <a:pt x="1358325" y="491688"/>
                  <a:pt x="1572751" y="615486"/>
                </a:cubicBezTo>
                <a:cubicBezTo>
                  <a:pt x="1706767" y="692860"/>
                  <a:pt x="1852455" y="731705"/>
                  <a:pt x="1996989" y="735460"/>
                </a:cubicBezTo>
                <a:cubicBezTo>
                  <a:pt x="2083709" y="737712"/>
                  <a:pt x="2170013" y="727332"/>
                  <a:pt x="2253131" y="705060"/>
                </a:cubicBezTo>
                <a:lnTo>
                  <a:pt x="2278616" y="696911"/>
                </a:lnTo>
                <a:lnTo>
                  <a:pt x="2284115" y="700086"/>
                </a:lnTo>
                <a:lnTo>
                  <a:pt x="2283112" y="695473"/>
                </a:lnTo>
                <a:lnTo>
                  <a:pt x="2287608" y="694035"/>
                </a:lnTo>
                <a:lnTo>
                  <a:pt x="2282109" y="690860"/>
                </a:lnTo>
                <a:lnTo>
                  <a:pt x="2276424" y="664716"/>
                </a:lnTo>
                <a:cubicBezTo>
                  <a:pt x="2239306" y="526185"/>
                  <a:pt x="2169157" y="396505"/>
                  <a:pt x="2069415" y="288501"/>
                </a:cubicBez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2" name="Freeform: Shape 11">
            <a:extLst>
              <a:ext uri="{FF2B5EF4-FFF2-40B4-BE49-F238E27FC236}">
                <a16:creationId xmlns:a16="http://schemas.microsoft.com/office/drawing/2014/main" id="{63CB92D7-8EE8-4690-BD3D-150988D4F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flipH="1">
            <a:off x="388193" y="3690094"/>
            <a:ext cx="1785983" cy="1799739"/>
          </a:xfrm>
          <a:custGeom>
            <a:avLst/>
            <a:gdLst>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892991 w 1785983"/>
              <a:gd name="connsiteY8" fmla="*/ 1795123 h 1799739"/>
              <a:gd name="connsiteX9" fmla="*/ 763082 w 1785983"/>
              <a:gd name="connsiteY9" fmla="*/ 1694835 h 1799739"/>
              <a:gd name="connsiteX10" fmla="*/ 379877 w 1785983"/>
              <a:gd name="connsiteY10" fmla="*/ 3722 h 1799739"/>
              <a:gd name="connsiteX11" fmla="*/ 440819 w 1785983"/>
              <a:gd name="connsiteY11" fmla="*/ 59 h 1799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5983" h="1799739">
                <a:moveTo>
                  <a:pt x="440819" y="59"/>
                </a:moveTo>
                <a:cubicBezTo>
                  <a:pt x="584367" y="2557"/>
                  <a:pt x="735105" y="83293"/>
                  <a:pt x="845918" y="261596"/>
                </a:cubicBezTo>
                <a:lnTo>
                  <a:pt x="892992" y="360758"/>
                </a:lnTo>
                <a:lnTo>
                  <a:pt x="892992" y="365372"/>
                </a:lnTo>
                <a:lnTo>
                  <a:pt x="940065" y="266212"/>
                </a:lnTo>
                <a:cubicBezTo>
                  <a:pt x="1066709" y="62437"/>
                  <a:pt x="1245499" y="-13903"/>
                  <a:pt x="1406106" y="8338"/>
                </a:cubicBezTo>
                <a:cubicBezTo>
                  <a:pt x="1827702" y="66720"/>
                  <a:pt x="2124001" y="804388"/>
                  <a:pt x="1022901" y="1699451"/>
                </a:cubicBezTo>
                <a:lnTo>
                  <a:pt x="892991" y="1799739"/>
                </a:lnTo>
                <a:lnTo>
                  <a:pt x="892991" y="1795123"/>
                </a:lnTo>
                <a:lnTo>
                  <a:pt x="763082" y="1694835"/>
                </a:lnTo>
                <a:cubicBezTo>
                  <a:pt x="-338018" y="799772"/>
                  <a:pt x="-41719" y="62104"/>
                  <a:pt x="379877" y="3722"/>
                </a:cubicBezTo>
                <a:cubicBezTo>
                  <a:pt x="399953" y="942"/>
                  <a:pt x="420313" y="-298"/>
                  <a:pt x="440819" y="59"/>
                </a:cubicBezTo>
                <a:close/>
              </a:path>
            </a:pathLst>
          </a:custGeom>
          <a:solidFill>
            <a:schemeClr val="accent1">
              <a:alpha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0" name="Group 119">
            <a:extLst>
              <a:ext uri="{FF2B5EF4-FFF2-40B4-BE49-F238E27FC236}">
                <a16:creationId xmlns:a16="http://schemas.microsoft.com/office/drawing/2014/main" id="{2E62ACCB-9A97-41C7-8114-309BF7098A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flipH="1" flipV="1">
            <a:off x="854399" y="71786"/>
            <a:ext cx="2287608" cy="3673900"/>
            <a:chOff x="-6080955" y="3437416"/>
            <a:chExt cx="2287608" cy="3673900"/>
          </a:xfrm>
        </p:grpSpPr>
        <p:cxnSp>
          <p:nvCxnSpPr>
            <p:cNvPr id="15" name="Straight Connector 14">
              <a:extLst>
                <a:ext uri="{FF2B5EF4-FFF2-40B4-BE49-F238E27FC236}">
                  <a16:creationId xmlns:a16="http://schemas.microsoft.com/office/drawing/2014/main" id="{06FE4860-594E-416D-AD19-BD17BF1076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937151" y="4754133"/>
              <a:ext cx="0" cy="23571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Freeform: Shape 15">
              <a:extLst>
                <a:ext uri="{FF2B5EF4-FFF2-40B4-BE49-F238E27FC236}">
                  <a16:creationId xmlns:a16="http://schemas.microsoft.com/office/drawing/2014/main" id="{EB450267-91DE-47A0-B5A9-1082E8E6DA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5226554" y="3437416"/>
              <a:ext cx="571820" cy="1316717"/>
            </a:xfrm>
            <a:custGeom>
              <a:avLst/>
              <a:gdLst>
                <a:gd name="connsiteX0" fmla="*/ 282417 w 571820"/>
                <a:gd name="connsiteY0" fmla="*/ 1316717 h 1316717"/>
                <a:gd name="connsiteX1" fmla="*/ 285910 w 571820"/>
                <a:gd name="connsiteY1" fmla="*/ 1313542 h 1316717"/>
                <a:gd name="connsiteX2" fmla="*/ 289403 w 571820"/>
                <a:gd name="connsiteY2" fmla="*/ 1316717 h 1316717"/>
                <a:gd name="connsiteX3" fmla="*/ 289403 w 571820"/>
                <a:gd name="connsiteY3" fmla="*/ 1310368 h 1316717"/>
                <a:gd name="connsiteX4" fmla="*/ 309203 w 571820"/>
                <a:gd name="connsiteY4" fmla="*/ 1292372 h 1316717"/>
                <a:gd name="connsiteX5" fmla="*/ 571820 w 571820"/>
                <a:gd name="connsiteY5" fmla="*/ 658358 h 1316717"/>
                <a:gd name="connsiteX6" fmla="*/ 309203 w 571820"/>
                <a:gd name="connsiteY6" fmla="*/ 24345 h 1316717"/>
                <a:gd name="connsiteX7" fmla="*/ 289403 w 571820"/>
                <a:gd name="connsiteY7" fmla="*/ 6349 h 1316717"/>
                <a:gd name="connsiteX8" fmla="*/ 289403 w 571820"/>
                <a:gd name="connsiteY8" fmla="*/ 0 h 1316717"/>
                <a:gd name="connsiteX9" fmla="*/ 285910 w 571820"/>
                <a:gd name="connsiteY9" fmla="*/ 3175 h 1316717"/>
                <a:gd name="connsiteX10" fmla="*/ 282417 w 571820"/>
                <a:gd name="connsiteY10" fmla="*/ 0 h 1316717"/>
                <a:gd name="connsiteX11" fmla="*/ 282417 w 571820"/>
                <a:gd name="connsiteY11" fmla="*/ 6350 h 1316717"/>
                <a:gd name="connsiteX12" fmla="*/ 262617 w 571820"/>
                <a:gd name="connsiteY12" fmla="*/ 24345 h 1316717"/>
                <a:gd name="connsiteX13" fmla="*/ 0 w 571820"/>
                <a:gd name="connsiteY13" fmla="*/ 658359 h 1316717"/>
                <a:gd name="connsiteX14" fmla="*/ 262617 w 571820"/>
                <a:gd name="connsiteY14" fmla="*/ 1292372 h 1316717"/>
                <a:gd name="connsiteX15" fmla="*/ 282417 w 571820"/>
                <a:gd name="connsiteY15" fmla="*/ 1310368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71820" h="1316717">
                  <a:moveTo>
                    <a:pt x="282417" y="1316717"/>
                  </a:moveTo>
                  <a:lnTo>
                    <a:pt x="285910" y="1313542"/>
                  </a:lnTo>
                  <a:lnTo>
                    <a:pt x="289403" y="1316717"/>
                  </a:lnTo>
                  <a:lnTo>
                    <a:pt x="289403" y="1310368"/>
                  </a:lnTo>
                  <a:lnTo>
                    <a:pt x="309203" y="1292372"/>
                  </a:lnTo>
                  <a:cubicBezTo>
                    <a:pt x="471461" y="1130114"/>
                    <a:pt x="571820" y="905956"/>
                    <a:pt x="571820" y="658358"/>
                  </a:cubicBezTo>
                  <a:cubicBezTo>
                    <a:pt x="571820" y="410761"/>
                    <a:pt x="471461" y="186603"/>
                    <a:pt x="309203" y="24345"/>
                  </a:cubicBezTo>
                  <a:lnTo>
                    <a:pt x="289403" y="6349"/>
                  </a:lnTo>
                  <a:lnTo>
                    <a:pt x="289403" y="0"/>
                  </a:lnTo>
                  <a:lnTo>
                    <a:pt x="285910" y="3175"/>
                  </a:lnTo>
                  <a:lnTo>
                    <a:pt x="282417" y="0"/>
                  </a:lnTo>
                  <a:lnTo>
                    <a:pt x="282417" y="6350"/>
                  </a:lnTo>
                  <a:lnTo>
                    <a:pt x="262617" y="24345"/>
                  </a:lnTo>
                  <a:cubicBezTo>
                    <a:pt x="100359" y="186604"/>
                    <a:pt x="0" y="410761"/>
                    <a:pt x="0" y="658359"/>
                  </a:cubicBezTo>
                  <a:cubicBezTo>
                    <a:pt x="0" y="905956"/>
                    <a:pt x="100359" y="1130114"/>
                    <a:pt x="262617" y="1292372"/>
                  </a:cubicBezTo>
                  <a:lnTo>
                    <a:pt x="282417" y="1310368"/>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Freeform: Shape 16">
              <a:extLst>
                <a:ext uri="{FF2B5EF4-FFF2-40B4-BE49-F238E27FC236}">
                  <a16:creationId xmlns:a16="http://schemas.microsoft.com/office/drawing/2014/main" id="{9D7C85C0-B91A-414B-AFA9-1A7E2AB0EC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955" y="4476018"/>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1" name="Freeform: Shape 120">
              <a:extLst>
                <a:ext uri="{FF2B5EF4-FFF2-40B4-BE49-F238E27FC236}">
                  <a16:creationId xmlns:a16="http://schemas.microsoft.com/office/drawing/2014/main" id="{43DAB4A9-0A6B-483A-94B9-9269F0A7A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937151" y="4476018"/>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Freeform: Shape 18">
              <a:extLst>
                <a:ext uri="{FF2B5EF4-FFF2-40B4-BE49-F238E27FC236}">
                  <a16:creationId xmlns:a16="http://schemas.microsoft.com/office/drawing/2014/main" id="{1A3FE842-311A-4ED0-8FB6-C27629659C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955" y="5190567"/>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2" name="Freeform: Shape 121">
              <a:extLst>
                <a:ext uri="{FF2B5EF4-FFF2-40B4-BE49-F238E27FC236}">
                  <a16:creationId xmlns:a16="http://schemas.microsoft.com/office/drawing/2014/main" id="{2A4F8234-51D5-4E6B-8BC0-189BDE6A4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937151" y="5190567"/>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3" name="Freeform: Shape 122">
              <a:extLst>
                <a:ext uri="{FF2B5EF4-FFF2-40B4-BE49-F238E27FC236}">
                  <a16:creationId xmlns:a16="http://schemas.microsoft.com/office/drawing/2014/main" id="{3B86BBEB-EBEC-46C1-AF41-ACD34FE8BD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955" y="5934581"/>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4" name="Freeform: Shape 123">
              <a:extLst>
                <a:ext uri="{FF2B5EF4-FFF2-40B4-BE49-F238E27FC236}">
                  <a16:creationId xmlns:a16="http://schemas.microsoft.com/office/drawing/2014/main" id="{2CE92474-D2FD-424D-BCFF-EF383386FB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937151" y="5934581"/>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125" name="Straight Connector 124">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6" name="Freeform: Shape 125">
            <a:extLst>
              <a:ext uri="{FF2B5EF4-FFF2-40B4-BE49-F238E27FC236}">
                <a16:creationId xmlns:a16="http://schemas.microsoft.com/office/drawing/2014/main" id="{93465154-C513-4D8E-AAE7-0008FE766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V="1">
            <a:off x="8942212" y="184491"/>
            <a:ext cx="2287608" cy="3232926"/>
          </a:xfrm>
          <a:custGeom>
            <a:avLst/>
            <a:gdLst>
              <a:gd name="connsiteX0" fmla="*/ 1143804 w 2287608"/>
              <a:gd name="connsiteY0" fmla="*/ 1916209 h 3232926"/>
              <a:gd name="connsiteX1" fmla="*/ 1140311 w 2287608"/>
              <a:gd name="connsiteY1" fmla="*/ 1919384 h 3232926"/>
              <a:gd name="connsiteX2" fmla="*/ 1136818 w 2287608"/>
              <a:gd name="connsiteY2" fmla="*/ 1916209 h 3232926"/>
              <a:gd name="connsiteX3" fmla="*/ 1136818 w 2287608"/>
              <a:gd name="connsiteY3" fmla="*/ 1922559 h 3232926"/>
              <a:gd name="connsiteX4" fmla="*/ 1117018 w 2287608"/>
              <a:gd name="connsiteY4" fmla="*/ 1940554 h 3232926"/>
              <a:gd name="connsiteX5" fmla="*/ 854401 w 2287608"/>
              <a:gd name="connsiteY5" fmla="*/ 2574568 h 3232926"/>
              <a:gd name="connsiteX6" fmla="*/ 1117018 w 2287608"/>
              <a:gd name="connsiteY6" fmla="*/ 3208581 h 3232926"/>
              <a:gd name="connsiteX7" fmla="*/ 1136818 w 2287608"/>
              <a:gd name="connsiteY7" fmla="*/ 3226577 h 3232926"/>
              <a:gd name="connsiteX8" fmla="*/ 1136818 w 2287608"/>
              <a:gd name="connsiteY8" fmla="*/ 3232926 h 3232926"/>
              <a:gd name="connsiteX9" fmla="*/ 1140311 w 2287608"/>
              <a:gd name="connsiteY9" fmla="*/ 3229751 h 3232926"/>
              <a:gd name="connsiteX10" fmla="*/ 1143804 w 2287608"/>
              <a:gd name="connsiteY10" fmla="*/ 3232926 h 3232926"/>
              <a:gd name="connsiteX11" fmla="*/ 1143804 w 2287608"/>
              <a:gd name="connsiteY11" fmla="*/ 3226577 h 3232926"/>
              <a:gd name="connsiteX12" fmla="*/ 1163604 w 2287608"/>
              <a:gd name="connsiteY12" fmla="*/ 3208581 h 3232926"/>
              <a:gd name="connsiteX13" fmla="*/ 1426221 w 2287608"/>
              <a:gd name="connsiteY13" fmla="*/ 2574567 h 3232926"/>
              <a:gd name="connsiteX14" fmla="*/ 1163604 w 2287608"/>
              <a:gd name="connsiteY14" fmla="*/ 1940554 h 3232926"/>
              <a:gd name="connsiteX15" fmla="*/ 1143804 w 2287608"/>
              <a:gd name="connsiteY15" fmla="*/ 1922558 h 3232926"/>
              <a:gd name="connsiteX16" fmla="*/ 1140312 w 2287608"/>
              <a:gd name="connsiteY16" fmla="*/ 1494239 h 3232926"/>
              <a:gd name="connsiteX17" fmla="*/ 1134813 w 2287608"/>
              <a:gd name="connsiteY17" fmla="*/ 1497413 h 3232926"/>
              <a:gd name="connsiteX18" fmla="*/ 1109328 w 2287608"/>
              <a:gd name="connsiteY18" fmla="*/ 1489264 h 3232926"/>
              <a:gd name="connsiteX19" fmla="*/ 428947 w 2287608"/>
              <a:gd name="connsiteY19" fmla="*/ 1578838 h 3232926"/>
              <a:gd name="connsiteX20" fmla="*/ 11185 w 2287608"/>
              <a:gd name="connsiteY20" fmla="*/ 2123278 h 3232926"/>
              <a:gd name="connsiteX21" fmla="*/ 5499 w 2287608"/>
              <a:gd name="connsiteY21" fmla="*/ 2149423 h 3232926"/>
              <a:gd name="connsiteX22" fmla="*/ 0 w 2287608"/>
              <a:gd name="connsiteY22" fmla="*/ 2152597 h 3232926"/>
              <a:gd name="connsiteX23" fmla="*/ 4497 w 2287608"/>
              <a:gd name="connsiteY23" fmla="*/ 2154035 h 3232926"/>
              <a:gd name="connsiteX24" fmla="*/ 3493 w 2287608"/>
              <a:gd name="connsiteY24" fmla="*/ 2158648 h 3232926"/>
              <a:gd name="connsiteX25" fmla="*/ 8992 w 2287608"/>
              <a:gd name="connsiteY25" fmla="*/ 2155473 h 3232926"/>
              <a:gd name="connsiteX26" fmla="*/ 34477 w 2287608"/>
              <a:gd name="connsiteY26" fmla="*/ 2163622 h 3232926"/>
              <a:gd name="connsiteX27" fmla="*/ 290620 w 2287608"/>
              <a:gd name="connsiteY27" fmla="*/ 2194022 h 3232926"/>
              <a:gd name="connsiteX28" fmla="*/ 714858 w 2287608"/>
              <a:gd name="connsiteY28" fmla="*/ 2074049 h 3232926"/>
              <a:gd name="connsiteX29" fmla="*/ 1132621 w 2287608"/>
              <a:gd name="connsiteY29" fmla="*/ 1529609 h 3232926"/>
              <a:gd name="connsiteX30" fmla="*/ 1138305 w 2287608"/>
              <a:gd name="connsiteY30" fmla="*/ 1503464 h 3232926"/>
              <a:gd name="connsiteX31" fmla="*/ 1143804 w 2287608"/>
              <a:gd name="connsiteY31" fmla="*/ 1500289 h 3232926"/>
              <a:gd name="connsiteX32" fmla="*/ 1139308 w 2287608"/>
              <a:gd name="connsiteY32" fmla="*/ 1498852 h 3232926"/>
              <a:gd name="connsiteX33" fmla="*/ 2069415 w 2287608"/>
              <a:gd name="connsiteY33" fmla="*/ 1747063 h 3232926"/>
              <a:gd name="connsiteX34" fmla="*/ 1858661 w 2287608"/>
              <a:gd name="connsiteY34" fmla="*/ 1578837 h 3232926"/>
              <a:gd name="connsiteX35" fmla="*/ 1178281 w 2287608"/>
              <a:gd name="connsiteY35" fmla="*/ 1489263 h 3232926"/>
              <a:gd name="connsiteX36" fmla="*/ 1152796 w 2287608"/>
              <a:gd name="connsiteY36" fmla="*/ 1497412 h 3232926"/>
              <a:gd name="connsiteX37" fmla="*/ 1147297 w 2287608"/>
              <a:gd name="connsiteY37" fmla="*/ 1494238 h 3232926"/>
              <a:gd name="connsiteX38" fmla="*/ 1148300 w 2287608"/>
              <a:gd name="connsiteY38" fmla="*/ 1498851 h 3232926"/>
              <a:gd name="connsiteX39" fmla="*/ 1143804 w 2287608"/>
              <a:gd name="connsiteY39" fmla="*/ 1500288 h 3232926"/>
              <a:gd name="connsiteX40" fmla="*/ 1149304 w 2287608"/>
              <a:gd name="connsiteY40" fmla="*/ 1503463 h 3232926"/>
              <a:gd name="connsiteX41" fmla="*/ 1154988 w 2287608"/>
              <a:gd name="connsiteY41" fmla="*/ 1529608 h 3232926"/>
              <a:gd name="connsiteX42" fmla="*/ 1572751 w 2287608"/>
              <a:gd name="connsiteY42" fmla="*/ 2074048 h 3232926"/>
              <a:gd name="connsiteX43" fmla="*/ 1996989 w 2287608"/>
              <a:gd name="connsiteY43" fmla="*/ 2194021 h 3232926"/>
              <a:gd name="connsiteX44" fmla="*/ 2253131 w 2287608"/>
              <a:gd name="connsiteY44" fmla="*/ 2163621 h 3232926"/>
              <a:gd name="connsiteX45" fmla="*/ 2278616 w 2287608"/>
              <a:gd name="connsiteY45" fmla="*/ 2155472 h 3232926"/>
              <a:gd name="connsiteX46" fmla="*/ 2284115 w 2287608"/>
              <a:gd name="connsiteY46" fmla="*/ 2158647 h 3232926"/>
              <a:gd name="connsiteX47" fmla="*/ 2283112 w 2287608"/>
              <a:gd name="connsiteY47" fmla="*/ 2154034 h 3232926"/>
              <a:gd name="connsiteX48" fmla="*/ 2287608 w 2287608"/>
              <a:gd name="connsiteY48" fmla="*/ 2152596 h 3232926"/>
              <a:gd name="connsiteX49" fmla="*/ 2282109 w 2287608"/>
              <a:gd name="connsiteY49" fmla="*/ 2149422 h 3232926"/>
              <a:gd name="connsiteX50" fmla="*/ 2276424 w 2287608"/>
              <a:gd name="connsiteY50" fmla="*/ 2123277 h 3232926"/>
              <a:gd name="connsiteX51" fmla="*/ 2069415 w 2287608"/>
              <a:gd name="connsiteY51" fmla="*/ 1747063 h 3232926"/>
              <a:gd name="connsiteX52" fmla="*/ 1140311 w 2287608"/>
              <a:gd name="connsiteY52" fmla="*/ 779689 h 3232926"/>
              <a:gd name="connsiteX53" fmla="*/ 1134812 w 2287608"/>
              <a:gd name="connsiteY53" fmla="*/ 782863 h 3232926"/>
              <a:gd name="connsiteX54" fmla="*/ 1109328 w 2287608"/>
              <a:gd name="connsiteY54" fmla="*/ 774714 h 3232926"/>
              <a:gd name="connsiteX55" fmla="*/ 428947 w 2287608"/>
              <a:gd name="connsiteY55" fmla="*/ 864288 h 3232926"/>
              <a:gd name="connsiteX56" fmla="*/ 11185 w 2287608"/>
              <a:gd name="connsiteY56" fmla="*/ 1408728 h 3232926"/>
              <a:gd name="connsiteX57" fmla="*/ 5499 w 2287608"/>
              <a:gd name="connsiteY57" fmla="*/ 1434873 h 3232926"/>
              <a:gd name="connsiteX58" fmla="*/ 0 w 2287608"/>
              <a:gd name="connsiteY58" fmla="*/ 1438047 h 3232926"/>
              <a:gd name="connsiteX59" fmla="*/ 4497 w 2287608"/>
              <a:gd name="connsiteY59" fmla="*/ 1439485 h 3232926"/>
              <a:gd name="connsiteX60" fmla="*/ 3493 w 2287608"/>
              <a:gd name="connsiteY60" fmla="*/ 1444098 h 3232926"/>
              <a:gd name="connsiteX61" fmla="*/ 8992 w 2287608"/>
              <a:gd name="connsiteY61" fmla="*/ 1440923 h 3232926"/>
              <a:gd name="connsiteX62" fmla="*/ 34477 w 2287608"/>
              <a:gd name="connsiteY62" fmla="*/ 1449072 h 3232926"/>
              <a:gd name="connsiteX63" fmla="*/ 290620 w 2287608"/>
              <a:gd name="connsiteY63" fmla="*/ 1479472 h 3232926"/>
              <a:gd name="connsiteX64" fmla="*/ 714858 w 2287608"/>
              <a:gd name="connsiteY64" fmla="*/ 1359499 h 3232926"/>
              <a:gd name="connsiteX65" fmla="*/ 1132621 w 2287608"/>
              <a:gd name="connsiteY65" fmla="*/ 815059 h 3232926"/>
              <a:gd name="connsiteX66" fmla="*/ 1138305 w 2287608"/>
              <a:gd name="connsiteY66" fmla="*/ 788914 h 3232926"/>
              <a:gd name="connsiteX67" fmla="*/ 1143805 w 2287608"/>
              <a:gd name="connsiteY67" fmla="*/ 785739 h 3232926"/>
              <a:gd name="connsiteX68" fmla="*/ 1139308 w 2287608"/>
              <a:gd name="connsiteY68" fmla="*/ 784302 h 3232926"/>
              <a:gd name="connsiteX69" fmla="*/ 2069415 w 2287608"/>
              <a:gd name="connsiteY69" fmla="*/ 1032514 h 3232926"/>
              <a:gd name="connsiteX70" fmla="*/ 1858661 w 2287608"/>
              <a:gd name="connsiteY70" fmla="*/ 864289 h 3232926"/>
              <a:gd name="connsiteX71" fmla="*/ 1178281 w 2287608"/>
              <a:gd name="connsiteY71" fmla="*/ 774715 h 3232926"/>
              <a:gd name="connsiteX72" fmla="*/ 1152796 w 2287608"/>
              <a:gd name="connsiteY72" fmla="*/ 782864 h 3232926"/>
              <a:gd name="connsiteX73" fmla="*/ 1147297 w 2287608"/>
              <a:gd name="connsiteY73" fmla="*/ 779690 h 3232926"/>
              <a:gd name="connsiteX74" fmla="*/ 1148300 w 2287608"/>
              <a:gd name="connsiteY74" fmla="*/ 784303 h 3232926"/>
              <a:gd name="connsiteX75" fmla="*/ 1143804 w 2287608"/>
              <a:gd name="connsiteY75" fmla="*/ 785740 h 3232926"/>
              <a:gd name="connsiteX76" fmla="*/ 1149304 w 2287608"/>
              <a:gd name="connsiteY76" fmla="*/ 788915 h 3232926"/>
              <a:gd name="connsiteX77" fmla="*/ 1154988 w 2287608"/>
              <a:gd name="connsiteY77" fmla="*/ 815060 h 3232926"/>
              <a:gd name="connsiteX78" fmla="*/ 1572751 w 2287608"/>
              <a:gd name="connsiteY78" fmla="*/ 1359500 h 3232926"/>
              <a:gd name="connsiteX79" fmla="*/ 1996989 w 2287608"/>
              <a:gd name="connsiteY79" fmla="*/ 1479473 h 3232926"/>
              <a:gd name="connsiteX80" fmla="*/ 2253131 w 2287608"/>
              <a:gd name="connsiteY80" fmla="*/ 1449073 h 3232926"/>
              <a:gd name="connsiteX81" fmla="*/ 2278616 w 2287608"/>
              <a:gd name="connsiteY81" fmla="*/ 1440924 h 3232926"/>
              <a:gd name="connsiteX82" fmla="*/ 2284115 w 2287608"/>
              <a:gd name="connsiteY82" fmla="*/ 1444099 h 3232926"/>
              <a:gd name="connsiteX83" fmla="*/ 2283112 w 2287608"/>
              <a:gd name="connsiteY83" fmla="*/ 1439486 h 3232926"/>
              <a:gd name="connsiteX84" fmla="*/ 2287608 w 2287608"/>
              <a:gd name="connsiteY84" fmla="*/ 1438048 h 3232926"/>
              <a:gd name="connsiteX85" fmla="*/ 2282109 w 2287608"/>
              <a:gd name="connsiteY85" fmla="*/ 1434874 h 3232926"/>
              <a:gd name="connsiteX86" fmla="*/ 2276424 w 2287608"/>
              <a:gd name="connsiteY86" fmla="*/ 1408729 h 3232926"/>
              <a:gd name="connsiteX87" fmla="*/ 2069415 w 2287608"/>
              <a:gd name="connsiteY87" fmla="*/ 1032514 h 3232926"/>
              <a:gd name="connsiteX88" fmla="*/ 1140311 w 2287608"/>
              <a:gd name="connsiteY88" fmla="*/ 35676 h 3232926"/>
              <a:gd name="connsiteX89" fmla="*/ 1134812 w 2287608"/>
              <a:gd name="connsiteY89" fmla="*/ 38850 h 3232926"/>
              <a:gd name="connsiteX90" fmla="*/ 1109328 w 2287608"/>
              <a:gd name="connsiteY90" fmla="*/ 30701 h 3232926"/>
              <a:gd name="connsiteX91" fmla="*/ 428948 w 2287608"/>
              <a:gd name="connsiteY91" fmla="*/ 120275 h 3232926"/>
              <a:gd name="connsiteX92" fmla="*/ 11185 w 2287608"/>
              <a:gd name="connsiteY92" fmla="*/ 664715 h 3232926"/>
              <a:gd name="connsiteX93" fmla="*/ 5499 w 2287608"/>
              <a:gd name="connsiteY93" fmla="*/ 690860 h 3232926"/>
              <a:gd name="connsiteX94" fmla="*/ 0 w 2287608"/>
              <a:gd name="connsiteY94" fmla="*/ 694034 h 3232926"/>
              <a:gd name="connsiteX95" fmla="*/ 4497 w 2287608"/>
              <a:gd name="connsiteY95" fmla="*/ 695472 h 3232926"/>
              <a:gd name="connsiteX96" fmla="*/ 3493 w 2287608"/>
              <a:gd name="connsiteY96" fmla="*/ 700085 h 3232926"/>
              <a:gd name="connsiteX97" fmla="*/ 8992 w 2287608"/>
              <a:gd name="connsiteY97" fmla="*/ 696910 h 3232926"/>
              <a:gd name="connsiteX98" fmla="*/ 34477 w 2287608"/>
              <a:gd name="connsiteY98" fmla="*/ 705059 h 3232926"/>
              <a:gd name="connsiteX99" fmla="*/ 290620 w 2287608"/>
              <a:gd name="connsiteY99" fmla="*/ 735459 h 3232926"/>
              <a:gd name="connsiteX100" fmla="*/ 714857 w 2287608"/>
              <a:gd name="connsiteY100" fmla="*/ 615486 h 3232926"/>
              <a:gd name="connsiteX101" fmla="*/ 1132621 w 2287608"/>
              <a:gd name="connsiteY101" fmla="*/ 71046 h 3232926"/>
              <a:gd name="connsiteX102" fmla="*/ 1138305 w 2287608"/>
              <a:gd name="connsiteY102" fmla="*/ 44901 h 3232926"/>
              <a:gd name="connsiteX103" fmla="*/ 1143805 w 2287608"/>
              <a:gd name="connsiteY103" fmla="*/ 41726 h 3232926"/>
              <a:gd name="connsiteX104" fmla="*/ 1139308 w 2287608"/>
              <a:gd name="connsiteY104" fmla="*/ 40289 h 3232926"/>
              <a:gd name="connsiteX105" fmla="*/ 2069415 w 2287608"/>
              <a:gd name="connsiteY105" fmla="*/ 288501 h 3232926"/>
              <a:gd name="connsiteX106" fmla="*/ 1858661 w 2287608"/>
              <a:gd name="connsiteY106" fmla="*/ 120276 h 3232926"/>
              <a:gd name="connsiteX107" fmla="*/ 1178281 w 2287608"/>
              <a:gd name="connsiteY107" fmla="*/ 30702 h 3232926"/>
              <a:gd name="connsiteX108" fmla="*/ 1152796 w 2287608"/>
              <a:gd name="connsiteY108" fmla="*/ 38850 h 3232926"/>
              <a:gd name="connsiteX109" fmla="*/ 1147297 w 2287608"/>
              <a:gd name="connsiteY109" fmla="*/ 35676 h 3232926"/>
              <a:gd name="connsiteX110" fmla="*/ 1148300 w 2287608"/>
              <a:gd name="connsiteY110" fmla="*/ 40290 h 3232926"/>
              <a:gd name="connsiteX111" fmla="*/ 1143804 w 2287608"/>
              <a:gd name="connsiteY111" fmla="*/ 41727 h 3232926"/>
              <a:gd name="connsiteX112" fmla="*/ 1149304 w 2287608"/>
              <a:gd name="connsiteY112" fmla="*/ 44901 h 3232926"/>
              <a:gd name="connsiteX113" fmla="*/ 1154988 w 2287608"/>
              <a:gd name="connsiteY113" fmla="*/ 71046 h 3232926"/>
              <a:gd name="connsiteX114" fmla="*/ 1572751 w 2287608"/>
              <a:gd name="connsiteY114" fmla="*/ 615486 h 3232926"/>
              <a:gd name="connsiteX115" fmla="*/ 1996989 w 2287608"/>
              <a:gd name="connsiteY115" fmla="*/ 735460 h 3232926"/>
              <a:gd name="connsiteX116" fmla="*/ 2253131 w 2287608"/>
              <a:gd name="connsiteY116" fmla="*/ 705060 h 3232926"/>
              <a:gd name="connsiteX117" fmla="*/ 2278616 w 2287608"/>
              <a:gd name="connsiteY117" fmla="*/ 696911 h 3232926"/>
              <a:gd name="connsiteX118" fmla="*/ 2284115 w 2287608"/>
              <a:gd name="connsiteY118" fmla="*/ 700086 h 3232926"/>
              <a:gd name="connsiteX119" fmla="*/ 2283112 w 2287608"/>
              <a:gd name="connsiteY119" fmla="*/ 695473 h 3232926"/>
              <a:gd name="connsiteX120" fmla="*/ 2287608 w 2287608"/>
              <a:gd name="connsiteY120" fmla="*/ 694035 h 3232926"/>
              <a:gd name="connsiteX121" fmla="*/ 2282109 w 2287608"/>
              <a:gd name="connsiteY121" fmla="*/ 690860 h 3232926"/>
              <a:gd name="connsiteX122" fmla="*/ 2276424 w 2287608"/>
              <a:gd name="connsiteY122" fmla="*/ 664716 h 3232926"/>
              <a:gd name="connsiteX123" fmla="*/ 2069415 w 2287608"/>
              <a:gd name="connsiteY123" fmla="*/ 288501 h 3232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2287608" h="3232926">
                <a:moveTo>
                  <a:pt x="1143804" y="1916209"/>
                </a:moveTo>
                <a:lnTo>
                  <a:pt x="1140311" y="1919384"/>
                </a:lnTo>
                <a:lnTo>
                  <a:pt x="1136818" y="1916209"/>
                </a:lnTo>
                <a:lnTo>
                  <a:pt x="1136818" y="1922559"/>
                </a:lnTo>
                <a:lnTo>
                  <a:pt x="1117018" y="1940554"/>
                </a:lnTo>
                <a:cubicBezTo>
                  <a:pt x="954760" y="2102813"/>
                  <a:pt x="854401" y="2326970"/>
                  <a:pt x="854401" y="2574568"/>
                </a:cubicBezTo>
                <a:cubicBezTo>
                  <a:pt x="854401" y="2822165"/>
                  <a:pt x="954760" y="3046323"/>
                  <a:pt x="1117018" y="3208581"/>
                </a:cubicBezTo>
                <a:lnTo>
                  <a:pt x="1136818" y="3226577"/>
                </a:lnTo>
                <a:lnTo>
                  <a:pt x="1136818" y="3232926"/>
                </a:lnTo>
                <a:lnTo>
                  <a:pt x="1140311" y="3229751"/>
                </a:lnTo>
                <a:lnTo>
                  <a:pt x="1143804" y="3232926"/>
                </a:lnTo>
                <a:lnTo>
                  <a:pt x="1143804" y="3226577"/>
                </a:lnTo>
                <a:lnTo>
                  <a:pt x="1163604" y="3208581"/>
                </a:lnTo>
                <a:cubicBezTo>
                  <a:pt x="1325862" y="3046323"/>
                  <a:pt x="1426221" y="2822165"/>
                  <a:pt x="1426221" y="2574567"/>
                </a:cubicBezTo>
                <a:cubicBezTo>
                  <a:pt x="1426221" y="2326970"/>
                  <a:pt x="1325862" y="2102812"/>
                  <a:pt x="1163604" y="1940554"/>
                </a:cubicBezTo>
                <a:lnTo>
                  <a:pt x="1143804" y="1922558"/>
                </a:lnTo>
                <a:close/>
                <a:moveTo>
                  <a:pt x="1140312" y="1494239"/>
                </a:moveTo>
                <a:lnTo>
                  <a:pt x="1134813" y="1497413"/>
                </a:lnTo>
                <a:lnTo>
                  <a:pt x="1109328" y="1489264"/>
                </a:lnTo>
                <a:cubicBezTo>
                  <a:pt x="887680" y="1429874"/>
                  <a:pt x="643374" y="1455039"/>
                  <a:pt x="428947" y="1578838"/>
                </a:cubicBezTo>
                <a:cubicBezTo>
                  <a:pt x="214522" y="1702637"/>
                  <a:pt x="70575" y="1901629"/>
                  <a:pt x="11185" y="2123278"/>
                </a:cubicBezTo>
                <a:lnTo>
                  <a:pt x="5499" y="2149423"/>
                </a:lnTo>
                <a:lnTo>
                  <a:pt x="0" y="2152597"/>
                </a:lnTo>
                <a:lnTo>
                  <a:pt x="4497" y="2154035"/>
                </a:lnTo>
                <a:lnTo>
                  <a:pt x="3493" y="2158648"/>
                </a:lnTo>
                <a:lnTo>
                  <a:pt x="8992" y="2155473"/>
                </a:lnTo>
                <a:lnTo>
                  <a:pt x="34477" y="2163622"/>
                </a:lnTo>
                <a:cubicBezTo>
                  <a:pt x="117596" y="2185894"/>
                  <a:pt x="203900" y="2196274"/>
                  <a:pt x="290620" y="2194022"/>
                </a:cubicBezTo>
                <a:cubicBezTo>
                  <a:pt x="435153" y="2190268"/>
                  <a:pt x="580841" y="2151423"/>
                  <a:pt x="714858" y="2074049"/>
                </a:cubicBezTo>
                <a:cubicBezTo>
                  <a:pt x="929283" y="1950250"/>
                  <a:pt x="1073230" y="1751258"/>
                  <a:pt x="1132621" y="1529609"/>
                </a:cubicBezTo>
                <a:lnTo>
                  <a:pt x="1138305" y="1503464"/>
                </a:lnTo>
                <a:lnTo>
                  <a:pt x="1143804" y="1500289"/>
                </a:lnTo>
                <a:lnTo>
                  <a:pt x="1139308" y="1498852"/>
                </a:lnTo>
                <a:close/>
                <a:moveTo>
                  <a:pt x="2069415" y="1747063"/>
                </a:moveTo>
                <a:cubicBezTo>
                  <a:pt x="2009570" y="1682261"/>
                  <a:pt x="1939071" y="1625262"/>
                  <a:pt x="1858661" y="1578837"/>
                </a:cubicBezTo>
                <a:cubicBezTo>
                  <a:pt x="1644235" y="1455038"/>
                  <a:pt x="1399929" y="1429873"/>
                  <a:pt x="1178281" y="1489263"/>
                </a:cubicBezTo>
                <a:lnTo>
                  <a:pt x="1152796" y="1497412"/>
                </a:lnTo>
                <a:lnTo>
                  <a:pt x="1147297" y="1494238"/>
                </a:lnTo>
                <a:lnTo>
                  <a:pt x="1148300" y="1498851"/>
                </a:lnTo>
                <a:lnTo>
                  <a:pt x="1143804" y="1500288"/>
                </a:lnTo>
                <a:lnTo>
                  <a:pt x="1149304" y="1503463"/>
                </a:lnTo>
                <a:lnTo>
                  <a:pt x="1154988" y="1529608"/>
                </a:lnTo>
                <a:cubicBezTo>
                  <a:pt x="1214379" y="1751257"/>
                  <a:pt x="1358325" y="1950249"/>
                  <a:pt x="1572751" y="2074048"/>
                </a:cubicBezTo>
                <a:cubicBezTo>
                  <a:pt x="1706767" y="2151422"/>
                  <a:pt x="1852455" y="2190267"/>
                  <a:pt x="1996989" y="2194021"/>
                </a:cubicBezTo>
                <a:cubicBezTo>
                  <a:pt x="2083709" y="2196273"/>
                  <a:pt x="2170013" y="2185893"/>
                  <a:pt x="2253131" y="2163621"/>
                </a:cubicBezTo>
                <a:lnTo>
                  <a:pt x="2278616" y="2155472"/>
                </a:lnTo>
                <a:lnTo>
                  <a:pt x="2284115" y="2158647"/>
                </a:lnTo>
                <a:lnTo>
                  <a:pt x="2283112" y="2154034"/>
                </a:lnTo>
                <a:lnTo>
                  <a:pt x="2287608" y="2152596"/>
                </a:lnTo>
                <a:lnTo>
                  <a:pt x="2282109" y="2149422"/>
                </a:lnTo>
                <a:lnTo>
                  <a:pt x="2276424" y="2123277"/>
                </a:lnTo>
                <a:cubicBezTo>
                  <a:pt x="2239306" y="1984747"/>
                  <a:pt x="2169157" y="1855067"/>
                  <a:pt x="2069415" y="1747063"/>
                </a:cubicBezTo>
                <a:close/>
                <a:moveTo>
                  <a:pt x="1140311" y="779689"/>
                </a:moveTo>
                <a:lnTo>
                  <a:pt x="1134812" y="782863"/>
                </a:lnTo>
                <a:lnTo>
                  <a:pt x="1109328" y="774714"/>
                </a:lnTo>
                <a:cubicBezTo>
                  <a:pt x="887679" y="715324"/>
                  <a:pt x="643374" y="740489"/>
                  <a:pt x="428947" y="864288"/>
                </a:cubicBezTo>
                <a:cubicBezTo>
                  <a:pt x="214522" y="988087"/>
                  <a:pt x="70575" y="1187079"/>
                  <a:pt x="11185" y="1408728"/>
                </a:cubicBezTo>
                <a:lnTo>
                  <a:pt x="5499" y="1434873"/>
                </a:lnTo>
                <a:lnTo>
                  <a:pt x="0" y="1438047"/>
                </a:lnTo>
                <a:lnTo>
                  <a:pt x="4497" y="1439485"/>
                </a:lnTo>
                <a:lnTo>
                  <a:pt x="3493" y="1444098"/>
                </a:lnTo>
                <a:lnTo>
                  <a:pt x="8992" y="1440923"/>
                </a:lnTo>
                <a:lnTo>
                  <a:pt x="34477" y="1449072"/>
                </a:lnTo>
                <a:cubicBezTo>
                  <a:pt x="117595" y="1471344"/>
                  <a:pt x="203900" y="1481724"/>
                  <a:pt x="290620" y="1479472"/>
                </a:cubicBezTo>
                <a:cubicBezTo>
                  <a:pt x="435154" y="1475718"/>
                  <a:pt x="580841" y="1436873"/>
                  <a:pt x="714858" y="1359499"/>
                </a:cubicBezTo>
                <a:cubicBezTo>
                  <a:pt x="929284" y="1235700"/>
                  <a:pt x="1073229" y="1036708"/>
                  <a:pt x="1132621" y="815059"/>
                </a:cubicBezTo>
                <a:lnTo>
                  <a:pt x="1138305" y="788914"/>
                </a:lnTo>
                <a:lnTo>
                  <a:pt x="1143805" y="785739"/>
                </a:lnTo>
                <a:lnTo>
                  <a:pt x="1139308" y="784302"/>
                </a:lnTo>
                <a:close/>
                <a:moveTo>
                  <a:pt x="2069415" y="1032514"/>
                </a:moveTo>
                <a:cubicBezTo>
                  <a:pt x="2009570" y="967712"/>
                  <a:pt x="1939071" y="910714"/>
                  <a:pt x="1858661" y="864289"/>
                </a:cubicBezTo>
                <a:cubicBezTo>
                  <a:pt x="1644235" y="740490"/>
                  <a:pt x="1399929" y="715325"/>
                  <a:pt x="1178281" y="774715"/>
                </a:cubicBezTo>
                <a:lnTo>
                  <a:pt x="1152796" y="782864"/>
                </a:lnTo>
                <a:lnTo>
                  <a:pt x="1147297" y="779690"/>
                </a:lnTo>
                <a:lnTo>
                  <a:pt x="1148300" y="784303"/>
                </a:lnTo>
                <a:lnTo>
                  <a:pt x="1143804" y="785740"/>
                </a:lnTo>
                <a:lnTo>
                  <a:pt x="1149304" y="788915"/>
                </a:lnTo>
                <a:lnTo>
                  <a:pt x="1154988" y="815060"/>
                </a:lnTo>
                <a:cubicBezTo>
                  <a:pt x="1214379" y="1036709"/>
                  <a:pt x="1358325" y="1235701"/>
                  <a:pt x="1572751" y="1359500"/>
                </a:cubicBezTo>
                <a:cubicBezTo>
                  <a:pt x="1706767" y="1436874"/>
                  <a:pt x="1852455" y="1475719"/>
                  <a:pt x="1996989" y="1479473"/>
                </a:cubicBezTo>
                <a:cubicBezTo>
                  <a:pt x="2083709" y="1481725"/>
                  <a:pt x="2170013" y="1471345"/>
                  <a:pt x="2253131" y="1449073"/>
                </a:cubicBezTo>
                <a:lnTo>
                  <a:pt x="2278616" y="1440924"/>
                </a:lnTo>
                <a:lnTo>
                  <a:pt x="2284115" y="1444099"/>
                </a:lnTo>
                <a:lnTo>
                  <a:pt x="2283112" y="1439486"/>
                </a:lnTo>
                <a:lnTo>
                  <a:pt x="2287608" y="1438048"/>
                </a:lnTo>
                <a:lnTo>
                  <a:pt x="2282109" y="1434874"/>
                </a:lnTo>
                <a:lnTo>
                  <a:pt x="2276424" y="1408729"/>
                </a:lnTo>
                <a:cubicBezTo>
                  <a:pt x="2239306" y="1270198"/>
                  <a:pt x="2169157" y="1140518"/>
                  <a:pt x="2069415" y="1032514"/>
                </a:cubicBezTo>
                <a:close/>
                <a:moveTo>
                  <a:pt x="1140311" y="35676"/>
                </a:moveTo>
                <a:lnTo>
                  <a:pt x="1134812" y="38850"/>
                </a:lnTo>
                <a:lnTo>
                  <a:pt x="1109328" y="30701"/>
                </a:lnTo>
                <a:cubicBezTo>
                  <a:pt x="887679" y="-28689"/>
                  <a:pt x="643374" y="-3524"/>
                  <a:pt x="428948" y="120275"/>
                </a:cubicBezTo>
                <a:cubicBezTo>
                  <a:pt x="214521" y="244074"/>
                  <a:pt x="70575" y="443066"/>
                  <a:pt x="11185" y="664715"/>
                </a:cubicBezTo>
                <a:lnTo>
                  <a:pt x="5499" y="690860"/>
                </a:lnTo>
                <a:lnTo>
                  <a:pt x="0" y="694034"/>
                </a:lnTo>
                <a:lnTo>
                  <a:pt x="4497" y="695472"/>
                </a:lnTo>
                <a:lnTo>
                  <a:pt x="3493" y="700085"/>
                </a:lnTo>
                <a:lnTo>
                  <a:pt x="8992" y="696910"/>
                </a:lnTo>
                <a:lnTo>
                  <a:pt x="34477" y="705059"/>
                </a:lnTo>
                <a:cubicBezTo>
                  <a:pt x="117595" y="727331"/>
                  <a:pt x="203900" y="737711"/>
                  <a:pt x="290620" y="735459"/>
                </a:cubicBezTo>
                <a:cubicBezTo>
                  <a:pt x="435154" y="731705"/>
                  <a:pt x="580841" y="692860"/>
                  <a:pt x="714857" y="615486"/>
                </a:cubicBezTo>
                <a:cubicBezTo>
                  <a:pt x="929284" y="491687"/>
                  <a:pt x="1073229" y="292695"/>
                  <a:pt x="1132621" y="71046"/>
                </a:cubicBezTo>
                <a:lnTo>
                  <a:pt x="1138305" y="44901"/>
                </a:lnTo>
                <a:lnTo>
                  <a:pt x="1143805" y="41726"/>
                </a:lnTo>
                <a:lnTo>
                  <a:pt x="1139308" y="40289"/>
                </a:lnTo>
                <a:close/>
                <a:moveTo>
                  <a:pt x="2069415" y="288501"/>
                </a:moveTo>
                <a:cubicBezTo>
                  <a:pt x="2009570" y="223699"/>
                  <a:pt x="1939071" y="166700"/>
                  <a:pt x="1858661" y="120276"/>
                </a:cubicBezTo>
                <a:cubicBezTo>
                  <a:pt x="1644235" y="-3523"/>
                  <a:pt x="1399929" y="-28688"/>
                  <a:pt x="1178281" y="30702"/>
                </a:cubicBezTo>
                <a:lnTo>
                  <a:pt x="1152796" y="38850"/>
                </a:lnTo>
                <a:lnTo>
                  <a:pt x="1147297" y="35676"/>
                </a:lnTo>
                <a:lnTo>
                  <a:pt x="1148300" y="40290"/>
                </a:lnTo>
                <a:lnTo>
                  <a:pt x="1143804" y="41727"/>
                </a:lnTo>
                <a:lnTo>
                  <a:pt x="1149304" y="44901"/>
                </a:lnTo>
                <a:lnTo>
                  <a:pt x="1154988" y="71046"/>
                </a:lnTo>
                <a:cubicBezTo>
                  <a:pt x="1214379" y="292695"/>
                  <a:pt x="1358325" y="491688"/>
                  <a:pt x="1572751" y="615486"/>
                </a:cubicBezTo>
                <a:cubicBezTo>
                  <a:pt x="1706767" y="692860"/>
                  <a:pt x="1852455" y="731705"/>
                  <a:pt x="1996989" y="735460"/>
                </a:cubicBezTo>
                <a:cubicBezTo>
                  <a:pt x="2083709" y="737712"/>
                  <a:pt x="2170013" y="727332"/>
                  <a:pt x="2253131" y="705060"/>
                </a:cubicBezTo>
                <a:lnTo>
                  <a:pt x="2278616" y="696911"/>
                </a:lnTo>
                <a:lnTo>
                  <a:pt x="2284115" y="700086"/>
                </a:lnTo>
                <a:lnTo>
                  <a:pt x="2283112" y="695473"/>
                </a:lnTo>
                <a:lnTo>
                  <a:pt x="2287608" y="694035"/>
                </a:lnTo>
                <a:lnTo>
                  <a:pt x="2282109" y="690860"/>
                </a:lnTo>
                <a:lnTo>
                  <a:pt x="2276424" y="664716"/>
                </a:lnTo>
                <a:cubicBezTo>
                  <a:pt x="2239306" y="526185"/>
                  <a:pt x="2169157" y="396505"/>
                  <a:pt x="2069415" y="288501"/>
                </a:cubicBez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grpSp>
        <p:nvGrpSpPr>
          <p:cNvPr id="127" name="Group 126">
            <a:extLst>
              <a:ext uri="{FF2B5EF4-FFF2-40B4-BE49-F238E27FC236}">
                <a16:creationId xmlns:a16="http://schemas.microsoft.com/office/drawing/2014/main" id="{2840A968-B9F1-4307-8A13-48F4453A30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8100000" flipV="1">
            <a:off x="521489" y="5639014"/>
            <a:ext cx="865742" cy="628383"/>
            <a:chOff x="558167" y="958515"/>
            <a:chExt cx="865742" cy="628383"/>
          </a:xfrm>
          <a:solidFill>
            <a:schemeClr val="accent3"/>
          </a:solidFill>
        </p:grpSpPr>
        <p:sp>
          <p:nvSpPr>
            <p:cNvPr id="128" name="Freeform: Shape 127">
              <a:extLst>
                <a:ext uri="{FF2B5EF4-FFF2-40B4-BE49-F238E27FC236}">
                  <a16:creationId xmlns:a16="http://schemas.microsoft.com/office/drawing/2014/main" id="{2BD285FD-B74A-41D4-9B6A-D05634455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9" name="Freeform: Shape 128">
              <a:extLst>
                <a:ext uri="{FF2B5EF4-FFF2-40B4-BE49-F238E27FC236}">
                  <a16:creationId xmlns:a16="http://schemas.microsoft.com/office/drawing/2014/main" id="{00178F9D-D2DC-4F3C-AD80-6AAA24F06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32" name="Group 31">
            <a:extLst>
              <a:ext uri="{FF2B5EF4-FFF2-40B4-BE49-F238E27FC236}">
                <a16:creationId xmlns:a16="http://schemas.microsoft.com/office/drawing/2014/main" id="{0FECCAAE-5C44-4266-9D17-6B62D10D79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486523" y="3291143"/>
            <a:ext cx="1785983" cy="2208479"/>
            <a:chOff x="2725201" y="4453039"/>
            <a:chExt cx="1785983" cy="2208479"/>
          </a:xfrm>
        </p:grpSpPr>
        <p:cxnSp>
          <p:nvCxnSpPr>
            <p:cNvPr id="33" name="Straight Connector 32">
              <a:extLst>
                <a:ext uri="{FF2B5EF4-FFF2-40B4-BE49-F238E27FC236}">
                  <a16:creationId xmlns:a16="http://schemas.microsoft.com/office/drawing/2014/main" id="{86E30C7C-C5A4-47C6-B415-DFD338E59C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3618192" y="4453039"/>
              <a:ext cx="0" cy="220847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CCAEC3F3-279F-40A2-9333-E07B49F1894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738439" y="5243393"/>
              <a:ext cx="176093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1" name="Freeform: Shape 130">
              <a:extLst>
                <a:ext uri="{FF2B5EF4-FFF2-40B4-BE49-F238E27FC236}">
                  <a16:creationId xmlns:a16="http://schemas.microsoft.com/office/drawing/2014/main" id="{66245B99-8922-43D7-9E21-DF16E5B697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725201" y="4861779"/>
              <a:ext cx="1785983" cy="1799739"/>
            </a:xfrm>
            <a:custGeom>
              <a:avLst/>
              <a:gdLst>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892991 w 1785983"/>
                <a:gd name="connsiteY8" fmla="*/ 1795123 h 1799739"/>
                <a:gd name="connsiteX9" fmla="*/ 763082 w 1785983"/>
                <a:gd name="connsiteY9" fmla="*/ 1694835 h 1799739"/>
                <a:gd name="connsiteX10" fmla="*/ 379877 w 1785983"/>
                <a:gd name="connsiteY10" fmla="*/ 3722 h 1799739"/>
                <a:gd name="connsiteX11" fmla="*/ 440819 w 1785983"/>
                <a:gd name="connsiteY11" fmla="*/ 59 h 1799739"/>
                <a:gd name="connsiteX0" fmla="*/ 440819 w 1785983"/>
                <a:gd name="connsiteY0" fmla="*/ 59 h 1849891"/>
                <a:gd name="connsiteX1" fmla="*/ 845918 w 1785983"/>
                <a:gd name="connsiteY1" fmla="*/ 261596 h 1849891"/>
                <a:gd name="connsiteX2" fmla="*/ 892992 w 1785983"/>
                <a:gd name="connsiteY2" fmla="*/ 360758 h 1849891"/>
                <a:gd name="connsiteX3" fmla="*/ 892992 w 1785983"/>
                <a:gd name="connsiteY3" fmla="*/ 365372 h 1849891"/>
                <a:gd name="connsiteX4" fmla="*/ 940065 w 1785983"/>
                <a:gd name="connsiteY4" fmla="*/ 266212 h 1849891"/>
                <a:gd name="connsiteX5" fmla="*/ 1406106 w 1785983"/>
                <a:gd name="connsiteY5" fmla="*/ 8338 h 1849891"/>
                <a:gd name="connsiteX6" fmla="*/ 1022901 w 1785983"/>
                <a:gd name="connsiteY6" fmla="*/ 1699451 h 1849891"/>
                <a:gd name="connsiteX7" fmla="*/ 892991 w 1785983"/>
                <a:gd name="connsiteY7" fmla="*/ 1799739 h 1849891"/>
                <a:gd name="connsiteX8" fmla="*/ 838223 w 1785983"/>
                <a:gd name="connsiteY8" fmla="*/ 1849891 h 1849891"/>
                <a:gd name="connsiteX9" fmla="*/ 763082 w 1785983"/>
                <a:gd name="connsiteY9" fmla="*/ 1694835 h 1849891"/>
                <a:gd name="connsiteX10" fmla="*/ 379877 w 1785983"/>
                <a:gd name="connsiteY10" fmla="*/ 3722 h 1849891"/>
                <a:gd name="connsiteX11" fmla="*/ 440819 w 1785983"/>
                <a:gd name="connsiteY11" fmla="*/ 59 h 1849891"/>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763082 w 1785983"/>
                <a:gd name="connsiteY8" fmla="*/ 1694835 h 1799739"/>
                <a:gd name="connsiteX9" fmla="*/ 379877 w 1785983"/>
                <a:gd name="connsiteY9" fmla="*/ 3722 h 1799739"/>
                <a:gd name="connsiteX10" fmla="*/ 440819 w 1785983"/>
                <a:gd name="connsiteY10" fmla="*/ 59 h 1799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85983" h="1799739">
                  <a:moveTo>
                    <a:pt x="440819" y="59"/>
                  </a:moveTo>
                  <a:cubicBezTo>
                    <a:pt x="584367" y="2557"/>
                    <a:pt x="735105" y="83293"/>
                    <a:pt x="845918" y="261596"/>
                  </a:cubicBezTo>
                  <a:lnTo>
                    <a:pt x="892992" y="360758"/>
                  </a:lnTo>
                  <a:lnTo>
                    <a:pt x="892992" y="365372"/>
                  </a:lnTo>
                  <a:lnTo>
                    <a:pt x="940065" y="266212"/>
                  </a:lnTo>
                  <a:cubicBezTo>
                    <a:pt x="1066709" y="62437"/>
                    <a:pt x="1245499" y="-13903"/>
                    <a:pt x="1406106" y="8338"/>
                  </a:cubicBezTo>
                  <a:cubicBezTo>
                    <a:pt x="1827702" y="66720"/>
                    <a:pt x="2124001" y="804388"/>
                    <a:pt x="1022901" y="1699451"/>
                  </a:cubicBezTo>
                  <a:lnTo>
                    <a:pt x="892991" y="1799739"/>
                  </a:lnTo>
                  <a:lnTo>
                    <a:pt x="763082" y="1694835"/>
                  </a:lnTo>
                  <a:cubicBezTo>
                    <a:pt x="-338018" y="799772"/>
                    <a:pt x="-41719" y="62104"/>
                    <a:pt x="379877" y="3722"/>
                  </a:cubicBezTo>
                  <a:cubicBezTo>
                    <a:pt x="399953" y="942"/>
                    <a:pt x="420313" y="-298"/>
                    <a:pt x="440819" y="59"/>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latin typeface="Bell MT" panose="02020503060305020303" pitchFamily="18" charset="0"/>
              </a:endParaRPr>
            </a:p>
          </p:txBody>
        </p:sp>
        <p:sp>
          <p:nvSpPr>
            <p:cNvPr id="36" name="Rectangle 30">
              <a:extLst>
                <a:ext uri="{FF2B5EF4-FFF2-40B4-BE49-F238E27FC236}">
                  <a16:creationId xmlns:a16="http://schemas.microsoft.com/office/drawing/2014/main" id="{6CA156F3-AD4C-4C54-84ED-98DF6CBF13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124232" y="5447997"/>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0">
              <a:extLst>
                <a:ext uri="{FF2B5EF4-FFF2-40B4-BE49-F238E27FC236}">
                  <a16:creationId xmlns:a16="http://schemas.microsoft.com/office/drawing/2014/main" id="{E62C7150-4D9E-4540-9750-5C0CD0092B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315029" y="5983110"/>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2" name="Group 131">
            <a:extLst>
              <a:ext uri="{FF2B5EF4-FFF2-40B4-BE49-F238E27FC236}">
                <a16:creationId xmlns:a16="http://schemas.microsoft.com/office/drawing/2014/main" id="{6913CEF2-6E97-400A-931E-FF4A7D799E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flipV="1">
            <a:off x="473803" y="5280732"/>
            <a:ext cx="864005" cy="1032464"/>
            <a:chOff x="2207971" y="2384401"/>
            <a:chExt cx="864005" cy="1032464"/>
          </a:xfrm>
        </p:grpSpPr>
        <p:sp>
          <p:nvSpPr>
            <p:cNvPr id="40" name="Freeform: Shape 39">
              <a:extLst>
                <a:ext uri="{FF2B5EF4-FFF2-40B4-BE49-F238E27FC236}">
                  <a16:creationId xmlns:a16="http://schemas.microsoft.com/office/drawing/2014/main" id="{6A5CEF0B-B8FB-4FF1-A747-6513474892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3" name="Freeform: Shape 132">
              <a:extLst>
                <a:ext uri="{FF2B5EF4-FFF2-40B4-BE49-F238E27FC236}">
                  <a16:creationId xmlns:a16="http://schemas.microsoft.com/office/drawing/2014/main" id="{A0ED6C4E-D62E-40F7-B422-4E52B9FB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42" name="Group 41">
              <a:extLst>
                <a:ext uri="{FF2B5EF4-FFF2-40B4-BE49-F238E27FC236}">
                  <a16:creationId xmlns:a16="http://schemas.microsoft.com/office/drawing/2014/main" id="{AEA5F570-510A-4713-81B9-594326F21C6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440769" y="2384401"/>
              <a:ext cx="313009" cy="1032464"/>
              <a:chOff x="2440769" y="2384401"/>
              <a:chExt cx="313009" cy="1032464"/>
            </a:xfrm>
          </p:grpSpPr>
          <p:cxnSp>
            <p:nvCxnSpPr>
              <p:cNvPr id="43" name="Straight Connector 42">
                <a:extLst>
                  <a:ext uri="{FF2B5EF4-FFF2-40B4-BE49-F238E27FC236}">
                    <a16:creationId xmlns:a16="http://schemas.microsoft.com/office/drawing/2014/main" id="{C9D1CFD5-F024-44A6-A161-FB99CFE04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9ADD8AE1-9060-4EF5-91AF-6A7200F6ED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35" name="Freeform: Shape 134">
            <a:extLst>
              <a:ext uri="{FF2B5EF4-FFF2-40B4-BE49-F238E27FC236}">
                <a16:creationId xmlns:a16="http://schemas.microsoft.com/office/drawing/2014/main" id="{C0A3D83F-F025-4B9A-B82C-F73BE6BD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0114077" y="3690094"/>
            <a:ext cx="1785983" cy="1799739"/>
          </a:xfrm>
          <a:custGeom>
            <a:avLst/>
            <a:gdLst>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892991 w 1785983"/>
              <a:gd name="connsiteY8" fmla="*/ 1795123 h 1799739"/>
              <a:gd name="connsiteX9" fmla="*/ 763082 w 1785983"/>
              <a:gd name="connsiteY9" fmla="*/ 1694835 h 1799739"/>
              <a:gd name="connsiteX10" fmla="*/ 379877 w 1785983"/>
              <a:gd name="connsiteY10" fmla="*/ 3722 h 1799739"/>
              <a:gd name="connsiteX11" fmla="*/ 440819 w 1785983"/>
              <a:gd name="connsiteY11" fmla="*/ 59 h 1799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5983" h="1799739">
                <a:moveTo>
                  <a:pt x="440819" y="59"/>
                </a:moveTo>
                <a:cubicBezTo>
                  <a:pt x="584367" y="2557"/>
                  <a:pt x="735105" y="83293"/>
                  <a:pt x="845918" y="261596"/>
                </a:cubicBezTo>
                <a:lnTo>
                  <a:pt x="892992" y="360758"/>
                </a:lnTo>
                <a:lnTo>
                  <a:pt x="892992" y="365372"/>
                </a:lnTo>
                <a:lnTo>
                  <a:pt x="940065" y="266212"/>
                </a:lnTo>
                <a:cubicBezTo>
                  <a:pt x="1066709" y="62437"/>
                  <a:pt x="1245499" y="-13903"/>
                  <a:pt x="1406106" y="8338"/>
                </a:cubicBezTo>
                <a:cubicBezTo>
                  <a:pt x="1827702" y="66720"/>
                  <a:pt x="2124001" y="804388"/>
                  <a:pt x="1022901" y="1699451"/>
                </a:cubicBezTo>
                <a:lnTo>
                  <a:pt x="892991" y="1799739"/>
                </a:lnTo>
                <a:lnTo>
                  <a:pt x="892991" y="1795123"/>
                </a:lnTo>
                <a:lnTo>
                  <a:pt x="763082" y="1694835"/>
                </a:lnTo>
                <a:cubicBezTo>
                  <a:pt x="-338018" y="799772"/>
                  <a:pt x="-41719" y="62104"/>
                  <a:pt x="379877" y="3722"/>
                </a:cubicBezTo>
                <a:cubicBezTo>
                  <a:pt x="399953" y="942"/>
                  <a:pt x="420313" y="-298"/>
                  <a:pt x="440819" y="59"/>
                </a:cubicBezTo>
                <a:close/>
              </a:path>
            </a:pathLst>
          </a:custGeom>
          <a:solidFill>
            <a:schemeClr val="accent1">
              <a:alpha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6" name="Group 135">
            <a:extLst>
              <a:ext uri="{FF2B5EF4-FFF2-40B4-BE49-F238E27FC236}">
                <a16:creationId xmlns:a16="http://schemas.microsoft.com/office/drawing/2014/main" id="{A54B4D41-E775-46AC-95B8-F9B645FE3B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8100000" flipV="1">
            <a:off x="9049994" y="71786"/>
            <a:ext cx="2287608" cy="3673900"/>
            <a:chOff x="-6080955" y="3437416"/>
            <a:chExt cx="2287608" cy="3673900"/>
          </a:xfrm>
        </p:grpSpPr>
        <p:cxnSp>
          <p:nvCxnSpPr>
            <p:cNvPr id="49" name="Straight Connector 48">
              <a:extLst>
                <a:ext uri="{FF2B5EF4-FFF2-40B4-BE49-F238E27FC236}">
                  <a16:creationId xmlns:a16="http://schemas.microsoft.com/office/drawing/2014/main" id="{7A8F5B43-0EA5-41CD-A381-4324640099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937151" y="4754133"/>
              <a:ext cx="0" cy="23571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Freeform: Shape 49">
              <a:extLst>
                <a:ext uri="{FF2B5EF4-FFF2-40B4-BE49-F238E27FC236}">
                  <a16:creationId xmlns:a16="http://schemas.microsoft.com/office/drawing/2014/main" id="{1F202990-7BBC-4E1F-A4A7-8F1AD0E15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5226554" y="3437416"/>
              <a:ext cx="571820" cy="1316717"/>
            </a:xfrm>
            <a:custGeom>
              <a:avLst/>
              <a:gdLst>
                <a:gd name="connsiteX0" fmla="*/ 282417 w 571820"/>
                <a:gd name="connsiteY0" fmla="*/ 1316717 h 1316717"/>
                <a:gd name="connsiteX1" fmla="*/ 285910 w 571820"/>
                <a:gd name="connsiteY1" fmla="*/ 1313542 h 1316717"/>
                <a:gd name="connsiteX2" fmla="*/ 289403 w 571820"/>
                <a:gd name="connsiteY2" fmla="*/ 1316717 h 1316717"/>
                <a:gd name="connsiteX3" fmla="*/ 289403 w 571820"/>
                <a:gd name="connsiteY3" fmla="*/ 1310368 h 1316717"/>
                <a:gd name="connsiteX4" fmla="*/ 309203 w 571820"/>
                <a:gd name="connsiteY4" fmla="*/ 1292372 h 1316717"/>
                <a:gd name="connsiteX5" fmla="*/ 571820 w 571820"/>
                <a:gd name="connsiteY5" fmla="*/ 658358 h 1316717"/>
                <a:gd name="connsiteX6" fmla="*/ 309203 w 571820"/>
                <a:gd name="connsiteY6" fmla="*/ 24345 h 1316717"/>
                <a:gd name="connsiteX7" fmla="*/ 289403 w 571820"/>
                <a:gd name="connsiteY7" fmla="*/ 6349 h 1316717"/>
                <a:gd name="connsiteX8" fmla="*/ 289403 w 571820"/>
                <a:gd name="connsiteY8" fmla="*/ 0 h 1316717"/>
                <a:gd name="connsiteX9" fmla="*/ 285910 w 571820"/>
                <a:gd name="connsiteY9" fmla="*/ 3175 h 1316717"/>
                <a:gd name="connsiteX10" fmla="*/ 282417 w 571820"/>
                <a:gd name="connsiteY10" fmla="*/ 0 h 1316717"/>
                <a:gd name="connsiteX11" fmla="*/ 282417 w 571820"/>
                <a:gd name="connsiteY11" fmla="*/ 6350 h 1316717"/>
                <a:gd name="connsiteX12" fmla="*/ 262617 w 571820"/>
                <a:gd name="connsiteY12" fmla="*/ 24345 h 1316717"/>
                <a:gd name="connsiteX13" fmla="*/ 0 w 571820"/>
                <a:gd name="connsiteY13" fmla="*/ 658359 h 1316717"/>
                <a:gd name="connsiteX14" fmla="*/ 262617 w 571820"/>
                <a:gd name="connsiteY14" fmla="*/ 1292372 h 1316717"/>
                <a:gd name="connsiteX15" fmla="*/ 282417 w 571820"/>
                <a:gd name="connsiteY15" fmla="*/ 1310368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71820" h="1316717">
                  <a:moveTo>
                    <a:pt x="282417" y="1316717"/>
                  </a:moveTo>
                  <a:lnTo>
                    <a:pt x="285910" y="1313542"/>
                  </a:lnTo>
                  <a:lnTo>
                    <a:pt x="289403" y="1316717"/>
                  </a:lnTo>
                  <a:lnTo>
                    <a:pt x="289403" y="1310368"/>
                  </a:lnTo>
                  <a:lnTo>
                    <a:pt x="309203" y="1292372"/>
                  </a:lnTo>
                  <a:cubicBezTo>
                    <a:pt x="471461" y="1130114"/>
                    <a:pt x="571820" y="905956"/>
                    <a:pt x="571820" y="658358"/>
                  </a:cubicBezTo>
                  <a:cubicBezTo>
                    <a:pt x="571820" y="410761"/>
                    <a:pt x="471461" y="186603"/>
                    <a:pt x="309203" y="24345"/>
                  </a:cubicBezTo>
                  <a:lnTo>
                    <a:pt x="289403" y="6349"/>
                  </a:lnTo>
                  <a:lnTo>
                    <a:pt x="289403" y="0"/>
                  </a:lnTo>
                  <a:lnTo>
                    <a:pt x="285910" y="3175"/>
                  </a:lnTo>
                  <a:lnTo>
                    <a:pt x="282417" y="0"/>
                  </a:lnTo>
                  <a:lnTo>
                    <a:pt x="282417" y="6350"/>
                  </a:lnTo>
                  <a:lnTo>
                    <a:pt x="262617" y="24345"/>
                  </a:lnTo>
                  <a:cubicBezTo>
                    <a:pt x="100359" y="186604"/>
                    <a:pt x="0" y="410761"/>
                    <a:pt x="0" y="658359"/>
                  </a:cubicBezTo>
                  <a:cubicBezTo>
                    <a:pt x="0" y="905956"/>
                    <a:pt x="100359" y="1130114"/>
                    <a:pt x="262617" y="1292372"/>
                  </a:cubicBezTo>
                  <a:lnTo>
                    <a:pt x="282417" y="1310368"/>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Freeform: Shape 50">
              <a:extLst>
                <a:ext uri="{FF2B5EF4-FFF2-40B4-BE49-F238E27FC236}">
                  <a16:creationId xmlns:a16="http://schemas.microsoft.com/office/drawing/2014/main" id="{DC12A815-0620-4705-A270-C49FB990F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955" y="4476018"/>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Freeform: Shape 51">
              <a:extLst>
                <a:ext uri="{FF2B5EF4-FFF2-40B4-BE49-F238E27FC236}">
                  <a16:creationId xmlns:a16="http://schemas.microsoft.com/office/drawing/2014/main" id="{F4ECD499-405D-4AA0-93E7-B8B884846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937151" y="4476018"/>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3" name="Freeform: Shape 52">
              <a:extLst>
                <a:ext uri="{FF2B5EF4-FFF2-40B4-BE49-F238E27FC236}">
                  <a16:creationId xmlns:a16="http://schemas.microsoft.com/office/drawing/2014/main" id="{C2D5C1EF-8757-44A2-A8D2-D5D2B4A979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955" y="5190567"/>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7" name="Freeform: Shape 136">
              <a:extLst>
                <a:ext uri="{FF2B5EF4-FFF2-40B4-BE49-F238E27FC236}">
                  <a16:creationId xmlns:a16="http://schemas.microsoft.com/office/drawing/2014/main" id="{B0692571-D5CA-4E07-A3C4-DC5354B68D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937151" y="5190567"/>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8" name="Freeform: Shape 137">
              <a:extLst>
                <a:ext uri="{FF2B5EF4-FFF2-40B4-BE49-F238E27FC236}">
                  <a16:creationId xmlns:a16="http://schemas.microsoft.com/office/drawing/2014/main" id="{8DE5F6B4-789C-4C6E-850B-1211580843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955" y="5934581"/>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9" name="Freeform: Shape 138">
              <a:extLst>
                <a:ext uri="{FF2B5EF4-FFF2-40B4-BE49-F238E27FC236}">
                  <a16:creationId xmlns:a16="http://schemas.microsoft.com/office/drawing/2014/main" id="{7D8D4A79-4148-4E89-8457-4A94626105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937151" y="5934581"/>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40" name="Group 139">
            <a:extLst>
              <a:ext uri="{FF2B5EF4-FFF2-40B4-BE49-F238E27FC236}">
                <a16:creationId xmlns:a16="http://schemas.microsoft.com/office/drawing/2014/main" id="{97422AC4-A069-4D59-8C02-45C5A0DB2E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flipH="1" flipV="1">
            <a:off x="10901022" y="5639014"/>
            <a:ext cx="865742" cy="628383"/>
            <a:chOff x="558167" y="958515"/>
            <a:chExt cx="865742" cy="628383"/>
          </a:xfrm>
          <a:solidFill>
            <a:schemeClr val="accent3"/>
          </a:solidFill>
        </p:grpSpPr>
        <p:sp>
          <p:nvSpPr>
            <p:cNvPr id="141" name="Freeform: Shape 140">
              <a:extLst>
                <a:ext uri="{FF2B5EF4-FFF2-40B4-BE49-F238E27FC236}">
                  <a16:creationId xmlns:a16="http://schemas.microsoft.com/office/drawing/2014/main" id="{E0C3DCD7-9B17-4941-BC2D-ADA7388A92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2" name="Freeform: Shape 141">
              <a:extLst>
                <a:ext uri="{FF2B5EF4-FFF2-40B4-BE49-F238E27FC236}">
                  <a16:creationId xmlns:a16="http://schemas.microsoft.com/office/drawing/2014/main" id="{54BFE42E-647B-4A33-9981-3B88CCBE2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43" name="Group 142">
            <a:extLst>
              <a:ext uri="{FF2B5EF4-FFF2-40B4-BE49-F238E27FC236}">
                <a16:creationId xmlns:a16="http://schemas.microsoft.com/office/drawing/2014/main" id="{8B9806FC-A649-4974-9361-F9AA940D93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9919495" y="3291143"/>
            <a:ext cx="1785983" cy="2208479"/>
            <a:chOff x="2725201" y="4453039"/>
            <a:chExt cx="1785983" cy="2208479"/>
          </a:xfrm>
        </p:grpSpPr>
        <p:cxnSp>
          <p:nvCxnSpPr>
            <p:cNvPr id="144" name="Straight Connector 143">
              <a:extLst>
                <a:ext uri="{FF2B5EF4-FFF2-40B4-BE49-F238E27FC236}">
                  <a16:creationId xmlns:a16="http://schemas.microsoft.com/office/drawing/2014/main" id="{A0B3B2CB-0609-4D40-8792-08D6B8E253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3618192" y="4453039"/>
              <a:ext cx="0" cy="220847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74AF0C5E-035D-49F8-9004-5ABEB0C527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738439" y="5243393"/>
              <a:ext cx="176093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Freeform: Shape 64">
              <a:extLst>
                <a:ext uri="{FF2B5EF4-FFF2-40B4-BE49-F238E27FC236}">
                  <a16:creationId xmlns:a16="http://schemas.microsoft.com/office/drawing/2014/main" id="{EE2B5D29-AE36-47FA-AE5B-F464FCFFE5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725201" y="4861779"/>
              <a:ext cx="1785983" cy="1799739"/>
            </a:xfrm>
            <a:custGeom>
              <a:avLst/>
              <a:gdLst>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892991 w 1785983"/>
                <a:gd name="connsiteY8" fmla="*/ 1795123 h 1799739"/>
                <a:gd name="connsiteX9" fmla="*/ 763082 w 1785983"/>
                <a:gd name="connsiteY9" fmla="*/ 1694835 h 1799739"/>
                <a:gd name="connsiteX10" fmla="*/ 379877 w 1785983"/>
                <a:gd name="connsiteY10" fmla="*/ 3722 h 1799739"/>
                <a:gd name="connsiteX11" fmla="*/ 440819 w 1785983"/>
                <a:gd name="connsiteY11" fmla="*/ 59 h 1799739"/>
                <a:gd name="connsiteX0" fmla="*/ 440819 w 1785983"/>
                <a:gd name="connsiteY0" fmla="*/ 59 h 1849891"/>
                <a:gd name="connsiteX1" fmla="*/ 845918 w 1785983"/>
                <a:gd name="connsiteY1" fmla="*/ 261596 h 1849891"/>
                <a:gd name="connsiteX2" fmla="*/ 892992 w 1785983"/>
                <a:gd name="connsiteY2" fmla="*/ 360758 h 1849891"/>
                <a:gd name="connsiteX3" fmla="*/ 892992 w 1785983"/>
                <a:gd name="connsiteY3" fmla="*/ 365372 h 1849891"/>
                <a:gd name="connsiteX4" fmla="*/ 940065 w 1785983"/>
                <a:gd name="connsiteY4" fmla="*/ 266212 h 1849891"/>
                <a:gd name="connsiteX5" fmla="*/ 1406106 w 1785983"/>
                <a:gd name="connsiteY5" fmla="*/ 8338 h 1849891"/>
                <a:gd name="connsiteX6" fmla="*/ 1022901 w 1785983"/>
                <a:gd name="connsiteY6" fmla="*/ 1699451 h 1849891"/>
                <a:gd name="connsiteX7" fmla="*/ 892991 w 1785983"/>
                <a:gd name="connsiteY7" fmla="*/ 1799739 h 1849891"/>
                <a:gd name="connsiteX8" fmla="*/ 838223 w 1785983"/>
                <a:gd name="connsiteY8" fmla="*/ 1849891 h 1849891"/>
                <a:gd name="connsiteX9" fmla="*/ 763082 w 1785983"/>
                <a:gd name="connsiteY9" fmla="*/ 1694835 h 1849891"/>
                <a:gd name="connsiteX10" fmla="*/ 379877 w 1785983"/>
                <a:gd name="connsiteY10" fmla="*/ 3722 h 1849891"/>
                <a:gd name="connsiteX11" fmla="*/ 440819 w 1785983"/>
                <a:gd name="connsiteY11" fmla="*/ 59 h 1849891"/>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763082 w 1785983"/>
                <a:gd name="connsiteY8" fmla="*/ 1694835 h 1799739"/>
                <a:gd name="connsiteX9" fmla="*/ 379877 w 1785983"/>
                <a:gd name="connsiteY9" fmla="*/ 3722 h 1799739"/>
                <a:gd name="connsiteX10" fmla="*/ 440819 w 1785983"/>
                <a:gd name="connsiteY10" fmla="*/ 59 h 1799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85983" h="1799739">
                  <a:moveTo>
                    <a:pt x="440819" y="59"/>
                  </a:moveTo>
                  <a:cubicBezTo>
                    <a:pt x="584367" y="2557"/>
                    <a:pt x="735105" y="83293"/>
                    <a:pt x="845918" y="261596"/>
                  </a:cubicBezTo>
                  <a:lnTo>
                    <a:pt x="892992" y="360758"/>
                  </a:lnTo>
                  <a:lnTo>
                    <a:pt x="892992" y="365372"/>
                  </a:lnTo>
                  <a:lnTo>
                    <a:pt x="940065" y="266212"/>
                  </a:lnTo>
                  <a:cubicBezTo>
                    <a:pt x="1066709" y="62437"/>
                    <a:pt x="1245499" y="-13903"/>
                    <a:pt x="1406106" y="8338"/>
                  </a:cubicBezTo>
                  <a:cubicBezTo>
                    <a:pt x="1827702" y="66720"/>
                    <a:pt x="2124001" y="804388"/>
                    <a:pt x="1022901" y="1699451"/>
                  </a:cubicBezTo>
                  <a:lnTo>
                    <a:pt x="892991" y="1799739"/>
                  </a:lnTo>
                  <a:lnTo>
                    <a:pt x="763082" y="1694835"/>
                  </a:lnTo>
                  <a:cubicBezTo>
                    <a:pt x="-338018" y="799772"/>
                    <a:pt x="-41719" y="62104"/>
                    <a:pt x="379877" y="3722"/>
                  </a:cubicBezTo>
                  <a:cubicBezTo>
                    <a:pt x="399953" y="942"/>
                    <a:pt x="420313" y="-298"/>
                    <a:pt x="440819" y="59"/>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latin typeface="Bell MT" panose="02020503060305020303" pitchFamily="18" charset="0"/>
              </a:endParaRPr>
            </a:p>
          </p:txBody>
        </p:sp>
        <p:sp>
          <p:nvSpPr>
            <p:cNvPr id="146" name="Rectangle 30">
              <a:extLst>
                <a:ext uri="{FF2B5EF4-FFF2-40B4-BE49-F238E27FC236}">
                  <a16:creationId xmlns:a16="http://schemas.microsoft.com/office/drawing/2014/main" id="{60A9C670-7B0D-487E-BBAA-D6F1997DAA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124232" y="5447997"/>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30">
              <a:extLst>
                <a:ext uri="{FF2B5EF4-FFF2-40B4-BE49-F238E27FC236}">
                  <a16:creationId xmlns:a16="http://schemas.microsoft.com/office/drawing/2014/main" id="{E69D3986-2DC8-4324-8A32-44DC47A984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315029" y="5983110"/>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a:extLst>
              <a:ext uri="{FF2B5EF4-FFF2-40B4-BE49-F238E27FC236}">
                <a16:creationId xmlns:a16="http://schemas.microsoft.com/office/drawing/2014/main" id="{E1739B0E-E50E-4961-A4B8-474F1B0C2D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V="1">
            <a:off x="10854193" y="5280732"/>
            <a:ext cx="864005" cy="1032464"/>
            <a:chOff x="2207971" y="2384401"/>
            <a:chExt cx="864005" cy="1032464"/>
          </a:xfrm>
        </p:grpSpPr>
        <p:sp>
          <p:nvSpPr>
            <p:cNvPr id="147" name="Freeform: Shape 146">
              <a:extLst>
                <a:ext uri="{FF2B5EF4-FFF2-40B4-BE49-F238E27FC236}">
                  <a16:creationId xmlns:a16="http://schemas.microsoft.com/office/drawing/2014/main" id="{F4FB077A-6675-4D30-852E-FB58781630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1" name="Freeform: Shape 70">
              <a:extLst>
                <a:ext uri="{FF2B5EF4-FFF2-40B4-BE49-F238E27FC236}">
                  <a16:creationId xmlns:a16="http://schemas.microsoft.com/office/drawing/2014/main" id="{131D496F-00F8-4317-A7C1-6624DDEDA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48" name="Group 147">
              <a:extLst>
                <a:ext uri="{FF2B5EF4-FFF2-40B4-BE49-F238E27FC236}">
                  <a16:creationId xmlns:a16="http://schemas.microsoft.com/office/drawing/2014/main" id="{5990DB87-8766-4434-BEED-D1642A85169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440769" y="2384401"/>
              <a:ext cx="313009" cy="1032464"/>
              <a:chOff x="2440769" y="2384401"/>
              <a:chExt cx="313009" cy="1032464"/>
            </a:xfrm>
          </p:grpSpPr>
          <p:cxnSp>
            <p:nvCxnSpPr>
              <p:cNvPr id="73" name="Straight Connector 72">
                <a:extLst>
                  <a:ext uri="{FF2B5EF4-FFF2-40B4-BE49-F238E27FC236}">
                    <a16:creationId xmlns:a16="http://schemas.microsoft.com/office/drawing/2014/main" id="{A249FF8E-206A-4C40-8EDD-818D1FED9F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0AB168D5-436A-4F2E-B0B5-064764F99A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894419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41A50E-64E0-DAF7-1971-9E9F139A12FA}"/>
              </a:ext>
            </a:extLst>
          </p:cNvPr>
          <p:cNvSpPr>
            <a:spLocks noGrp="1"/>
          </p:cNvSpPr>
          <p:nvPr>
            <p:ph type="title"/>
          </p:nvPr>
        </p:nvSpPr>
        <p:spPr>
          <a:xfrm>
            <a:off x="4971494" y="824153"/>
            <a:ext cx="6120000" cy="983215"/>
          </a:xfrm>
        </p:spPr>
        <p:txBody>
          <a:bodyPr vert="horz" lIns="0" tIns="0" rIns="0" bIns="0" rtlCol="0" anchor="b" anchorCtr="0">
            <a:normAutofit/>
          </a:bodyPr>
          <a:lstStyle/>
          <a:p>
            <a:pPr algn="ctr"/>
            <a:r>
              <a:rPr lang="en-US" dirty="0"/>
              <a:t>self incompatibility locus in plants</a:t>
            </a:r>
          </a:p>
        </p:txBody>
      </p:sp>
      <p:pic>
        <p:nvPicPr>
          <p:cNvPr id="14" name="Picture 13" descr="A hand touching a small plant">
            <a:extLst>
              <a:ext uri="{FF2B5EF4-FFF2-40B4-BE49-F238E27FC236}">
                <a16:creationId xmlns:a16="http://schemas.microsoft.com/office/drawing/2014/main" id="{4123BB5D-AF42-7902-DFEA-BDD2FAF217AE}"/>
              </a:ext>
            </a:extLst>
          </p:cNvPr>
          <p:cNvPicPr>
            <a:picLocks noChangeAspect="1"/>
          </p:cNvPicPr>
          <p:nvPr/>
        </p:nvPicPr>
        <p:blipFill rotWithShape="1">
          <a:blip r:embed="rId3"/>
          <a:srcRect l="58777" r="3546" b="-1"/>
          <a:stretch/>
        </p:blipFill>
        <p:spPr>
          <a:xfrm>
            <a:off x="20" y="10"/>
            <a:ext cx="3870969" cy="6857990"/>
          </a:xfrm>
          <a:prstGeom prst="rect">
            <a:avLst/>
          </a:prstGeom>
        </p:spPr>
      </p:pic>
      <p:cxnSp>
        <p:nvCxnSpPr>
          <p:cNvPr id="20" name="Straight Connector 19">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74750" y="2310207"/>
            <a:ext cx="540000" cy="0"/>
          </a:xfrm>
          <a:prstGeom prst="line">
            <a:avLst/>
          </a:prstGeom>
          <a:ln w="1016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D230A90-1440-C585-D246-D7B54BF51CB1}"/>
              </a:ext>
            </a:extLst>
          </p:cNvPr>
          <p:cNvSpPr>
            <a:spLocks/>
          </p:cNvSpPr>
          <p:nvPr/>
        </p:nvSpPr>
        <p:spPr>
          <a:xfrm>
            <a:off x="4984750" y="2759076"/>
            <a:ext cx="6121400" cy="3009899"/>
          </a:xfrm>
          <a:prstGeom prst="rect">
            <a:avLst/>
          </a:prstGeom>
        </p:spPr>
        <p:txBody>
          <a:bodyPr vert="horz" lIns="0" tIns="0" rIns="0" bIns="0" rtlCol="0" anchor="t" anchorCtr="0">
            <a:normAutofit/>
          </a:bodyPr>
          <a:lstStyle/>
          <a:p>
            <a:pPr>
              <a:lnSpc>
                <a:spcPct val="115000"/>
              </a:lnSpc>
              <a:spcAft>
                <a:spcPts val="600"/>
              </a:spcAft>
              <a:buClr>
                <a:schemeClr val="accent1">
                  <a:lumMod val="60000"/>
                  <a:lumOff val="40000"/>
                </a:schemeClr>
              </a:buClr>
            </a:pPr>
            <a:r>
              <a:rPr lang="en-US" sz="1900">
                <a:solidFill>
                  <a:schemeClr val="tx1">
                    <a:alpha val="70000"/>
                  </a:schemeClr>
                </a:solidFill>
              </a:rPr>
              <a:t>S</a:t>
            </a:r>
            <a:r>
              <a:rPr lang="en-US" sz="1900" baseline="-25000">
                <a:solidFill>
                  <a:schemeClr val="tx1">
                    <a:alpha val="70000"/>
                  </a:schemeClr>
                </a:solidFill>
              </a:rPr>
              <a:t>1</a:t>
            </a:r>
            <a:r>
              <a:rPr lang="en-US" sz="1900">
                <a:solidFill>
                  <a:schemeClr val="tx1">
                    <a:alpha val="70000"/>
                  </a:schemeClr>
                </a:solidFill>
              </a:rPr>
              <a:t>, S</a:t>
            </a:r>
            <a:r>
              <a:rPr lang="en-US" sz="1900" baseline="-25000">
                <a:solidFill>
                  <a:schemeClr val="tx1">
                    <a:alpha val="70000"/>
                  </a:schemeClr>
                </a:solidFill>
              </a:rPr>
              <a:t>2</a:t>
            </a:r>
            <a:r>
              <a:rPr lang="en-US" sz="1900">
                <a:solidFill>
                  <a:schemeClr val="tx1">
                    <a:alpha val="70000"/>
                  </a:schemeClr>
                </a:solidFill>
              </a:rPr>
              <a:t>, and S</a:t>
            </a:r>
            <a:r>
              <a:rPr lang="en-US" sz="1900" baseline="-25000">
                <a:solidFill>
                  <a:schemeClr val="tx1">
                    <a:alpha val="70000"/>
                  </a:schemeClr>
                </a:solidFill>
              </a:rPr>
              <a:t>3</a:t>
            </a:r>
            <a:r>
              <a:rPr lang="en-US" sz="1900">
                <a:solidFill>
                  <a:schemeClr val="tx1">
                    <a:alpha val="70000"/>
                  </a:schemeClr>
                </a:solidFill>
              </a:rPr>
              <a:t> alleles have equal probability (0.33)</a:t>
            </a:r>
          </a:p>
          <a:p>
            <a:pPr>
              <a:lnSpc>
                <a:spcPct val="115000"/>
              </a:lnSpc>
              <a:spcAft>
                <a:spcPts val="600"/>
              </a:spcAft>
              <a:buClr>
                <a:schemeClr val="accent1">
                  <a:lumMod val="60000"/>
                  <a:lumOff val="40000"/>
                </a:schemeClr>
              </a:buClr>
            </a:pPr>
            <a:endParaRPr lang="en-US" sz="1900">
              <a:solidFill>
                <a:schemeClr val="tx1">
                  <a:alpha val="70000"/>
                </a:schemeClr>
              </a:solidFill>
            </a:endParaRPr>
          </a:p>
          <a:p>
            <a:pPr>
              <a:lnSpc>
                <a:spcPct val="115000"/>
              </a:lnSpc>
              <a:spcAft>
                <a:spcPts val="600"/>
              </a:spcAft>
              <a:buClr>
                <a:schemeClr val="accent1">
                  <a:lumMod val="60000"/>
                  <a:lumOff val="40000"/>
                </a:schemeClr>
              </a:buClr>
            </a:pPr>
            <a:r>
              <a:rPr lang="en-US" sz="1900">
                <a:solidFill>
                  <a:schemeClr val="tx1">
                    <a:alpha val="70000"/>
                  </a:schemeClr>
                </a:solidFill>
              </a:rPr>
              <a:t>Mutated allele (S</a:t>
            </a:r>
            <a:r>
              <a:rPr lang="en-US" sz="1900" baseline="-25000">
                <a:solidFill>
                  <a:schemeClr val="tx1">
                    <a:alpha val="70000"/>
                  </a:schemeClr>
                </a:solidFill>
              </a:rPr>
              <a:t>4</a:t>
            </a:r>
            <a:r>
              <a:rPr lang="en-US" sz="1900">
                <a:solidFill>
                  <a:schemeClr val="tx1">
                    <a:alpha val="70000"/>
                  </a:schemeClr>
                </a:solidFill>
              </a:rPr>
              <a:t>) has great selective advantage because it’s able to fertilize every plant</a:t>
            </a:r>
          </a:p>
          <a:p>
            <a:pPr>
              <a:lnSpc>
                <a:spcPct val="115000"/>
              </a:lnSpc>
              <a:spcAft>
                <a:spcPts val="600"/>
              </a:spcAft>
              <a:buClr>
                <a:schemeClr val="accent1">
                  <a:lumMod val="60000"/>
                  <a:lumOff val="40000"/>
                </a:schemeClr>
              </a:buClr>
            </a:pPr>
            <a:endParaRPr lang="en-US" sz="1900">
              <a:solidFill>
                <a:schemeClr val="tx1">
                  <a:alpha val="70000"/>
                </a:schemeClr>
              </a:solidFill>
            </a:endParaRPr>
          </a:p>
          <a:p>
            <a:pPr>
              <a:lnSpc>
                <a:spcPct val="115000"/>
              </a:lnSpc>
              <a:spcAft>
                <a:spcPts val="600"/>
              </a:spcAft>
              <a:buClr>
                <a:schemeClr val="accent1">
                  <a:lumMod val="60000"/>
                  <a:lumOff val="40000"/>
                </a:schemeClr>
              </a:buClr>
            </a:pPr>
            <a:r>
              <a:rPr lang="en-US" sz="1900">
                <a:solidFill>
                  <a:schemeClr val="tx1">
                    <a:alpha val="70000"/>
                  </a:schemeClr>
                </a:solidFill>
              </a:rPr>
              <a:t>Over time the frequency of S</a:t>
            </a:r>
            <a:r>
              <a:rPr lang="en-US" sz="1900" baseline="-25000">
                <a:solidFill>
                  <a:schemeClr val="tx1">
                    <a:alpha val="70000"/>
                  </a:schemeClr>
                </a:solidFill>
              </a:rPr>
              <a:t>4</a:t>
            </a:r>
            <a:r>
              <a:rPr lang="en-US" sz="1900">
                <a:solidFill>
                  <a:schemeClr val="tx1">
                    <a:alpha val="70000"/>
                  </a:schemeClr>
                </a:solidFill>
              </a:rPr>
              <a:t>  would increase until it reaches equilibrium with the other S alleles (all would be 0.25)</a:t>
            </a:r>
          </a:p>
        </p:txBody>
      </p:sp>
      <p:sp>
        <p:nvSpPr>
          <p:cNvPr id="5" name="Text Placeholder 4">
            <a:extLst>
              <a:ext uri="{FF2B5EF4-FFF2-40B4-BE49-F238E27FC236}">
                <a16:creationId xmlns:a16="http://schemas.microsoft.com/office/drawing/2014/main" id="{B15B1C0A-2EDE-9AF3-D7B1-A19DBC16F36F}"/>
              </a:ext>
            </a:extLst>
          </p:cNvPr>
          <p:cNvSpPr>
            <a:spLocks/>
          </p:cNvSpPr>
          <p:nvPr/>
        </p:nvSpPr>
        <p:spPr>
          <a:xfrm>
            <a:off x="5905343" y="2080026"/>
            <a:ext cx="4252302" cy="74212"/>
          </a:xfrm>
          <a:prstGeom prst="rect">
            <a:avLst/>
          </a:prstGeom>
        </p:spPr>
        <p:txBody>
          <a:bodyPr>
            <a:noAutofit/>
          </a:bodyPr>
          <a:lstStyle/>
          <a:p>
            <a:pPr defTabSz="603504">
              <a:spcAft>
                <a:spcPts val="600"/>
              </a:spcAft>
            </a:pPr>
            <a:r>
              <a:rPr lang="en-US" sz="2000" dirty="0"/>
              <a:t> </a:t>
            </a:r>
          </a:p>
        </p:txBody>
      </p:sp>
    </p:spTree>
    <p:extLst>
      <p:ext uri="{BB962C8B-B14F-4D97-AF65-F5344CB8AC3E}">
        <p14:creationId xmlns:p14="http://schemas.microsoft.com/office/powerpoint/2010/main" val="1716274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369F5FE0-EBCF-4A14-AF3D-1ADCD6443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D6B3A0-6BE0-A7CE-7D8D-2E986F917D5F}"/>
              </a:ext>
            </a:extLst>
          </p:cNvPr>
          <p:cNvSpPr>
            <a:spLocks noGrp="1"/>
          </p:cNvSpPr>
          <p:nvPr>
            <p:ph type="title"/>
          </p:nvPr>
        </p:nvSpPr>
        <p:spPr>
          <a:xfrm>
            <a:off x="1080000" y="1011236"/>
            <a:ext cx="4426782" cy="2417763"/>
          </a:xfrm>
        </p:spPr>
        <p:txBody>
          <a:bodyPr anchor="t">
            <a:normAutofit/>
          </a:bodyPr>
          <a:lstStyle/>
          <a:p>
            <a:r>
              <a:rPr lang="en-US"/>
              <a:t>Complimentary sex determination in invertebrates</a:t>
            </a:r>
            <a:br>
              <a:rPr lang="en-US"/>
            </a:br>
            <a:endParaRPr lang="en-US" dirty="0"/>
          </a:p>
        </p:txBody>
      </p:sp>
      <p:grpSp>
        <p:nvGrpSpPr>
          <p:cNvPr id="40" name="Group 39">
            <a:extLst>
              <a:ext uri="{FF2B5EF4-FFF2-40B4-BE49-F238E27FC236}">
                <a16:creationId xmlns:a16="http://schemas.microsoft.com/office/drawing/2014/main" id="{A56BA46D-F038-4819-B996-BEDE44248B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3176" y="3831217"/>
            <a:ext cx="1980565" cy="2208479"/>
            <a:chOff x="1103176" y="3831217"/>
            <a:chExt cx="1980565" cy="2208479"/>
          </a:xfrm>
        </p:grpSpPr>
        <p:sp>
          <p:nvSpPr>
            <p:cNvPr id="11" name="Freeform: Shape 10">
              <a:extLst>
                <a:ext uri="{FF2B5EF4-FFF2-40B4-BE49-F238E27FC236}">
                  <a16:creationId xmlns:a16="http://schemas.microsoft.com/office/drawing/2014/main" id="{C019C8D0-3720-4D8A-BCCB-DA91068B18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00000">
              <a:off x="1297758" y="4230168"/>
              <a:ext cx="1785983" cy="1799739"/>
            </a:xfrm>
            <a:custGeom>
              <a:avLst/>
              <a:gdLst>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892991 w 1785983"/>
                <a:gd name="connsiteY8" fmla="*/ 1795123 h 1799739"/>
                <a:gd name="connsiteX9" fmla="*/ 763082 w 1785983"/>
                <a:gd name="connsiteY9" fmla="*/ 1694835 h 1799739"/>
                <a:gd name="connsiteX10" fmla="*/ 379877 w 1785983"/>
                <a:gd name="connsiteY10" fmla="*/ 3722 h 1799739"/>
                <a:gd name="connsiteX11" fmla="*/ 440819 w 1785983"/>
                <a:gd name="connsiteY11" fmla="*/ 59 h 1799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5983" h="1799739">
                  <a:moveTo>
                    <a:pt x="440819" y="59"/>
                  </a:moveTo>
                  <a:cubicBezTo>
                    <a:pt x="584367" y="2557"/>
                    <a:pt x="735105" y="83293"/>
                    <a:pt x="845918" y="261596"/>
                  </a:cubicBezTo>
                  <a:lnTo>
                    <a:pt x="892992" y="360758"/>
                  </a:lnTo>
                  <a:lnTo>
                    <a:pt x="892992" y="365372"/>
                  </a:lnTo>
                  <a:lnTo>
                    <a:pt x="940065" y="266212"/>
                  </a:lnTo>
                  <a:cubicBezTo>
                    <a:pt x="1066709" y="62437"/>
                    <a:pt x="1245499" y="-13903"/>
                    <a:pt x="1406106" y="8338"/>
                  </a:cubicBezTo>
                  <a:cubicBezTo>
                    <a:pt x="1827702" y="66720"/>
                    <a:pt x="2124001" y="804388"/>
                    <a:pt x="1022901" y="1699451"/>
                  </a:cubicBezTo>
                  <a:lnTo>
                    <a:pt x="892991" y="1799739"/>
                  </a:lnTo>
                  <a:lnTo>
                    <a:pt x="892991" y="1795123"/>
                  </a:lnTo>
                  <a:lnTo>
                    <a:pt x="763082" y="1694835"/>
                  </a:lnTo>
                  <a:cubicBezTo>
                    <a:pt x="-338018" y="799772"/>
                    <a:pt x="-41719" y="62104"/>
                    <a:pt x="379877" y="3722"/>
                  </a:cubicBezTo>
                  <a:cubicBezTo>
                    <a:pt x="399953" y="942"/>
                    <a:pt x="420313" y="-298"/>
                    <a:pt x="440819" y="59"/>
                  </a:cubicBezTo>
                  <a:close/>
                </a:path>
              </a:pathLst>
            </a:custGeom>
            <a:solidFill>
              <a:schemeClr val="accent1">
                <a:alpha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8C17AC2-A924-422A-AD03-911B80BEF04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1103176" y="3831217"/>
              <a:ext cx="1785983" cy="2208479"/>
              <a:chOff x="2725201" y="4453039"/>
              <a:chExt cx="1785983" cy="2208479"/>
            </a:xfrm>
          </p:grpSpPr>
          <p:cxnSp>
            <p:nvCxnSpPr>
              <p:cNvPr id="41" name="Straight Connector 40">
                <a:extLst>
                  <a:ext uri="{FF2B5EF4-FFF2-40B4-BE49-F238E27FC236}">
                    <a16:creationId xmlns:a16="http://schemas.microsoft.com/office/drawing/2014/main" id="{A793E9AE-C8D1-485F-AA4B-0B26A62CC2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3618192" y="4453039"/>
                <a:ext cx="0" cy="220847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6B6FF1F-1F9C-44F4-8C43-8F1C269F73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738439" y="5243393"/>
                <a:ext cx="176093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eeform: Shape 14">
                <a:extLst>
                  <a:ext uri="{FF2B5EF4-FFF2-40B4-BE49-F238E27FC236}">
                    <a16:creationId xmlns:a16="http://schemas.microsoft.com/office/drawing/2014/main" id="{FEBAC472-1B2E-412E-BE4A-D5423B2BE4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725201" y="4861779"/>
                <a:ext cx="1785983" cy="1799739"/>
              </a:xfrm>
              <a:custGeom>
                <a:avLst/>
                <a:gdLst>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892991 w 1785983"/>
                  <a:gd name="connsiteY8" fmla="*/ 1795123 h 1799739"/>
                  <a:gd name="connsiteX9" fmla="*/ 763082 w 1785983"/>
                  <a:gd name="connsiteY9" fmla="*/ 1694835 h 1799739"/>
                  <a:gd name="connsiteX10" fmla="*/ 379877 w 1785983"/>
                  <a:gd name="connsiteY10" fmla="*/ 3722 h 1799739"/>
                  <a:gd name="connsiteX11" fmla="*/ 440819 w 1785983"/>
                  <a:gd name="connsiteY11" fmla="*/ 59 h 1799739"/>
                  <a:gd name="connsiteX0" fmla="*/ 440819 w 1785983"/>
                  <a:gd name="connsiteY0" fmla="*/ 59 h 1849891"/>
                  <a:gd name="connsiteX1" fmla="*/ 845918 w 1785983"/>
                  <a:gd name="connsiteY1" fmla="*/ 261596 h 1849891"/>
                  <a:gd name="connsiteX2" fmla="*/ 892992 w 1785983"/>
                  <a:gd name="connsiteY2" fmla="*/ 360758 h 1849891"/>
                  <a:gd name="connsiteX3" fmla="*/ 892992 w 1785983"/>
                  <a:gd name="connsiteY3" fmla="*/ 365372 h 1849891"/>
                  <a:gd name="connsiteX4" fmla="*/ 940065 w 1785983"/>
                  <a:gd name="connsiteY4" fmla="*/ 266212 h 1849891"/>
                  <a:gd name="connsiteX5" fmla="*/ 1406106 w 1785983"/>
                  <a:gd name="connsiteY5" fmla="*/ 8338 h 1849891"/>
                  <a:gd name="connsiteX6" fmla="*/ 1022901 w 1785983"/>
                  <a:gd name="connsiteY6" fmla="*/ 1699451 h 1849891"/>
                  <a:gd name="connsiteX7" fmla="*/ 892991 w 1785983"/>
                  <a:gd name="connsiteY7" fmla="*/ 1799739 h 1849891"/>
                  <a:gd name="connsiteX8" fmla="*/ 838223 w 1785983"/>
                  <a:gd name="connsiteY8" fmla="*/ 1849891 h 1849891"/>
                  <a:gd name="connsiteX9" fmla="*/ 763082 w 1785983"/>
                  <a:gd name="connsiteY9" fmla="*/ 1694835 h 1849891"/>
                  <a:gd name="connsiteX10" fmla="*/ 379877 w 1785983"/>
                  <a:gd name="connsiteY10" fmla="*/ 3722 h 1849891"/>
                  <a:gd name="connsiteX11" fmla="*/ 440819 w 1785983"/>
                  <a:gd name="connsiteY11" fmla="*/ 59 h 1849891"/>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763082 w 1785983"/>
                  <a:gd name="connsiteY8" fmla="*/ 1694835 h 1799739"/>
                  <a:gd name="connsiteX9" fmla="*/ 379877 w 1785983"/>
                  <a:gd name="connsiteY9" fmla="*/ 3722 h 1799739"/>
                  <a:gd name="connsiteX10" fmla="*/ 440819 w 1785983"/>
                  <a:gd name="connsiteY10" fmla="*/ 59 h 1799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85983" h="1799739">
                    <a:moveTo>
                      <a:pt x="440819" y="59"/>
                    </a:moveTo>
                    <a:cubicBezTo>
                      <a:pt x="584367" y="2557"/>
                      <a:pt x="735105" y="83293"/>
                      <a:pt x="845918" y="261596"/>
                    </a:cubicBezTo>
                    <a:lnTo>
                      <a:pt x="892992" y="360758"/>
                    </a:lnTo>
                    <a:lnTo>
                      <a:pt x="892992" y="365372"/>
                    </a:lnTo>
                    <a:lnTo>
                      <a:pt x="940065" y="266212"/>
                    </a:lnTo>
                    <a:cubicBezTo>
                      <a:pt x="1066709" y="62437"/>
                      <a:pt x="1245499" y="-13903"/>
                      <a:pt x="1406106" y="8338"/>
                    </a:cubicBezTo>
                    <a:cubicBezTo>
                      <a:pt x="1827702" y="66720"/>
                      <a:pt x="2124001" y="804388"/>
                      <a:pt x="1022901" y="1699451"/>
                    </a:cubicBezTo>
                    <a:lnTo>
                      <a:pt x="892991" y="1799739"/>
                    </a:lnTo>
                    <a:lnTo>
                      <a:pt x="763082" y="1694835"/>
                    </a:lnTo>
                    <a:cubicBezTo>
                      <a:pt x="-338018" y="799772"/>
                      <a:pt x="-41719" y="62104"/>
                      <a:pt x="379877" y="3722"/>
                    </a:cubicBezTo>
                    <a:cubicBezTo>
                      <a:pt x="399953" y="942"/>
                      <a:pt x="420313" y="-298"/>
                      <a:pt x="440819" y="59"/>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latin typeface="Bell MT" panose="02020503060305020303" pitchFamily="18" charset="0"/>
                </a:endParaRPr>
              </a:p>
            </p:txBody>
          </p:sp>
          <p:sp>
            <p:nvSpPr>
              <p:cNvPr id="16" name="Rectangle 30">
                <a:extLst>
                  <a:ext uri="{FF2B5EF4-FFF2-40B4-BE49-F238E27FC236}">
                    <a16:creationId xmlns:a16="http://schemas.microsoft.com/office/drawing/2014/main" id="{BA77ECB2-C17A-4FC2-BBA8-9B201AA6A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124232" y="5447997"/>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30">
                <a:extLst>
                  <a:ext uri="{FF2B5EF4-FFF2-40B4-BE49-F238E27FC236}">
                    <a16:creationId xmlns:a16="http://schemas.microsoft.com/office/drawing/2014/main" id="{6E52EEA2-6D0E-43D0-9C49-EF0EC20DED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315029" y="5983110"/>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 name="Content Placeholder 2">
            <a:extLst>
              <a:ext uri="{FF2B5EF4-FFF2-40B4-BE49-F238E27FC236}">
                <a16:creationId xmlns:a16="http://schemas.microsoft.com/office/drawing/2014/main" id="{ED9CA648-7508-3F33-76CE-D4F57CD2A9D0}"/>
              </a:ext>
            </a:extLst>
          </p:cNvPr>
          <p:cNvSpPr>
            <a:spLocks noGrp="1"/>
          </p:cNvSpPr>
          <p:nvPr>
            <p:ph idx="1"/>
          </p:nvPr>
        </p:nvSpPr>
        <p:spPr>
          <a:xfrm>
            <a:off x="6096000" y="987423"/>
            <a:ext cx="5555012" cy="5156202"/>
          </a:xfrm>
        </p:spPr>
        <p:txBody>
          <a:bodyPr>
            <a:normAutofit/>
          </a:bodyPr>
          <a:lstStyle/>
          <a:p>
            <a:pPr>
              <a:lnSpc>
                <a:spcPct val="115000"/>
              </a:lnSpc>
            </a:pPr>
            <a:r>
              <a:rPr lang="en-US" sz="1700" dirty="0"/>
              <a:t>Many invertebrate species have a haplodiploid mechanism of sex determination</a:t>
            </a:r>
          </a:p>
          <a:p>
            <a:pPr>
              <a:lnSpc>
                <a:spcPct val="115000"/>
              </a:lnSpc>
            </a:pPr>
            <a:r>
              <a:rPr lang="en-US" sz="1700" dirty="0"/>
              <a:t>Homozygous diploid at </a:t>
            </a:r>
            <a:r>
              <a:rPr lang="en-US" sz="1700" i="1" dirty="0" err="1"/>
              <a:t>csd</a:t>
            </a:r>
            <a:r>
              <a:rPr lang="en-US" sz="1700" dirty="0"/>
              <a:t> develop into infertile males</a:t>
            </a:r>
          </a:p>
          <a:p>
            <a:pPr>
              <a:lnSpc>
                <a:spcPct val="115000"/>
              </a:lnSpc>
            </a:pPr>
            <a:r>
              <a:rPr lang="en-US" sz="1700" dirty="0"/>
              <a:t>Rare alleles are advantageous because they’re less likely to produce sterile homozygous males</a:t>
            </a:r>
          </a:p>
          <a:p>
            <a:pPr>
              <a:lnSpc>
                <a:spcPct val="115000"/>
              </a:lnSpc>
            </a:pPr>
            <a:r>
              <a:rPr lang="en-US" sz="1700" dirty="0"/>
              <a:t>Small populations are especially susceptible to producing more sterile males because genetic drift reduces allelic diversity at </a:t>
            </a:r>
            <a:r>
              <a:rPr lang="en-US" sz="1700" i="1" dirty="0" err="1"/>
              <a:t>csd</a:t>
            </a:r>
            <a:r>
              <a:rPr lang="en-US" sz="1700" i="1" dirty="0"/>
              <a:t> </a:t>
            </a:r>
            <a:r>
              <a:rPr lang="en-US" sz="1700" dirty="0"/>
              <a:t>locus</a:t>
            </a:r>
          </a:p>
          <a:p>
            <a:pPr>
              <a:lnSpc>
                <a:spcPct val="115000"/>
              </a:lnSpc>
            </a:pPr>
            <a:r>
              <a:rPr lang="en-US" sz="1700" dirty="0"/>
              <a:t>An increase in males being produced means a decrease in females being produced, which may cause the population to decline</a:t>
            </a:r>
          </a:p>
          <a:p>
            <a:pPr>
              <a:lnSpc>
                <a:spcPct val="115000"/>
              </a:lnSpc>
            </a:pPr>
            <a:r>
              <a:rPr lang="en-US" sz="1700" dirty="0"/>
              <a:t>This can increase the probability of the extinction of small populations</a:t>
            </a:r>
          </a:p>
        </p:txBody>
      </p:sp>
    </p:spTree>
    <p:extLst>
      <p:ext uri="{BB962C8B-B14F-4D97-AF65-F5344CB8AC3E}">
        <p14:creationId xmlns:p14="http://schemas.microsoft.com/office/powerpoint/2010/main" val="552127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1527748B-A7A3-F39A-06D3-17027A9313BC}"/>
              </a:ext>
            </a:extLst>
          </p:cNvPr>
          <p:cNvSpPr>
            <a:spLocks noGrp="1"/>
          </p:cNvSpPr>
          <p:nvPr>
            <p:ph type="ctrTitle"/>
          </p:nvPr>
        </p:nvSpPr>
        <p:spPr>
          <a:xfrm>
            <a:off x="1079510" y="1089025"/>
            <a:ext cx="4457690" cy="4679949"/>
          </a:xfrm>
        </p:spPr>
        <p:txBody>
          <a:bodyPr vert="horz" lIns="0" tIns="0" rIns="0" bIns="0" rtlCol="0" anchor="ctr" anchorCtr="0">
            <a:normAutofit/>
          </a:bodyPr>
          <a:lstStyle/>
          <a:p>
            <a:r>
              <a:rPr lang="en-US" dirty="0"/>
              <a:t>Natural selection in small populations: genetic drift</a:t>
            </a:r>
          </a:p>
        </p:txBody>
      </p:sp>
      <p:sp>
        <p:nvSpPr>
          <p:cNvPr id="6" name="Content Placeholder 5">
            <a:extLst>
              <a:ext uri="{FF2B5EF4-FFF2-40B4-BE49-F238E27FC236}">
                <a16:creationId xmlns:a16="http://schemas.microsoft.com/office/drawing/2014/main" id="{41D30BD4-757F-3C3D-F3FA-14FD80DFA9E7}"/>
              </a:ext>
            </a:extLst>
          </p:cNvPr>
          <p:cNvSpPr>
            <a:spLocks noGrp="1"/>
          </p:cNvSpPr>
          <p:nvPr>
            <p:ph type="subTitle" idx="1"/>
          </p:nvPr>
        </p:nvSpPr>
        <p:spPr>
          <a:xfrm>
            <a:off x="6654801" y="1089025"/>
            <a:ext cx="4451347" cy="4679950"/>
          </a:xfrm>
        </p:spPr>
        <p:txBody>
          <a:bodyPr vert="horz" lIns="0" tIns="0" rIns="0" bIns="0" rtlCol="0" anchor="ctr" anchorCtr="0">
            <a:normAutofit/>
          </a:bodyPr>
          <a:lstStyle/>
          <a:p>
            <a:endParaRPr lang="en-US" i="0" dirty="0"/>
          </a:p>
          <a:p>
            <a:r>
              <a:rPr lang="en-US" i="0" dirty="0"/>
              <a:t>Genetic drift in small populations has 2 effects:</a:t>
            </a:r>
          </a:p>
          <a:p>
            <a:pPr marL="285750" indent="-285750">
              <a:buFont typeface="Arial" panose="020B0604020202020204" pitchFamily="34" charset="0"/>
              <a:buChar char="•"/>
            </a:pPr>
            <a:r>
              <a:rPr lang="en-US" i="0" dirty="0"/>
              <a:t>Natural selection becomes less effective</a:t>
            </a:r>
          </a:p>
          <a:p>
            <a:pPr marL="285750" indent="-285750">
              <a:buFont typeface="Arial" panose="020B0604020202020204" pitchFamily="34" charset="0"/>
              <a:buChar char="•"/>
            </a:pPr>
            <a:r>
              <a:rPr lang="en-US" i="0" dirty="0"/>
              <a:t>The effects of natural selection become less predictable</a:t>
            </a:r>
          </a:p>
          <a:p>
            <a:pPr marL="702900" lvl="1" indent="-342900">
              <a:buFont typeface="Arial" panose="020B0604020202020204" pitchFamily="34" charset="0"/>
              <a:buChar char="•"/>
            </a:pPr>
            <a:endParaRPr lang="en-US" dirty="0"/>
          </a:p>
        </p:txBody>
      </p:sp>
      <p:cxnSp>
        <p:nvCxnSpPr>
          <p:cNvPr id="88" name="Straight Connector 87">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3429000"/>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850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1A87C03D-1430-E4E9-CDD0-1BE159E35F26}"/>
              </a:ext>
            </a:extLst>
          </p:cNvPr>
          <p:cNvSpPr>
            <a:spLocks noGrp="1"/>
          </p:cNvSpPr>
          <p:nvPr>
            <p:ph type="title"/>
          </p:nvPr>
        </p:nvSpPr>
        <p:spPr>
          <a:xfrm>
            <a:off x="1078100" y="542671"/>
            <a:ext cx="10026650" cy="1124202"/>
          </a:xfrm>
        </p:spPr>
        <p:txBody>
          <a:bodyPr wrap="square" anchor="ctr">
            <a:normAutofit/>
          </a:bodyPr>
          <a:lstStyle/>
          <a:p>
            <a:pPr algn="ctr"/>
            <a:r>
              <a:rPr lang="en-US" dirty="0"/>
              <a:t>Directional selection</a:t>
            </a:r>
            <a:endParaRPr lang="en-US"/>
          </a:p>
        </p:txBody>
      </p:sp>
      <p:sp useBgFill="1">
        <p:nvSpPr>
          <p:cNvPr id="113" name="Rectangle 112">
            <a:extLst>
              <a:ext uri="{FF2B5EF4-FFF2-40B4-BE49-F238E27FC236}">
                <a16:creationId xmlns:a16="http://schemas.microsoft.com/office/drawing/2014/main" id="{F883A8D1-ED1B-47A1-AA44-289C080EDD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52664"/>
            <a:ext cx="12192000" cy="4605336"/>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graphicFrame>
        <p:nvGraphicFramePr>
          <p:cNvPr id="114" name="Content Placeholder 11">
            <a:extLst>
              <a:ext uri="{FF2B5EF4-FFF2-40B4-BE49-F238E27FC236}">
                <a16:creationId xmlns:a16="http://schemas.microsoft.com/office/drawing/2014/main" id="{E286F15B-6C3C-782E-AD13-495619A54660}"/>
              </a:ext>
            </a:extLst>
          </p:cNvPr>
          <p:cNvGraphicFramePr>
            <a:graphicFrameLocks noGrp="1"/>
          </p:cNvGraphicFramePr>
          <p:nvPr>
            <p:ph idx="1"/>
            <p:extLst>
              <p:ext uri="{D42A27DB-BD31-4B8C-83A1-F6EECF244321}">
                <p14:modId xmlns:p14="http://schemas.microsoft.com/office/powerpoint/2010/main" val="2351007306"/>
              </p:ext>
            </p:extLst>
          </p:nvPr>
        </p:nvGraphicFramePr>
        <p:xfrm>
          <a:off x="541338" y="2843212"/>
          <a:ext cx="11109674" cy="34721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099698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16A5661-2CFE-478C-BAC3-729F393F3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EDA7F6-D3A2-C674-D239-143076E35873}"/>
              </a:ext>
            </a:extLst>
          </p:cNvPr>
          <p:cNvSpPr>
            <a:spLocks noGrp="1"/>
          </p:cNvSpPr>
          <p:nvPr>
            <p:ph type="title"/>
          </p:nvPr>
        </p:nvSpPr>
        <p:spPr>
          <a:xfrm>
            <a:off x="1080000" y="2252663"/>
            <a:ext cx="4457200" cy="2349500"/>
          </a:xfrm>
        </p:spPr>
        <p:txBody>
          <a:bodyPr anchor="ctr">
            <a:normAutofit/>
          </a:bodyPr>
          <a:lstStyle/>
          <a:p>
            <a:pPr algn="ctr"/>
            <a:r>
              <a:rPr lang="en-US" dirty="0"/>
              <a:t>Underdominance and drift</a:t>
            </a:r>
          </a:p>
        </p:txBody>
      </p:sp>
      <p:grpSp>
        <p:nvGrpSpPr>
          <p:cNvPr id="10" name="Group 9">
            <a:extLst>
              <a:ext uri="{FF2B5EF4-FFF2-40B4-BE49-F238E27FC236}">
                <a16:creationId xmlns:a16="http://schemas.microsoft.com/office/drawing/2014/main" id="{FB7BE8CD-E348-464A-82CC-7EF7AA8284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9771" y="649304"/>
            <a:ext cx="913428" cy="1315264"/>
            <a:chOff x="999771" y="649304"/>
            <a:chExt cx="913428" cy="1315264"/>
          </a:xfrm>
        </p:grpSpPr>
        <p:grpSp>
          <p:nvGrpSpPr>
            <p:cNvPr id="11" name="Group 10">
              <a:extLst>
                <a:ext uri="{FF2B5EF4-FFF2-40B4-BE49-F238E27FC236}">
                  <a16:creationId xmlns:a16="http://schemas.microsoft.com/office/drawing/2014/main" id="{B8CC82D2-4C4A-4C67-8483-5199F97B37A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999771" y="932104"/>
              <a:ext cx="913428" cy="1032464"/>
              <a:chOff x="999771" y="932104"/>
              <a:chExt cx="913428" cy="1032464"/>
            </a:xfrm>
          </p:grpSpPr>
          <p:grpSp>
            <p:nvGrpSpPr>
              <p:cNvPr id="15" name="Group 14">
                <a:extLst>
                  <a:ext uri="{FF2B5EF4-FFF2-40B4-BE49-F238E27FC236}">
                    <a16:creationId xmlns:a16="http://schemas.microsoft.com/office/drawing/2014/main" id="{70D2391D-AA33-4F5E-BD96-B42D93DED22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8100000" flipV="1">
                <a:off x="1047457" y="1290386"/>
                <a:ext cx="865742" cy="628383"/>
                <a:chOff x="558167" y="958515"/>
                <a:chExt cx="865742" cy="628383"/>
              </a:xfrm>
              <a:solidFill>
                <a:schemeClr val="accent3"/>
              </a:solidFill>
            </p:grpSpPr>
            <p:sp>
              <p:nvSpPr>
                <p:cNvPr id="22" name="Freeform: Shape 21">
                  <a:extLst>
                    <a:ext uri="{FF2B5EF4-FFF2-40B4-BE49-F238E27FC236}">
                      <a16:creationId xmlns:a16="http://schemas.microsoft.com/office/drawing/2014/main" id="{BE166DCE-539D-4C74-9C9D-AC000BA2F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Freeform: Shape 22">
                  <a:extLst>
                    <a:ext uri="{FF2B5EF4-FFF2-40B4-BE49-F238E27FC236}">
                      <a16:creationId xmlns:a16="http://schemas.microsoft.com/office/drawing/2014/main" id="{DCC6BEB5-DA1F-4F9E-BA5D-8F892A0FB8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6" name="Group 15">
                <a:extLst>
                  <a:ext uri="{FF2B5EF4-FFF2-40B4-BE49-F238E27FC236}">
                    <a16:creationId xmlns:a16="http://schemas.microsoft.com/office/drawing/2014/main" id="{C0300EB9-093C-4C32-A212-821D7AC082B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flipV="1">
                <a:off x="999771" y="932104"/>
                <a:ext cx="864005" cy="1032464"/>
                <a:chOff x="2207971" y="2384401"/>
                <a:chExt cx="864005" cy="1032464"/>
              </a:xfrm>
            </p:grpSpPr>
            <p:sp>
              <p:nvSpPr>
                <p:cNvPr id="17" name="Freeform: Shape 16">
                  <a:extLst>
                    <a:ext uri="{FF2B5EF4-FFF2-40B4-BE49-F238E27FC236}">
                      <a16:creationId xmlns:a16="http://schemas.microsoft.com/office/drawing/2014/main" id="{AFC97B3C-CF0E-4C93-AA39-7A677A12C5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Freeform: Shape 17">
                  <a:extLst>
                    <a:ext uri="{FF2B5EF4-FFF2-40B4-BE49-F238E27FC236}">
                      <a16:creationId xmlns:a16="http://schemas.microsoft.com/office/drawing/2014/main" id="{0943F14E-6185-4A31-8318-2088A05F5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9" name="Group 18">
                  <a:extLst>
                    <a:ext uri="{FF2B5EF4-FFF2-40B4-BE49-F238E27FC236}">
                      <a16:creationId xmlns:a16="http://schemas.microsoft.com/office/drawing/2014/main" id="{F3B56658-371E-446B-B30D-D4EA2A88A97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440769" y="2384401"/>
                  <a:ext cx="313009" cy="1032464"/>
                  <a:chOff x="2440769" y="2384401"/>
                  <a:chExt cx="313009" cy="1032464"/>
                </a:xfrm>
              </p:grpSpPr>
              <p:cxnSp>
                <p:nvCxnSpPr>
                  <p:cNvPr id="20" name="Straight Connector 19">
                    <a:extLst>
                      <a:ext uri="{FF2B5EF4-FFF2-40B4-BE49-F238E27FC236}">
                        <a16:creationId xmlns:a16="http://schemas.microsoft.com/office/drawing/2014/main" id="{068979FB-2943-4091-A490-D9F8695DF0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378C39C-3FC0-4521-8336-33A8639192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12" name="Group 11">
              <a:extLst>
                <a:ext uri="{FF2B5EF4-FFF2-40B4-BE49-F238E27FC236}">
                  <a16:creationId xmlns:a16="http://schemas.microsoft.com/office/drawing/2014/main" id="{72C6951D-2EAF-4333-B8A8-F473DC3BDF4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37136" y="649304"/>
              <a:ext cx="388541" cy="388541"/>
              <a:chOff x="5752675" y="5440856"/>
              <a:chExt cx="388541" cy="388541"/>
            </a:xfrm>
          </p:grpSpPr>
          <p:sp>
            <p:nvSpPr>
              <p:cNvPr id="13" name="Oval 12">
                <a:extLst>
                  <a:ext uri="{FF2B5EF4-FFF2-40B4-BE49-F238E27FC236}">
                    <a16:creationId xmlns:a16="http://schemas.microsoft.com/office/drawing/2014/main" id="{63E77698-5758-433A-9DF3-3BE43B6FB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FF47FF7F-75A9-438D-8BA7-428BF76974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
        <p:nvSpPr>
          <p:cNvPr id="3" name="Content Placeholder 2">
            <a:extLst>
              <a:ext uri="{FF2B5EF4-FFF2-40B4-BE49-F238E27FC236}">
                <a16:creationId xmlns:a16="http://schemas.microsoft.com/office/drawing/2014/main" id="{C98C7479-5690-72E8-4ED5-A9E1AB1ED49C}"/>
              </a:ext>
            </a:extLst>
          </p:cNvPr>
          <p:cNvSpPr>
            <a:spLocks noGrp="1"/>
          </p:cNvSpPr>
          <p:nvPr>
            <p:ph idx="1"/>
          </p:nvPr>
        </p:nvSpPr>
        <p:spPr>
          <a:xfrm>
            <a:off x="6654801" y="1079499"/>
            <a:ext cx="4457200" cy="4689476"/>
          </a:xfrm>
        </p:spPr>
        <p:txBody>
          <a:bodyPr anchor="ctr">
            <a:normAutofit/>
          </a:bodyPr>
          <a:lstStyle/>
          <a:p>
            <a:pPr>
              <a:lnSpc>
                <a:spcPct val="115000"/>
              </a:lnSpc>
            </a:pPr>
            <a:r>
              <a:rPr lang="en-US" sz="1700" dirty="0"/>
              <a:t>Chromosomal rearrangements are, for the most part, selected against, even if homozygotes for that chromosomal rearrangement have higher fitness</a:t>
            </a:r>
          </a:p>
          <a:p>
            <a:pPr>
              <a:lnSpc>
                <a:spcPct val="115000"/>
              </a:lnSpc>
            </a:pPr>
            <a:r>
              <a:rPr lang="en-US" sz="1700" dirty="0"/>
              <a:t>Genetic drift can cause alleles that are always selected against to remain present in a population</a:t>
            </a:r>
          </a:p>
          <a:p>
            <a:pPr>
              <a:lnSpc>
                <a:spcPct val="115000"/>
              </a:lnSpc>
            </a:pPr>
            <a:r>
              <a:rPr lang="en-US" sz="1700" dirty="0"/>
              <a:t>When allele frequency becomes unstable, natural selection kicks in to “fix” the chromosomal rearrangement</a:t>
            </a:r>
          </a:p>
          <a:p>
            <a:pPr>
              <a:lnSpc>
                <a:spcPct val="115000"/>
              </a:lnSpc>
            </a:pPr>
            <a:r>
              <a:rPr lang="en-US" sz="1700" dirty="0"/>
              <a:t>Factors that make a species susceptible to becoming threatened are the same factors that suggest high chromosomal variability between groups</a:t>
            </a:r>
          </a:p>
        </p:txBody>
      </p:sp>
    </p:spTree>
    <p:extLst>
      <p:ext uri="{BB962C8B-B14F-4D97-AF65-F5344CB8AC3E}">
        <p14:creationId xmlns:p14="http://schemas.microsoft.com/office/powerpoint/2010/main" val="4917821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AEB7F98-32EC-40D3-89EE-C84330231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12281D-B2C5-135D-0616-32AB2EF794A6}"/>
              </a:ext>
            </a:extLst>
          </p:cNvPr>
          <p:cNvSpPr>
            <a:spLocks noGrp="1"/>
          </p:cNvSpPr>
          <p:nvPr>
            <p:ph type="title"/>
          </p:nvPr>
        </p:nvSpPr>
        <p:spPr>
          <a:xfrm>
            <a:off x="540988" y="540033"/>
            <a:ext cx="3884962" cy="1331604"/>
          </a:xfrm>
        </p:spPr>
        <p:txBody>
          <a:bodyPr vert="horz" lIns="0" tIns="0" rIns="0" bIns="0" rtlCol="0" anchor="b" anchorCtr="0">
            <a:normAutofit/>
          </a:bodyPr>
          <a:lstStyle/>
          <a:p>
            <a:pPr algn="ctr"/>
            <a:r>
              <a:rPr lang="en-US"/>
              <a:t>Heterozygous advantage and drift</a:t>
            </a:r>
          </a:p>
        </p:txBody>
      </p:sp>
      <p:cxnSp>
        <p:nvCxnSpPr>
          <p:cNvPr id="22" name="Straight Connector 21">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13469"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 Placeholder 4">
            <a:extLst>
              <a:ext uri="{FF2B5EF4-FFF2-40B4-BE49-F238E27FC236}">
                <a16:creationId xmlns:a16="http://schemas.microsoft.com/office/drawing/2014/main" id="{024CD60D-3F89-9908-442A-EA0AD33A7E29}"/>
              </a:ext>
            </a:extLst>
          </p:cNvPr>
          <p:cNvSpPr>
            <a:spLocks noGrp="1"/>
          </p:cNvSpPr>
          <p:nvPr>
            <p:ph type="body" sz="half" idx="2"/>
          </p:nvPr>
        </p:nvSpPr>
        <p:spPr>
          <a:xfrm>
            <a:off x="540988" y="2759076"/>
            <a:ext cx="3884962" cy="3009899"/>
          </a:xfrm>
        </p:spPr>
        <p:txBody>
          <a:bodyPr vert="horz" lIns="0" tIns="0" rIns="0" bIns="0" rtlCol="0" anchor="t" anchorCtr="0">
            <a:normAutofit/>
          </a:bodyPr>
          <a:lstStyle/>
          <a:p>
            <a:r>
              <a:rPr lang="en-US" dirty="0"/>
              <a:t>Overdominance can accelerate loss of genetic variance if equilibrium frequency of an allele is near zero or one</a:t>
            </a:r>
          </a:p>
        </p:txBody>
      </p:sp>
      <p:sp>
        <p:nvSpPr>
          <p:cNvPr id="24" name="Rectangle 23">
            <a:extLst>
              <a:ext uri="{FF2B5EF4-FFF2-40B4-BE49-F238E27FC236}">
                <a16:creationId xmlns:a16="http://schemas.microsoft.com/office/drawing/2014/main" id="{DAD9000E-708C-464D-A86F-4ABE391B6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6337" y="0"/>
            <a:ext cx="7205663"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15" name="Picture Placeholder 14" descr="A diagram of a function&#10;&#10;Description automatically generated">
            <a:extLst>
              <a:ext uri="{FF2B5EF4-FFF2-40B4-BE49-F238E27FC236}">
                <a16:creationId xmlns:a16="http://schemas.microsoft.com/office/drawing/2014/main" id="{8AD92061-70C6-31CF-F520-28C242ABA9D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537200" y="1104424"/>
            <a:ext cx="6113812" cy="4646496"/>
          </a:xfrm>
          <a:prstGeom prst="rect">
            <a:avLst/>
          </a:prstGeom>
        </p:spPr>
      </p:pic>
    </p:spTree>
    <p:extLst>
      <p:ext uri="{BB962C8B-B14F-4D97-AF65-F5344CB8AC3E}">
        <p14:creationId xmlns:p14="http://schemas.microsoft.com/office/powerpoint/2010/main" val="2531394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DCFBD7-5612-480F-BED3-7820176A50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1B0C0D-78A1-D9FC-851F-A698FC67B4C7}"/>
              </a:ext>
            </a:extLst>
          </p:cNvPr>
          <p:cNvSpPr>
            <a:spLocks noGrp="1"/>
          </p:cNvSpPr>
          <p:nvPr>
            <p:ph type="title"/>
          </p:nvPr>
        </p:nvSpPr>
        <p:spPr>
          <a:xfrm>
            <a:off x="1080000" y="1666874"/>
            <a:ext cx="4457200" cy="3521075"/>
          </a:xfrm>
        </p:spPr>
        <p:txBody>
          <a:bodyPr anchor="ctr">
            <a:normAutofit/>
          </a:bodyPr>
          <a:lstStyle/>
          <a:p>
            <a:pPr algn="ctr"/>
            <a:r>
              <a:rPr lang="en-US" dirty="0"/>
              <a:t>Why is genetic variation important to localized populations?</a:t>
            </a:r>
            <a:endParaRPr lang="en-US"/>
          </a:p>
        </p:txBody>
      </p:sp>
      <p:grpSp>
        <p:nvGrpSpPr>
          <p:cNvPr id="10" name="Group 9">
            <a:extLst>
              <a:ext uri="{FF2B5EF4-FFF2-40B4-BE49-F238E27FC236}">
                <a16:creationId xmlns:a16="http://schemas.microsoft.com/office/drawing/2014/main" id="{263531A3-FAAF-4F5C-AF87-9164600530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0671" y="408462"/>
            <a:ext cx="913428" cy="1032464"/>
            <a:chOff x="999771" y="932104"/>
            <a:chExt cx="913428" cy="1032464"/>
          </a:xfrm>
        </p:grpSpPr>
        <p:grpSp>
          <p:nvGrpSpPr>
            <p:cNvPr id="11" name="Group 10">
              <a:extLst>
                <a:ext uri="{FF2B5EF4-FFF2-40B4-BE49-F238E27FC236}">
                  <a16:creationId xmlns:a16="http://schemas.microsoft.com/office/drawing/2014/main" id="{F09EC0F0-36F6-475A-B313-91019F46E4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8100000" flipV="1">
              <a:off x="1047457" y="1290386"/>
              <a:ext cx="865742" cy="628383"/>
              <a:chOff x="558167" y="958515"/>
              <a:chExt cx="865742" cy="628383"/>
            </a:xfrm>
            <a:solidFill>
              <a:schemeClr val="accent3"/>
            </a:solidFill>
          </p:grpSpPr>
          <p:sp>
            <p:nvSpPr>
              <p:cNvPr id="18" name="Freeform: Shape 17">
                <a:extLst>
                  <a:ext uri="{FF2B5EF4-FFF2-40B4-BE49-F238E27FC236}">
                    <a16:creationId xmlns:a16="http://schemas.microsoft.com/office/drawing/2014/main" id="{3E720176-168D-4875-B380-1FFAD166CC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Freeform: Shape 18">
                <a:extLst>
                  <a:ext uri="{FF2B5EF4-FFF2-40B4-BE49-F238E27FC236}">
                    <a16:creationId xmlns:a16="http://schemas.microsoft.com/office/drawing/2014/main" id="{6C3DF9F2-65C8-4063-9164-2DBD90E2A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2" name="Group 11">
              <a:extLst>
                <a:ext uri="{FF2B5EF4-FFF2-40B4-BE49-F238E27FC236}">
                  <a16:creationId xmlns:a16="http://schemas.microsoft.com/office/drawing/2014/main" id="{1DB23F83-9229-4C60-938A-F2CF20C27F4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flipV="1">
              <a:off x="999771" y="932104"/>
              <a:ext cx="864005" cy="1032464"/>
              <a:chOff x="2207971" y="2384401"/>
              <a:chExt cx="864005" cy="1032464"/>
            </a:xfrm>
          </p:grpSpPr>
          <p:sp>
            <p:nvSpPr>
              <p:cNvPr id="13" name="Freeform: Shape 12">
                <a:extLst>
                  <a:ext uri="{FF2B5EF4-FFF2-40B4-BE49-F238E27FC236}">
                    <a16:creationId xmlns:a16="http://schemas.microsoft.com/office/drawing/2014/main" id="{1ED4C557-D730-47E9-AC8A-884190A4E8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Freeform: Shape 13">
                <a:extLst>
                  <a:ext uri="{FF2B5EF4-FFF2-40B4-BE49-F238E27FC236}">
                    <a16:creationId xmlns:a16="http://schemas.microsoft.com/office/drawing/2014/main" id="{8AA1D3F0-72CD-4C7B-8C03-2A50531F98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5" name="Group 14">
                <a:extLst>
                  <a:ext uri="{FF2B5EF4-FFF2-40B4-BE49-F238E27FC236}">
                    <a16:creationId xmlns:a16="http://schemas.microsoft.com/office/drawing/2014/main" id="{129409EB-5515-4925-83E4-F7C979ED0B2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440769" y="2384401"/>
                <a:ext cx="313009" cy="1032464"/>
                <a:chOff x="2440769" y="2384401"/>
                <a:chExt cx="313009" cy="1032464"/>
              </a:xfrm>
            </p:grpSpPr>
            <p:cxnSp>
              <p:nvCxnSpPr>
                <p:cNvPr id="16" name="Straight Connector 15">
                  <a:extLst>
                    <a:ext uri="{FF2B5EF4-FFF2-40B4-BE49-F238E27FC236}">
                      <a16:creationId xmlns:a16="http://schemas.microsoft.com/office/drawing/2014/main" id="{2E18C444-B7B2-4918-AD29-D6CD204E58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B974E9A-69BC-4453-9A9D-6036790B37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3" name="Content Placeholder 2">
            <a:extLst>
              <a:ext uri="{FF2B5EF4-FFF2-40B4-BE49-F238E27FC236}">
                <a16:creationId xmlns:a16="http://schemas.microsoft.com/office/drawing/2014/main" id="{3144FFB9-D7D8-F33A-8CF7-B38F7C01254D}"/>
              </a:ext>
            </a:extLst>
          </p:cNvPr>
          <p:cNvSpPr>
            <a:spLocks noGrp="1"/>
          </p:cNvSpPr>
          <p:nvPr>
            <p:ph idx="1"/>
          </p:nvPr>
        </p:nvSpPr>
        <p:spPr>
          <a:xfrm>
            <a:off x="6654801" y="1079499"/>
            <a:ext cx="4451350" cy="4689476"/>
          </a:xfrm>
        </p:spPr>
        <p:txBody>
          <a:bodyPr anchor="ctr">
            <a:normAutofit/>
          </a:bodyPr>
          <a:lstStyle/>
          <a:p>
            <a:pPr>
              <a:lnSpc>
                <a:spcPct val="115000"/>
              </a:lnSpc>
            </a:pPr>
            <a:r>
              <a:rPr lang="en-US" sz="1700" dirty="0"/>
              <a:t>Different alleles and genotypes can affect a population’s ability to thrive in their specific environment</a:t>
            </a:r>
          </a:p>
          <a:p>
            <a:pPr>
              <a:lnSpc>
                <a:spcPct val="115000"/>
              </a:lnSpc>
            </a:pPr>
            <a:r>
              <a:rPr lang="en-US" sz="1700" dirty="0"/>
              <a:t>If genetically distinct individuals are introduced into a population to increase genetic diversity, but they don’t have any locally-adapted traits, they’re unlikely to survive and the effort is ultimately unsuccessful</a:t>
            </a:r>
          </a:p>
          <a:p>
            <a:pPr>
              <a:lnSpc>
                <a:spcPct val="115000"/>
              </a:lnSpc>
            </a:pPr>
            <a:r>
              <a:rPr lang="en-US" sz="1700" dirty="0"/>
              <a:t>Even worse, gene flow between these unfit individuals can be detrimental to the rest of the population because those local adaptations are at a greater risk to be lost</a:t>
            </a:r>
          </a:p>
        </p:txBody>
      </p:sp>
      <p:grpSp>
        <p:nvGrpSpPr>
          <p:cNvPr id="21" name="Group 20">
            <a:extLst>
              <a:ext uri="{FF2B5EF4-FFF2-40B4-BE49-F238E27FC236}">
                <a16:creationId xmlns:a16="http://schemas.microsoft.com/office/drawing/2014/main" id="{F73511A5-69DC-406F-AFE1-A7248A4CE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27954" y="5402020"/>
            <a:ext cx="912571" cy="1032464"/>
            <a:chOff x="5329995" y="4868671"/>
            <a:chExt cx="912571" cy="1032464"/>
          </a:xfrm>
        </p:grpSpPr>
        <p:grpSp>
          <p:nvGrpSpPr>
            <p:cNvPr id="22" name="Group 21">
              <a:extLst>
                <a:ext uri="{FF2B5EF4-FFF2-40B4-BE49-F238E27FC236}">
                  <a16:creationId xmlns:a16="http://schemas.microsoft.com/office/drawing/2014/main" id="{8D1B5CB3-BCAF-4109-B9F9-5FC34D383C0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V="1">
              <a:off x="5376824" y="5010722"/>
              <a:ext cx="865742" cy="628383"/>
              <a:chOff x="558167" y="958515"/>
              <a:chExt cx="865742" cy="628383"/>
            </a:xfrm>
            <a:solidFill>
              <a:schemeClr val="accent3"/>
            </a:solidFill>
          </p:grpSpPr>
          <p:sp>
            <p:nvSpPr>
              <p:cNvPr id="29" name="Freeform: Shape 28">
                <a:extLst>
                  <a:ext uri="{FF2B5EF4-FFF2-40B4-BE49-F238E27FC236}">
                    <a16:creationId xmlns:a16="http://schemas.microsoft.com/office/drawing/2014/main" id="{1A1D338F-12B9-476D-9D9C-E55E4123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Freeform: Shape 29">
                <a:extLst>
                  <a:ext uri="{FF2B5EF4-FFF2-40B4-BE49-F238E27FC236}">
                    <a16:creationId xmlns:a16="http://schemas.microsoft.com/office/drawing/2014/main" id="{65EF7F9B-7A42-4B15-8511-C2968A4FE0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3" name="Group 22">
              <a:extLst>
                <a:ext uri="{FF2B5EF4-FFF2-40B4-BE49-F238E27FC236}">
                  <a16:creationId xmlns:a16="http://schemas.microsoft.com/office/drawing/2014/main" id="{B1952DB7-91C4-4C9C-AEC9-7DBA47F2F54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flipV="1">
              <a:off x="5329995" y="4868671"/>
              <a:ext cx="864005" cy="1032464"/>
              <a:chOff x="2207971" y="2384401"/>
              <a:chExt cx="864005" cy="1032464"/>
            </a:xfrm>
          </p:grpSpPr>
          <p:sp>
            <p:nvSpPr>
              <p:cNvPr id="24" name="Freeform: Shape 23">
                <a:extLst>
                  <a:ext uri="{FF2B5EF4-FFF2-40B4-BE49-F238E27FC236}">
                    <a16:creationId xmlns:a16="http://schemas.microsoft.com/office/drawing/2014/main" id="{1C2A575A-5190-4DE4-9DFE-F5974353EF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Freeform: Shape 24">
                <a:extLst>
                  <a:ext uri="{FF2B5EF4-FFF2-40B4-BE49-F238E27FC236}">
                    <a16:creationId xmlns:a16="http://schemas.microsoft.com/office/drawing/2014/main" id="{3C7150A2-FFA7-4F7C-81C9-2FA3803FA8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6" name="Group 25">
                <a:extLst>
                  <a:ext uri="{FF2B5EF4-FFF2-40B4-BE49-F238E27FC236}">
                    <a16:creationId xmlns:a16="http://schemas.microsoft.com/office/drawing/2014/main" id="{A7E7BC8E-8EF0-45B0-AE3F-6A6B7316C0D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440769" y="2384401"/>
                <a:ext cx="313009" cy="1032464"/>
                <a:chOff x="2440769" y="2384401"/>
                <a:chExt cx="313009" cy="1032464"/>
              </a:xfrm>
            </p:grpSpPr>
            <p:cxnSp>
              <p:nvCxnSpPr>
                <p:cNvPr id="27" name="Straight Connector 26">
                  <a:extLst>
                    <a:ext uri="{FF2B5EF4-FFF2-40B4-BE49-F238E27FC236}">
                      <a16:creationId xmlns:a16="http://schemas.microsoft.com/office/drawing/2014/main" id="{B8E09A32-931A-4C38-A558-274FA30070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0988A58-B96D-4381-A625-6822161B21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4061011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9">
            <a:extLst>
              <a:ext uri="{FF2B5EF4-FFF2-40B4-BE49-F238E27FC236}">
                <a16:creationId xmlns:a16="http://schemas.microsoft.com/office/drawing/2014/main" id="{BBF2B63D-62CC-F85C-787A-0DAA20599AF6}"/>
              </a:ext>
            </a:extLst>
          </p:cNvPr>
          <p:cNvSpPr>
            <a:spLocks noGrp="1"/>
          </p:cNvSpPr>
          <p:nvPr>
            <p:ph type="title"/>
          </p:nvPr>
        </p:nvSpPr>
        <p:spPr>
          <a:xfrm>
            <a:off x="6663910" y="540033"/>
            <a:ext cx="4426782" cy="1331604"/>
          </a:xfrm>
        </p:spPr>
        <p:txBody>
          <a:bodyPr vert="horz" lIns="0" tIns="0" rIns="0" bIns="0" rtlCol="0" anchor="b" anchorCtr="0">
            <a:normAutofit/>
          </a:bodyPr>
          <a:lstStyle/>
          <a:p>
            <a:pPr algn="ctr"/>
            <a:r>
              <a:rPr lang="en-US"/>
              <a:t>Detection of natural selection</a:t>
            </a:r>
          </a:p>
        </p:txBody>
      </p:sp>
      <p:pic>
        <p:nvPicPr>
          <p:cNvPr id="15" name="Picture 14" descr="A collage of mice on rocks&#10;&#10;Description automatically generated">
            <a:extLst>
              <a:ext uri="{FF2B5EF4-FFF2-40B4-BE49-F238E27FC236}">
                <a16:creationId xmlns:a16="http://schemas.microsoft.com/office/drawing/2014/main" id="{2C034B3B-FE19-6995-A00D-086932BECE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519" y="1421911"/>
            <a:ext cx="6052467" cy="4478826"/>
          </a:xfrm>
          <a:prstGeom prst="rect">
            <a:avLst/>
          </a:prstGeom>
        </p:spPr>
      </p:pic>
      <p:cxnSp>
        <p:nvCxnSpPr>
          <p:cNvPr id="22" name="Straight Connector 21">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07300"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 Placeholder 11">
            <a:extLst>
              <a:ext uri="{FF2B5EF4-FFF2-40B4-BE49-F238E27FC236}">
                <a16:creationId xmlns:a16="http://schemas.microsoft.com/office/drawing/2014/main" id="{2A907152-EFBF-25F2-09C9-8DF108B0086C}"/>
              </a:ext>
            </a:extLst>
          </p:cNvPr>
          <p:cNvSpPr>
            <a:spLocks noGrp="1"/>
          </p:cNvSpPr>
          <p:nvPr>
            <p:ph type="body" sz="half" idx="2"/>
          </p:nvPr>
        </p:nvSpPr>
        <p:spPr>
          <a:xfrm>
            <a:off x="6645276" y="2759076"/>
            <a:ext cx="4460874" cy="3009899"/>
          </a:xfrm>
        </p:spPr>
        <p:txBody>
          <a:bodyPr vert="horz" lIns="0" tIns="0" rIns="0" bIns="0" rtlCol="0" anchor="t" anchorCtr="0">
            <a:normAutofit/>
          </a:bodyPr>
          <a:lstStyle/>
          <a:p>
            <a:r>
              <a:rPr lang="en-US" dirty="0"/>
              <a:t>Study by Nachman et al. (2003) examined rock mice and found that the darker mice have a mutation on a certain gene at a certain locus, where the light color mice don’t</a:t>
            </a:r>
          </a:p>
          <a:p>
            <a:r>
              <a:rPr lang="en-US" dirty="0"/>
              <a:t>Local adaptations can be hard to find because they aren’t always present</a:t>
            </a:r>
          </a:p>
        </p:txBody>
      </p:sp>
    </p:spTree>
    <p:extLst>
      <p:ext uri="{BB962C8B-B14F-4D97-AF65-F5344CB8AC3E}">
        <p14:creationId xmlns:p14="http://schemas.microsoft.com/office/powerpoint/2010/main" val="21830807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66356C-9D43-2AA3-D5CB-4F73A6CD1F05}"/>
              </a:ext>
            </a:extLst>
          </p:cNvPr>
          <p:cNvSpPr>
            <a:spLocks noGrp="1"/>
          </p:cNvSpPr>
          <p:nvPr>
            <p:ph type="title"/>
          </p:nvPr>
        </p:nvSpPr>
        <p:spPr>
          <a:xfrm>
            <a:off x="1078100" y="542671"/>
            <a:ext cx="10026650" cy="1124202"/>
          </a:xfrm>
        </p:spPr>
        <p:txBody>
          <a:bodyPr vert="horz" wrap="square" lIns="0" tIns="0" rIns="0" bIns="0" rtlCol="0" anchor="ctr" anchorCtr="0">
            <a:normAutofit/>
          </a:bodyPr>
          <a:lstStyle/>
          <a:p>
            <a:pPr algn="ctr"/>
            <a:r>
              <a:rPr lang="en-US" dirty="0"/>
              <a:t>Guest box: winter storms and genetic changes in green anole lizard</a:t>
            </a:r>
            <a:endParaRPr lang="en-US"/>
          </a:p>
        </p:txBody>
      </p:sp>
      <p:sp useBgFill="1">
        <p:nvSpPr>
          <p:cNvPr id="12" name="Rectangle 11">
            <a:extLst>
              <a:ext uri="{FF2B5EF4-FFF2-40B4-BE49-F238E27FC236}">
                <a16:creationId xmlns:a16="http://schemas.microsoft.com/office/drawing/2014/main" id="{F883A8D1-ED1B-47A1-AA44-289C080EDD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52664"/>
            <a:ext cx="12192000" cy="4605336"/>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sp>
        <p:nvSpPr>
          <p:cNvPr id="3" name="Content Placeholder 2">
            <a:extLst>
              <a:ext uri="{FF2B5EF4-FFF2-40B4-BE49-F238E27FC236}">
                <a16:creationId xmlns:a16="http://schemas.microsoft.com/office/drawing/2014/main" id="{F72CC491-A33A-908A-1C2E-8F27070634DB}"/>
              </a:ext>
            </a:extLst>
          </p:cNvPr>
          <p:cNvSpPr>
            <a:spLocks/>
          </p:cNvSpPr>
          <p:nvPr/>
        </p:nvSpPr>
        <p:spPr>
          <a:xfrm>
            <a:off x="1723467" y="2843212"/>
            <a:ext cx="4137060" cy="3472118"/>
          </a:xfrm>
          <a:prstGeom prst="rect">
            <a:avLst/>
          </a:prstGeom>
        </p:spPr>
        <p:txBody>
          <a:bodyPr>
            <a:normAutofit/>
          </a:bodyPr>
          <a:lstStyle/>
          <a:p>
            <a:pPr defTabSz="795528">
              <a:spcAft>
                <a:spcPts val="600"/>
              </a:spcAft>
            </a:pPr>
            <a:r>
              <a:rPr lang="en-US" sz="1700" kern="1200" dirty="0">
                <a:solidFill>
                  <a:schemeClr val="tx1"/>
                </a:solidFill>
                <a:latin typeface="+mn-lt"/>
                <a:ea typeface="+mn-ea"/>
                <a:cs typeface="+mn-cs"/>
              </a:rPr>
              <a:t>Green anoles were originally found in sub-tropical Cuba, and now occupy temperate areas in the south-eastern US</a:t>
            </a:r>
          </a:p>
          <a:p>
            <a:pPr defTabSz="795528">
              <a:spcAft>
                <a:spcPts val="600"/>
              </a:spcAft>
            </a:pPr>
            <a:endParaRPr lang="en-US" sz="1700" kern="1200" dirty="0">
              <a:solidFill>
                <a:schemeClr val="tx1"/>
              </a:solidFill>
              <a:latin typeface="+mn-lt"/>
              <a:ea typeface="+mn-ea"/>
              <a:cs typeface="+mn-cs"/>
            </a:endParaRPr>
          </a:p>
          <a:p>
            <a:pPr defTabSz="795528">
              <a:spcAft>
                <a:spcPts val="600"/>
              </a:spcAft>
            </a:pPr>
            <a:r>
              <a:rPr lang="en-US" sz="1700" kern="1200" dirty="0">
                <a:solidFill>
                  <a:schemeClr val="tx1"/>
                </a:solidFill>
                <a:latin typeface="+mn-lt"/>
                <a:ea typeface="+mn-ea"/>
                <a:cs typeface="+mn-cs"/>
              </a:rPr>
              <a:t>Local populations have local adaptations to varying winter conditions</a:t>
            </a:r>
            <a:endParaRPr lang="en-US" sz="1700" dirty="0"/>
          </a:p>
          <a:p>
            <a:pPr defTabSz="795528">
              <a:spcAft>
                <a:spcPts val="600"/>
              </a:spcAft>
            </a:pPr>
            <a:endParaRPr lang="en-US" sz="1700" kern="1200" dirty="0">
              <a:solidFill>
                <a:schemeClr val="tx1"/>
              </a:solidFill>
              <a:latin typeface="+mn-lt"/>
              <a:ea typeface="+mn-ea"/>
              <a:cs typeface="+mn-cs"/>
            </a:endParaRPr>
          </a:p>
          <a:p>
            <a:pPr defTabSz="795528">
              <a:spcAft>
                <a:spcPts val="600"/>
              </a:spcAft>
            </a:pPr>
            <a:r>
              <a:rPr lang="en-US" sz="1700" kern="1200" dirty="0">
                <a:solidFill>
                  <a:schemeClr val="tx1"/>
                </a:solidFill>
                <a:latin typeface="+mn-lt"/>
                <a:ea typeface="+mn-ea"/>
                <a:cs typeface="+mn-cs"/>
              </a:rPr>
              <a:t>Winter 2013-2014 saw uncharacteristic extreme snow in Texas and Oklahoma</a:t>
            </a:r>
            <a:endParaRPr lang="en-US" sz="1700" dirty="0"/>
          </a:p>
        </p:txBody>
      </p:sp>
      <p:sp>
        <p:nvSpPr>
          <p:cNvPr id="4" name="Content Placeholder 3">
            <a:extLst>
              <a:ext uri="{FF2B5EF4-FFF2-40B4-BE49-F238E27FC236}">
                <a16:creationId xmlns:a16="http://schemas.microsoft.com/office/drawing/2014/main" id="{8AE321CC-CAE9-E2EA-E411-152E41ACB8A0}"/>
              </a:ext>
            </a:extLst>
          </p:cNvPr>
          <p:cNvSpPr>
            <a:spLocks/>
          </p:cNvSpPr>
          <p:nvPr/>
        </p:nvSpPr>
        <p:spPr>
          <a:xfrm>
            <a:off x="6331822" y="2843212"/>
            <a:ext cx="4137060" cy="3472118"/>
          </a:xfrm>
          <a:prstGeom prst="rect">
            <a:avLst/>
          </a:prstGeom>
        </p:spPr>
        <p:txBody>
          <a:bodyPr>
            <a:normAutofit/>
          </a:bodyPr>
          <a:lstStyle/>
          <a:p>
            <a:pPr defTabSz="795528">
              <a:spcAft>
                <a:spcPts val="600"/>
              </a:spcAft>
            </a:pPr>
            <a:r>
              <a:rPr lang="en-US" sz="1700" kern="1200" dirty="0">
                <a:solidFill>
                  <a:schemeClr val="tx1"/>
                </a:solidFill>
                <a:latin typeface="+mn-lt"/>
                <a:ea typeface="+mn-ea"/>
                <a:cs typeface="+mn-cs"/>
              </a:rPr>
              <a:t>Results of genetic testing showed differences on multiple genes that are responsible for cold-tolerance before and after the storms, and those that survived the winter had a higher cold tolerance, suggesting that the storms induced an amount of selection on individual lizards</a:t>
            </a:r>
            <a:endParaRPr lang="en-US" sz="1700" dirty="0"/>
          </a:p>
        </p:txBody>
      </p:sp>
    </p:spTree>
    <p:extLst>
      <p:ext uri="{BB962C8B-B14F-4D97-AF65-F5344CB8AC3E}">
        <p14:creationId xmlns:p14="http://schemas.microsoft.com/office/powerpoint/2010/main" val="33175198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6DC761-087D-C0D4-BB22-DAA00BB23A5E}"/>
              </a:ext>
            </a:extLst>
          </p:cNvPr>
          <p:cNvSpPr>
            <a:spLocks noGrp="1"/>
          </p:cNvSpPr>
          <p:nvPr>
            <p:ph type="title"/>
          </p:nvPr>
        </p:nvSpPr>
        <p:spPr>
          <a:xfrm>
            <a:off x="1080000" y="540000"/>
            <a:ext cx="3345950" cy="2303213"/>
          </a:xfrm>
        </p:spPr>
        <p:txBody>
          <a:bodyPr anchor="ctr">
            <a:normAutofit/>
          </a:bodyPr>
          <a:lstStyle/>
          <a:p>
            <a:pPr algn="ctr"/>
            <a:r>
              <a:rPr lang="en-US" sz="2600"/>
              <a:t>Natural selection and conservation</a:t>
            </a:r>
          </a:p>
        </p:txBody>
      </p:sp>
      <p:cxnSp>
        <p:nvCxnSpPr>
          <p:cNvPr id="7" name="Straight Connector 6">
            <a:extLst>
              <a:ext uri="{FF2B5EF4-FFF2-40B4-BE49-F238E27FC236}">
                <a16:creationId xmlns:a16="http://schemas.microsoft.com/office/drawing/2014/main" id="{3A513CAD-9784-4D35-BAF9-1F7DDD69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4714750" y="1691606"/>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739DC30-9145-2462-FE28-5557A8363D4A}"/>
              </a:ext>
            </a:extLst>
          </p:cNvPr>
          <p:cNvSpPr>
            <a:spLocks noGrp="1"/>
          </p:cNvSpPr>
          <p:nvPr>
            <p:ph idx="1"/>
          </p:nvPr>
        </p:nvSpPr>
        <p:spPr>
          <a:xfrm>
            <a:off x="5543552" y="540000"/>
            <a:ext cx="6107460" cy="2303213"/>
          </a:xfrm>
        </p:spPr>
        <p:txBody>
          <a:bodyPr anchor="ctr">
            <a:normAutofit/>
          </a:bodyPr>
          <a:lstStyle/>
          <a:p>
            <a:r>
              <a:rPr lang="en-US" dirty="0"/>
              <a:t>Local adaptations have a higher presence in large populations</a:t>
            </a:r>
          </a:p>
          <a:p>
            <a:r>
              <a:rPr lang="en-US" dirty="0"/>
              <a:t>Small populations have a lesser ability to evolve to changing environments, which is crucial to their survival</a:t>
            </a:r>
          </a:p>
        </p:txBody>
      </p:sp>
      <p:pic>
        <p:nvPicPr>
          <p:cNvPr id="8" name="Picture 7" descr="Plant growing in a concrete crack">
            <a:extLst>
              <a:ext uri="{FF2B5EF4-FFF2-40B4-BE49-F238E27FC236}">
                <a16:creationId xmlns:a16="http://schemas.microsoft.com/office/drawing/2014/main" id="{C2085E55-1ECE-C049-1A1C-42186C0C0BA3}"/>
              </a:ext>
            </a:extLst>
          </p:cNvPr>
          <p:cNvPicPr>
            <a:picLocks noChangeAspect="1"/>
          </p:cNvPicPr>
          <p:nvPr/>
        </p:nvPicPr>
        <p:blipFill rotWithShape="1">
          <a:blip r:embed="rId3"/>
          <a:srcRect t="45458" b="12408"/>
          <a:stretch/>
        </p:blipFill>
        <p:spPr>
          <a:xfrm>
            <a:off x="20" y="3429000"/>
            <a:ext cx="12191977" cy="3429000"/>
          </a:xfrm>
          <a:prstGeom prst="rect">
            <a:avLst/>
          </a:prstGeom>
        </p:spPr>
      </p:pic>
    </p:spTree>
    <p:extLst>
      <p:ext uri="{BB962C8B-B14F-4D97-AF65-F5344CB8AC3E}">
        <p14:creationId xmlns:p14="http://schemas.microsoft.com/office/powerpoint/2010/main" val="382247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744F69-D94B-B4D0-055C-7A5771A4A1B9}"/>
              </a:ext>
            </a:extLst>
          </p:cNvPr>
          <p:cNvSpPr>
            <a:spLocks noGrp="1"/>
          </p:cNvSpPr>
          <p:nvPr>
            <p:ph type="title"/>
          </p:nvPr>
        </p:nvSpPr>
        <p:spPr>
          <a:xfrm>
            <a:off x="1080000" y="540032"/>
            <a:ext cx="4426782" cy="1331605"/>
          </a:xfrm>
        </p:spPr>
        <p:txBody>
          <a:bodyPr vert="horz" lIns="0" tIns="0" rIns="0" bIns="0" rtlCol="0" anchor="b" anchorCtr="0">
            <a:normAutofit/>
          </a:bodyPr>
          <a:lstStyle/>
          <a:p>
            <a:pPr algn="ctr"/>
            <a:r>
              <a:rPr lang="en-US" dirty="0"/>
              <a:t>fitness</a:t>
            </a:r>
          </a:p>
        </p:txBody>
      </p:sp>
      <p:cxnSp>
        <p:nvCxnSpPr>
          <p:cNvPr id="43" name="Straight Connector 42">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023391"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Content Placeholder 17">
            <a:extLst>
              <a:ext uri="{FF2B5EF4-FFF2-40B4-BE49-F238E27FC236}">
                <a16:creationId xmlns:a16="http://schemas.microsoft.com/office/drawing/2014/main" id="{A3996EC9-3F1C-51BA-0034-D7DA4C52D792}"/>
              </a:ext>
            </a:extLst>
          </p:cNvPr>
          <p:cNvSpPr>
            <a:spLocks noGrp="1"/>
          </p:cNvSpPr>
          <p:nvPr>
            <p:ph idx="1"/>
          </p:nvPr>
        </p:nvSpPr>
        <p:spPr>
          <a:xfrm>
            <a:off x="1080000" y="2759075"/>
            <a:ext cx="4460874" cy="4006053"/>
          </a:xfrm>
        </p:spPr>
        <p:txBody>
          <a:bodyPr>
            <a:normAutofit fontScale="92500" lnSpcReduction="20000"/>
          </a:bodyPr>
          <a:lstStyle/>
          <a:p>
            <a:pPr defTabSz="585216">
              <a:lnSpc>
                <a:spcPct val="115000"/>
              </a:lnSpc>
              <a:spcAft>
                <a:spcPts val="600"/>
              </a:spcAft>
            </a:pPr>
            <a:r>
              <a:rPr lang="en-US" sz="1800" kern="1200" dirty="0">
                <a:latin typeface="+mn-lt"/>
                <a:ea typeface="+mn-ea"/>
                <a:cs typeface="+mn-cs"/>
              </a:rPr>
              <a:t>Fitness: average number of offspring produced by individuals of a certain genotype</a:t>
            </a:r>
          </a:p>
          <a:p>
            <a:pPr defTabSz="585216">
              <a:lnSpc>
                <a:spcPct val="115000"/>
              </a:lnSpc>
              <a:spcAft>
                <a:spcPts val="600"/>
              </a:spcAft>
            </a:pPr>
            <a:r>
              <a:rPr lang="en-US" sz="1800" kern="1200" dirty="0">
                <a:latin typeface="+mn-lt"/>
                <a:ea typeface="+mn-ea"/>
                <a:cs typeface="+mn-cs"/>
              </a:rPr>
              <a:t>Life history components that drive selective differences between genotypes:</a:t>
            </a:r>
          </a:p>
          <a:p>
            <a:pPr marL="449856" lvl="1" indent="-219456" defTabSz="585216">
              <a:lnSpc>
                <a:spcPct val="115000"/>
              </a:lnSpc>
              <a:spcAft>
                <a:spcPts val="600"/>
              </a:spcAft>
              <a:buFont typeface="Arial" panose="020B0604020202020204" pitchFamily="34" charset="0"/>
              <a:buChar char="•"/>
            </a:pPr>
            <a:r>
              <a:rPr lang="en-US" sz="1800" kern="1200" dirty="0">
                <a:latin typeface="+mn-lt"/>
                <a:ea typeface="+mn-ea"/>
                <a:cs typeface="+mn-cs"/>
              </a:rPr>
              <a:t>Viability: probability of survival to reproductive age</a:t>
            </a:r>
          </a:p>
          <a:p>
            <a:pPr marL="449856" lvl="1" indent="-219456" defTabSz="585216">
              <a:lnSpc>
                <a:spcPct val="115000"/>
              </a:lnSpc>
              <a:spcAft>
                <a:spcPts val="600"/>
              </a:spcAft>
              <a:buFont typeface="Arial" panose="020B0604020202020204" pitchFamily="34" charset="0"/>
              <a:buChar char="•"/>
            </a:pPr>
            <a:r>
              <a:rPr lang="en-US" sz="1800" kern="1200" dirty="0">
                <a:latin typeface="+mn-lt"/>
                <a:ea typeface="+mn-ea"/>
                <a:cs typeface="+mn-cs"/>
              </a:rPr>
              <a:t>Fertility: average number of offspring per individual that survives to reproductive maturity for a particular genotype</a:t>
            </a:r>
            <a:endParaRPr lang="en-US" sz="1800" i="0" dirty="0"/>
          </a:p>
          <a:p>
            <a:pPr defTabSz="585216">
              <a:lnSpc>
                <a:spcPct val="115000"/>
              </a:lnSpc>
              <a:spcAft>
                <a:spcPts val="600"/>
              </a:spcAft>
            </a:pPr>
            <a:r>
              <a:rPr lang="en-US" sz="1800" dirty="0"/>
              <a:t>Calculated as the</a:t>
            </a:r>
            <a:r>
              <a:rPr lang="en-US" sz="1800" kern="1200" dirty="0">
                <a:latin typeface="+mn-lt"/>
                <a:ea typeface="+mn-ea"/>
                <a:cs typeface="+mn-cs"/>
              </a:rPr>
              <a:t> product of viability and fertility for an individual genotype</a:t>
            </a:r>
          </a:p>
          <a:p>
            <a:pPr>
              <a:lnSpc>
                <a:spcPct val="115000"/>
              </a:lnSpc>
            </a:pPr>
            <a:endParaRPr lang="en-US" sz="1100" dirty="0"/>
          </a:p>
        </p:txBody>
      </p:sp>
      <p:sp>
        <p:nvSpPr>
          <p:cNvPr id="44" name="Rectangle 43">
            <a:extLst>
              <a:ext uri="{FF2B5EF4-FFF2-40B4-BE49-F238E27FC236}">
                <a16:creationId xmlns:a16="http://schemas.microsoft.com/office/drawing/2014/main" id="{AA11AC2B-E0EE-4BB9-8BC1-EC5DA9DBE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4794" y="0"/>
            <a:ext cx="5537206"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6" name="Picture 5" descr="A screenshot of a computer&#10;&#10;Description automatically generated">
            <a:extLst>
              <a:ext uri="{FF2B5EF4-FFF2-40B4-BE49-F238E27FC236}">
                <a16:creationId xmlns:a16="http://schemas.microsoft.com/office/drawing/2014/main" id="{18C804A8-093A-365F-562A-2BD2F5D8DC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8864" y="2349386"/>
            <a:ext cx="4452148" cy="2159291"/>
          </a:xfrm>
          <a:prstGeom prst="rect">
            <a:avLst/>
          </a:prstGeom>
        </p:spPr>
      </p:pic>
      <p:sp>
        <p:nvSpPr>
          <p:cNvPr id="3" name="Content Placeholder 2">
            <a:extLst>
              <a:ext uri="{FF2B5EF4-FFF2-40B4-BE49-F238E27FC236}">
                <a16:creationId xmlns:a16="http://schemas.microsoft.com/office/drawing/2014/main" id="{48947E39-C862-DEFE-8E57-A5B2CE68BE83}"/>
              </a:ext>
            </a:extLst>
          </p:cNvPr>
          <p:cNvSpPr>
            <a:spLocks/>
          </p:cNvSpPr>
          <p:nvPr/>
        </p:nvSpPr>
        <p:spPr>
          <a:xfrm>
            <a:off x="2722839" y="5186363"/>
            <a:ext cx="163236" cy="230106"/>
          </a:xfrm>
          <a:prstGeom prst="rect">
            <a:avLst/>
          </a:prstGeom>
        </p:spPr>
        <p:txBody>
          <a:bodyPr/>
          <a:lstStyle/>
          <a:p>
            <a:pPr defTabSz="585216">
              <a:spcAft>
                <a:spcPts val="600"/>
              </a:spcAft>
            </a:pPr>
            <a:r>
              <a:rPr lang="en-US" sz="1700" i="0" dirty="0"/>
              <a:t> </a:t>
            </a:r>
          </a:p>
        </p:txBody>
      </p:sp>
      <p:sp>
        <p:nvSpPr>
          <p:cNvPr id="4" name="Content Placeholder 3">
            <a:extLst>
              <a:ext uri="{FF2B5EF4-FFF2-40B4-BE49-F238E27FC236}">
                <a16:creationId xmlns:a16="http://schemas.microsoft.com/office/drawing/2014/main" id="{650AB94A-0FCE-9114-5E02-978088A04E97}"/>
              </a:ext>
            </a:extLst>
          </p:cNvPr>
          <p:cNvSpPr>
            <a:spLocks/>
          </p:cNvSpPr>
          <p:nvPr/>
        </p:nvSpPr>
        <p:spPr>
          <a:xfrm>
            <a:off x="6138182" y="5186361"/>
            <a:ext cx="241188" cy="230107"/>
          </a:xfrm>
          <a:prstGeom prst="rect">
            <a:avLst/>
          </a:prstGeom>
        </p:spPr>
        <p:txBody>
          <a:bodyPr/>
          <a:lstStyle/>
          <a:p>
            <a:pPr marL="0" indent="0">
              <a:spcAft>
                <a:spcPts val="600"/>
              </a:spcAft>
              <a:buNone/>
            </a:pPr>
            <a:r>
              <a:rPr lang="en-US" dirty="0"/>
              <a:t> </a:t>
            </a:r>
          </a:p>
        </p:txBody>
      </p:sp>
    </p:spTree>
    <p:extLst>
      <p:ext uri="{BB962C8B-B14F-4D97-AF65-F5344CB8AC3E}">
        <p14:creationId xmlns:p14="http://schemas.microsoft.com/office/powerpoint/2010/main" val="3314428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1A3F04-A773-9242-57BB-E6B646E8F25D}"/>
              </a:ext>
            </a:extLst>
          </p:cNvPr>
          <p:cNvSpPr>
            <a:spLocks noGrp="1"/>
          </p:cNvSpPr>
          <p:nvPr>
            <p:ph type="title"/>
          </p:nvPr>
        </p:nvSpPr>
        <p:spPr>
          <a:xfrm>
            <a:off x="1080000" y="540000"/>
            <a:ext cx="3345950" cy="2303213"/>
          </a:xfrm>
        </p:spPr>
        <p:txBody>
          <a:bodyPr vert="horz" lIns="0" tIns="0" rIns="0" bIns="0" rtlCol="0" anchor="ctr" anchorCtr="0">
            <a:normAutofit/>
          </a:bodyPr>
          <a:lstStyle/>
          <a:p>
            <a:pPr algn="ctr"/>
            <a:r>
              <a:rPr lang="en-US" dirty="0"/>
              <a:t>relative fitness</a:t>
            </a:r>
          </a:p>
        </p:txBody>
      </p:sp>
      <p:cxnSp>
        <p:nvCxnSpPr>
          <p:cNvPr id="27" name="Straight Connector 26">
            <a:extLst>
              <a:ext uri="{FF2B5EF4-FFF2-40B4-BE49-F238E27FC236}">
                <a16:creationId xmlns:a16="http://schemas.microsoft.com/office/drawing/2014/main" id="{3A513CAD-9784-4D35-BAF9-1F7DDD69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4714750" y="1691606"/>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D90286A-290B-3549-BC14-60F59052A9AC}"/>
              </a:ext>
            </a:extLst>
          </p:cNvPr>
          <p:cNvSpPr txBox="1"/>
          <p:nvPr/>
        </p:nvSpPr>
        <p:spPr>
          <a:xfrm>
            <a:off x="5586414" y="540000"/>
            <a:ext cx="6107460" cy="2303213"/>
          </a:xfrm>
          <a:prstGeom prst="rect">
            <a:avLst/>
          </a:prstGeom>
        </p:spPr>
        <p:txBody>
          <a:bodyPr vert="horz" lIns="0" tIns="0" rIns="0" bIns="0" rtlCol="0" anchor="ctr" anchorCtr="0">
            <a:normAutofit lnSpcReduction="10000"/>
          </a:bodyPr>
          <a:lstStyle/>
          <a:p>
            <a:pPr marL="342900" indent="-342900">
              <a:lnSpc>
                <a:spcPct val="125000"/>
              </a:lnSpc>
              <a:spcAft>
                <a:spcPts val="600"/>
              </a:spcAft>
              <a:buClr>
                <a:schemeClr val="accent1">
                  <a:lumMod val="60000"/>
                  <a:lumOff val="40000"/>
                </a:schemeClr>
              </a:buClr>
              <a:buFont typeface="Arial" panose="020B0604020202020204" pitchFamily="34" charset="0"/>
              <a:buChar char="•"/>
            </a:pPr>
            <a:r>
              <a:rPr lang="en-US" sz="2000" dirty="0">
                <a:solidFill>
                  <a:schemeClr val="tx1">
                    <a:alpha val="70000"/>
                  </a:schemeClr>
                </a:solidFill>
              </a:rPr>
              <a:t>Based on the total number of expected progeny for each genotype</a:t>
            </a:r>
          </a:p>
          <a:p>
            <a:pPr marL="342900" indent="-342900">
              <a:lnSpc>
                <a:spcPct val="125000"/>
              </a:lnSpc>
              <a:spcAft>
                <a:spcPts val="600"/>
              </a:spcAft>
              <a:buClr>
                <a:schemeClr val="accent1">
                  <a:lumMod val="60000"/>
                  <a:lumOff val="40000"/>
                </a:schemeClr>
              </a:buClr>
              <a:buFont typeface="Arial" panose="020B0604020202020204" pitchFamily="34" charset="0"/>
              <a:buChar char="•"/>
            </a:pPr>
            <a:r>
              <a:rPr lang="en-US" sz="2000" dirty="0">
                <a:solidFill>
                  <a:schemeClr val="tx1">
                    <a:alpha val="70000"/>
                  </a:schemeClr>
                </a:solidFill>
              </a:rPr>
              <a:t>In this example, the relative fitness of heterozygotes is 0.67 because heterozygotes have 0.67 times as many progeny as AA homozygotes (on average)</a:t>
            </a:r>
          </a:p>
        </p:txBody>
      </p:sp>
      <p:sp useBgFill="1">
        <p:nvSpPr>
          <p:cNvPr id="29" name="Rectangle 28">
            <a:extLst>
              <a:ext uri="{FF2B5EF4-FFF2-40B4-BE49-F238E27FC236}">
                <a16:creationId xmlns:a16="http://schemas.microsoft.com/office/drawing/2014/main" id="{4AD52C5F-F278-4082-B0E5-5FDE4B8E2E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429000"/>
            <a:ext cx="12192000" cy="3428999"/>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5" name="Content Placeholder 4" descr="A screenshot of a screen&#10;&#10;Description automatically generated">
            <a:extLst>
              <a:ext uri="{FF2B5EF4-FFF2-40B4-BE49-F238E27FC236}">
                <a16:creationId xmlns:a16="http://schemas.microsoft.com/office/drawing/2014/main" id="{5ED3CEE4-5802-2DA5-8D50-E25D5212122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88423" y="4016374"/>
            <a:ext cx="9015506" cy="2298955"/>
          </a:xfrm>
          <a:prstGeom prst="rect">
            <a:avLst/>
          </a:prstGeom>
        </p:spPr>
      </p:pic>
    </p:spTree>
    <p:extLst>
      <p:ext uri="{BB962C8B-B14F-4D97-AF65-F5344CB8AC3E}">
        <p14:creationId xmlns:p14="http://schemas.microsoft.com/office/powerpoint/2010/main" val="635250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2046DC-6E29-0E0A-919E-63B121F5F01C}"/>
              </a:ext>
            </a:extLst>
          </p:cNvPr>
          <p:cNvSpPr>
            <a:spLocks noGrp="1"/>
          </p:cNvSpPr>
          <p:nvPr>
            <p:ph type="title"/>
          </p:nvPr>
        </p:nvSpPr>
        <p:spPr>
          <a:xfrm>
            <a:off x="1080000" y="540000"/>
            <a:ext cx="4426782" cy="1331637"/>
          </a:xfrm>
        </p:spPr>
        <p:txBody>
          <a:bodyPr vert="horz" lIns="0" tIns="0" rIns="0" bIns="0" rtlCol="0" anchor="b" anchorCtr="0">
            <a:normAutofit/>
          </a:bodyPr>
          <a:lstStyle/>
          <a:p>
            <a:pPr algn="ctr"/>
            <a:r>
              <a:rPr lang="en-US"/>
              <a:t>Single locus with 2 alleles</a:t>
            </a:r>
          </a:p>
        </p:txBody>
      </p:sp>
      <p:cxnSp>
        <p:nvCxnSpPr>
          <p:cNvPr id="18" name="Straight Connector 17">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023391"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69BF14E9-32F6-AB42-2AD3-2ACDCB8A5859}"/>
              </a:ext>
            </a:extLst>
          </p:cNvPr>
          <p:cNvSpPr>
            <a:spLocks noGrp="1"/>
          </p:cNvSpPr>
          <p:nvPr>
            <p:ph sz="half" idx="2"/>
          </p:nvPr>
        </p:nvSpPr>
        <p:spPr>
          <a:xfrm>
            <a:off x="1080000" y="2759076"/>
            <a:ext cx="4460874" cy="3663153"/>
          </a:xfrm>
        </p:spPr>
        <p:txBody>
          <a:bodyPr vert="horz" lIns="0" tIns="0" rIns="0" bIns="0" rtlCol="0" anchor="t" anchorCtr="0">
            <a:normAutofit fontScale="92500"/>
          </a:bodyPr>
          <a:lstStyle/>
          <a:p>
            <a:r>
              <a:rPr lang="en-US" dirty="0"/>
              <a:t>Modeling changes caused by viability selection (differential survival)</a:t>
            </a:r>
          </a:p>
          <a:p>
            <a:r>
              <a:rPr lang="en-US" dirty="0"/>
              <a:t>HW expected frequencies after 1 generation</a:t>
            </a:r>
          </a:p>
          <a:p>
            <a:r>
              <a:rPr lang="en-US" i="1" dirty="0"/>
              <a:t>w </a:t>
            </a:r>
            <a:r>
              <a:rPr lang="en-US" dirty="0"/>
              <a:t>is the average fitness in the population</a:t>
            </a:r>
          </a:p>
          <a:p>
            <a:r>
              <a:rPr lang="en-US" dirty="0"/>
              <a:t>Average fitness of population = fitness of each genotype weighted by its frequency</a:t>
            </a:r>
          </a:p>
        </p:txBody>
      </p:sp>
      <p:sp>
        <p:nvSpPr>
          <p:cNvPr id="20" name="Rectangle 19">
            <a:extLst>
              <a:ext uri="{FF2B5EF4-FFF2-40B4-BE49-F238E27FC236}">
                <a16:creationId xmlns:a16="http://schemas.microsoft.com/office/drawing/2014/main" id="{C0B9CDC7-5D3C-4184-9491-855E593622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4794" y="0"/>
            <a:ext cx="5537206"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5" name="Content Placeholder 4" descr="A screenshot of a math problem&#10;&#10;Description automatically generated">
            <a:extLst>
              <a:ext uri="{FF2B5EF4-FFF2-40B4-BE49-F238E27FC236}">
                <a16:creationId xmlns:a16="http://schemas.microsoft.com/office/drawing/2014/main" id="{1E7DDF26-ECA2-0ACC-F51A-66771EBDC2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1840" y="1978819"/>
            <a:ext cx="5053690" cy="4629149"/>
          </a:xfrm>
          <a:prstGeom prst="rect">
            <a:avLst/>
          </a:prstGeom>
        </p:spPr>
      </p:pic>
      <p:pic>
        <p:nvPicPr>
          <p:cNvPr id="11" name="Content Placeholder 10" descr="A screenshot of a fitness app&#10;&#10;Description automatically generated">
            <a:extLst>
              <a:ext uri="{FF2B5EF4-FFF2-40B4-BE49-F238E27FC236}">
                <a16:creationId xmlns:a16="http://schemas.microsoft.com/office/drawing/2014/main" id="{E6F5F818-D46D-DB52-AE2E-F092CD952312}"/>
              </a:ext>
            </a:extLst>
          </p:cNvPr>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6940483" y="408884"/>
            <a:ext cx="5025047" cy="1331637"/>
          </a:xfrm>
          <a:prstGeom prst="rect">
            <a:avLst/>
          </a:prstGeom>
        </p:spPr>
      </p:pic>
    </p:spTree>
    <p:extLst>
      <p:ext uri="{BB962C8B-B14F-4D97-AF65-F5344CB8AC3E}">
        <p14:creationId xmlns:p14="http://schemas.microsoft.com/office/powerpoint/2010/main" val="776223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ADD72DC-CC5F-44D6-97D3-79407D4FF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flipH="1" flipV="1">
            <a:off x="1058433" y="184491"/>
            <a:ext cx="2287608" cy="3232926"/>
          </a:xfrm>
          <a:custGeom>
            <a:avLst/>
            <a:gdLst>
              <a:gd name="connsiteX0" fmla="*/ 1143804 w 2287608"/>
              <a:gd name="connsiteY0" fmla="*/ 1916209 h 3232926"/>
              <a:gd name="connsiteX1" fmla="*/ 1140311 w 2287608"/>
              <a:gd name="connsiteY1" fmla="*/ 1919384 h 3232926"/>
              <a:gd name="connsiteX2" fmla="*/ 1136818 w 2287608"/>
              <a:gd name="connsiteY2" fmla="*/ 1916209 h 3232926"/>
              <a:gd name="connsiteX3" fmla="*/ 1136818 w 2287608"/>
              <a:gd name="connsiteY3" fmla="*/ 1922559 h 3232926"/>
              <a:gd name="connsiteX4" fmla="*/ 1117018 w 2287608"/>
              <a:gd name="connsiteY4" fmla="*/ 1940554 h 3232926"/>
              <a:gd name="connsiteX5" fmla="*/ 854401 w 2287608"/>
              <a:gd name="connsiteY5" fmla="*/ 2574568 h 3232926"/>
              <a:gd name="connsiteX6" fmla="*/ 1117018 w 2287608"/>
              <a:gd name="connsiteY6" fmla="*/ 3208581 h 3232926"/>
              <a:gd name="connsiteX7" fmla="*/ 1136818 w 2287608"/>
              <a:gd name="connsiteY7" fmla="*/ 3226577 h 3232926"/>
              <a:gd name="connsiteX8" fmla="*/ 1136818 w 2287608"/>
              <a:gd name="connsiteY8" fmla="*/ 3232926 h 3232926"/>
              <a:gd name="connsiteX9" fmla="*/ 1140311 w 2287608"/>
              <a:gd name="connsiteY9" fmla="*/ 3229751 h 3232926"/>
              <a:gd name="connsiteX10" fmla="*/ 1143804 w 2287608"/>
              <a:gd name="connsiteY10" fmla="*/ 3232926 h 3232926"/>
              <a:gd name="connsiteX11" fmla="*/ 1143804 w 2287608"/>
              <a:gd name="connsiteY11" fmla="*/ 3226577 h 3232926"/>
              <a:gd name="connsiteX12" fmla="*/ 1163604 w 2287608"/>
              <a:gd name="connsiteY12" fmla="*/ 3208581 h 3232926"/>
              <a:gd name="connsiteX13" fmla="*/ 1426221 w 2287608"/>
              <a:gd name="connsiteY13" fmla="*/ 2574567 h 3232926"/>
              <a:gd name="connsiteX14" fmla="*/ 1163604 w 2287608"/>
              <a:gd name="connsiteY14" fmla="*/ 1940554 h 3232926"/>
              <a:gd name="connsiteX15" fmla="*/ 1143804 w 2287608"/>
              <a:gd name="connsiteY15" fmla="*/ 1922558 h 3232926"/>
              <a:gd name="connsiteX16" fmla="*/ 1140312 w 2287608"/>
              <a:gd name="connsiteY16" fmla="*/ 1494239 h 3232926"/>
              <a:gd name="connsiteX17" fmla="*/ 1134813 w 2287608"/>
              <a:gd name="connsiteY17" fmla="*/ 1497413 h 3232926"/>
              <a:gd name="connsiteX18" fmla="*/ 1109328 w 2287608"/>
              <a:gd name="connsiteY18" fmla="*/ 1489264 h 3232926"/>
              <a:gd name="connsiteX19" fmla="*/ 428947 w 2287608"/>
              <a:gd name="connsiteY19" fmla="*/ 1578838 h 3232926"/>
              <a:gd name="connsiteX20" fmla="*/ 11185 w 2287608"/>
              <a:gd name="connsiteY20" fmla="*/ 2123278 h 3232926"/>
              <a:gd name="connsiteX21" fmla="*/ 5499 w 2287608"/>
              <a:gd name="connsiteY21" fmla="*/ 2149423 h 3232926"/>
              <a:gd name="connsiteX22" fmla="*/ 0 w 2287608"/>
              <a:gd name="connsiteY22" fmla="*/ 2152597 h 3232926"/>
              <a:gd name="connsiteX23" fmla="*/ 4497 w 2287608"/>
              <a:gd name="connsiteY23" fmla="*/ 2154035 h 3232926"/>
              <a:gd name="connsiteX24" fmla="*/ 3493 w 2287608"/>
              <a:gd name="connsiteY24" fmla="*/ 2158648 h 3232926"/>
              <a:gd name="connsiteX25" fmla="*/ 8992 w 2287608"/>
              <a:gd name="connsiteY25" fmla="*/ 2155473 h 3232926"/>
              <a:gd name="connsiteX26" fmla="*/ 34477 w 2287608"/>
              <a:gd name="connsiteY26" fmla="*/ 2163622 h 3232926"/>
              <a:gd name="connsiteX27" fmla="*/ 290620 w 2287608"/>
              <a:gd name="connsiteY27" fmla="*/ 2194022 h 3232926"/>
              <a:gd name="connsiteX28" fmla="*/ 714858 w 2287608"/>
              <a:gd name="connsiteY28" fmla="*/ 2074049 h 3232926"/>
              <a:gd name="connsiteX29" fmla="*/ 1132621 w 2287608"/>
              <a:gd name="connsiteY29" fmla="*/ 1529609 h 3232926"/>
              <a:gd name="connsiteX30" fmla="*/ 1138305 w 2287608"/>
              <a:gd name="connsiteY30" fmla="*/ 1503464 h 3232926"/>
              <a:gd name="connsiteX31" fmla="*/ 1143804 w 2287608"/>
              <a:gd name="connsiteY31" fmla="*/ 1500289 h 3232926"/>
              <a:gd name="connsiteX32" fmla="*/ 1139308 w 2287608"/>
              <a:gd name="connsiteY32" fmla="*/ 1498852 h 3232926"/>
              <a:gd name="connsiteX33" fmla="*/ 2069415 w 2287608"/>
              <a:gd name="connsiteY33" fmla="*/ 1747063 h 3232926"/>
              <a:gd name="connsiteX34" fmla="*/ 1858661 w 2287608"/>
              <a:gd name="connsiteY34" fmla="*/ 1578837 h 3232926"/>
              <a:gd name="connsiteX35" fmla="*/ 1178281 w 2287608"/>
              <a:gd name="connsiteY35" fmla="*/ 1489263 h 3232926"/>
              <a:gd name="connsiteX36" fmla="*/ 1152796 w 2287608"/>
              <a:gd name="connsiteY36" fmla="*/ 1497412 h 3232926"/>
              <a:gd name="connsiteX37" fmla="*/ 1147297 w 2287608"/>
              <a:gd name="connsiteY37" fmla="*/ 1494238 h 3232926"/>
              <a:gd name="connsiteX38" fmla="*/ 1148300 w 2287608"/>
              <a:gd name="connsiteY38" fmla="*/ 1498851 h 3232926"/>
              <a:gd name="connsiteX39" fmla="*/ 1143804 w 2287608"/>
              <a:gd name="connsiteY39" fmla="*/ 1500288 h 3232926"/>
              <a:gd name="connsiteX40" fmla="*/ 1149304 w 2287608"/>
              <a:gd name="connsiteY40" fmla="*/ 1503463 h 3232926"/>
              <a:gd name="connsiteX41" fmla="*/ 1154988 w 2287608"/>
              <a:gd name="connsiteY41" fmla="*/ 1529608 h 3232926"/>
              <a:gd name="connsiteX42" fmla="*/ 1572751 w 2287608"/>
              <a:gd name="connsiteY42" fmla="*/ 2074048 h 3232926"/>
              <a:gd name="connsiteX43" fmla="*/ 1996989 w 2287608"/>
              <a:gd name="connsiteY43" fmla="*/ 2194021 h 3232926"/>
              <a:gd name="connsiteX44" fmla="*/ 2253131 w 2287608"/>
              <a:gd name="connsiteY44" fmla="*/ 2163621 h 3232926"/>
              <a:gd name="connsiteX45" fmla="*/ 2278616 w 2287608"/>
              <a:gd name="connsiteY45" fmla="*/ 2155472 h 3232926"/>
              <a:gd name="connsiteX46" fmla="*/ 2284115 w 2287608"/>
              <a:gd name="connsiteY46" fmla="*/ 2158647 h 3232926"/>
              <a:gd name="connsiteX47" fmla="*/ 2283112 w 2287608"/>
              <a:gd name="connsiteY47" fmla="*/ 2154034 h 3232926"/>
              <a:gd name="connsiteX48" fmla="*/ 2287608 w 2287608"/>
              <a:gd name="connsiteY48" fmla="*/ 2152596 h 3232926"/>
              <a:gd name="connsiteX49" fmla="*/ 2282109 w 2287608"/>
              <a:gd name="connsiteY49" fmla="*/ 2149422 h 3232926"/>
              <a:gd name="connsiteX50" fmla="*/ 2276424 w 2287608"/>
              <a:gd name="connsiteY50" fmla="*/ 2123277 h 3232926"/>
              <a:gd name="connsiteX51" fmla="*/ 2069415 w 2287608"/>
              <a:gd name="connsiteY51" fmla="*/ 1747063 h 3232926"/>
              <a:gd name="connsiteX52" fmla="*/ 1140311 w 2287608"/>
              <a:gd name="connsiteY52" fmla="*/ 779689 h 3232926"/>
              <a:gd name="connsiteX53" fmla="*/ 1134812 w 2287608"/>
              <a:gd name="connsiteY53" fmla="*/ 782863 h 3232926"/>
              <a:gd name="connsiteX54" fmla="*/ 1109328 w 2287608"/>
              <a:gd name="connsiteY54" fmla="*/ 774714 h 3232926"/>
              <a:gd name="connsiteX55" fmla="*/ 428947 w 2287608"/>
              <a:gd name="connsiteY55" fmla="*/ 864288 h 3232926"/>
              <a:gd name="connsiteX56" fmla="*/ 11185 w 2287608"/>
              <a:gd name="connsiteY56" fmla="*/ 1408728 h 3232926"/>
              <a:gd name="connsiteX57" fmla="*/ 5499 w 2287608"/>
              <a:gd name="connsiteY57" fmla="*/ 1434873 h 3232926"/>
              <a:gd name="connsiteX58" fmla="*/ 0 w 2287608"/>
              <a:gd name="connsiteY58" fmla="*/ 1438047 h 3232926"/>
              <a:gd name="connsiteX59" fmla="*/ 4497 w 2287608"/>
              <a:gd name="connsiteY59" fmla="*/ 1439485 h 3232926"/>
              <a:gd name="connsiteX60" fmla="*/ 3493 w 2287608"/>
              <a:gd name="connsiteY60" fmla="*/ 1444098 h 3232926"/>
              <a:gd name="connsiteX61" fmla="*/ 8992 w 2287608"/>
              <a:gd name="connsiteY61" fmla="*/ 1440923 h 3232926"/>
              <a:gd name="connsiteX62" fmla="*/ 34477 w 2287608"/>
              <a:gd name="connsiteY62" fmla="*/ 1449072 h 3232926"/>
              <a:gd name="connsiteX63" fmla="*/ 290620 w 2287608"/>
              <a:gd name="connsiteY63" fmla="*/ 1479472 h 3232926"/>
              <a:gd name="connsiteX64" fmla="*/ 714858 w 2287608"/>
              <a:gd name="connsiteY64" fmla="*/ 1359499 h 3232926"/>
              <a:gd name="connsiteX65" fmla="*/ 1132621 w 2287608"/>
              <a:gd name="connsiteY65" fmla="*/ 815059 h 3232926"/>
              <a:gd name="connsiteX66" fmla="*/ 1138305 w 2287608"/>
              <a:gd name="connsiteY66" fmla="*/ 788914 h 3232926"/>
              <a:gd name="connsiteX67" fmla="*/ 1143805 w 2287608"/>
              <a:gd name="connsiteY67" fmla="*/ 785739 h 3232926"/>
              <a:gd name="connsiteX68" fmla="*/ 1139308 w 2287608"/>
              <a:gd name="connsiteY68" fmla="*/ 784302 h 3232926"/>
              <a:gd name="connsiteX69" fmla="*/ 2069415 w 2287608"/>
              <a:gd name="connsiteY69" fmla="*/ 1032514 h 3232926"/>
              <a:gd name="connsiteX70" fmla="*/ 1858661 w 2287608"/>
              <a:gd name="connsiteY70" fmla="*/ 864289 h 3232926"/>
              <a:gd name="connsiteX71" fmla="*/ 1178281 w 2287608"/>
              <a:gd name="connsiteY71" fmla="*/ 774715 h 3232926"/>
              <a:gd name="connsiteX72" fmla="*/ 1152796 w 2287608"/>
              <a:gd name="connsiteY72" fmla="*/ 782864 h 3232926"/>
              <a:gd name="connsiteX73" fmla="*/ 1147297 w 2287608"/>
              <a:gd name="connsiteY73" fmla="*/ 779690 h 3232926"/>
              <a:gd name="connsiteX74" fmla="*/ 1148300 w 2287608"/>
              <a:gd name="connsiteY74" fmla="*/ 784303 h 3232926"/>
              <a:gd name="connsiteX75" fmla="*/ 1143804 w 2287608"/>
              <a:gd name="connsiteY75" fmla="*/ 785740 h 3232926"/>
              <a:gd name="connsiteX76" fmla="*/ 1149304 w 2287608"/>
              <a:gd name="connsiteY76" fmla="*/ 788915 h 3232926"/>
              <a:gd name="connsiteX77" fmla="*/ 1154988 w 2287608"/>
              <a:gd name="connsiteY77" fmla="*/ 815060 h 3232926"/>
              <a:gd name="connsiteX78" fmla="*/ 1572751 w 2287608"/>
              <a:gd name="connsiteY78" fmla="*/ 1359500 h 3232926"/>
              <a:gd name="connsiteX79" fmla="*/ 1996989 w 2287608"/>
              <a:gd name="connsiteY79" fmla="*/ 1479473 h 3232926"/>
              <a:gd name="connsiteX80" fmla="*/ 2253131 w 2287608"/>
              <a:gd name="connsiteY80" fmla="*/ 1449073 h 3232926"/>
              <a:gd name="connsiteX81" fmla="*/ 2278616 w 2287608"/>
              <a:gd name="connsiteY81" fmla="*/ 1440924 h 3232926"/>
              <a:gd name="connsiteX82" fmla="*/ 2284115 w 2287608"/>
              <a:gd name="connsiteY82" fmla="*/ 1444099 h 3232926"/>
              <a:gd name="connsiteX83" fmla="*/ 2283112 w 2287608"/>
              <a:gd name="connsiteY83" fmla="*/ 1439486 h 3232926"/>
              <a:gd name="connsiteX84" fmla="*/ 2287608 w 2287608"/>
              <a:gd name="connsiteY84" fmla="*/ 1438048 h 3232926"/>
              <a:gd name="connsiteX85" fmla="*/ 2282109 w 2287608"/>
              <a:gd name="connsiteY85" fmla="*/ 1434874 h 3232926"/>
              <a:gd name="connsiteX86" fmla="*/ 2276424 w 2287608"/>
              <a:gd name="connsiteY86" fmla="*/ 1408729 h 3232926"/>
              <a:gd name="connsiteX87" fmla="*/ 2069415 w 2287608"/>
              <a:gd name="connsiteY87" fmla="*/ 1032514 h 3232926"/>
              <a:gd name="connsiteX88" fmla="*/ 1140311 w 2287608"/>
              <a:gd name="connsiteY88" fmla="*/ 35676 h 3232926"/>
              <a:gd name="connsiteX89" fmla="*/ 1134812 w 2287608"/>
              <a:gd name="connsiteY89" fmla="*/ 38850 h 3232926"/>
              <a:gd name="connsiteX90" fmla="*/ 1109328 w 2287608"/>
              <a:gd name="connsiteY90" fmla="*/ 30701 h 3232926"/>
              <a:gd name="connsiteX91" fmla="*/ 428948 w 2287608"/>
              <a:gd name="connsiteY91" fmla="*/ 120275 h 3232926"/>
              <a:gd name="connsiteX92" fmla="*/ 11185 w 2287608"/>
              <a:gd name="connsiteY92" fmla="*/ 664715 h 3232926"/>
              <a:gd name="connsiteX93" fmla="*/ 5499 w 2287608"/>
              <a:gd name="connsiteY93" fmla="*/ 690860 h 3232926"/>
              <a:gd name="connsiteX94" fmla="*/ 0 w 2287608"/>
              <a:gd name="connsiteY94" fmla="*/ 694034 h 3232926"/>
              <a:gd name="connsiteX95" fmla="*/ 4497 w 2287608"/>
              <a:gd name="connsiteY95" fmla="*/ 695472 h 3232926"/>
              <a:gd name="connsiteX96" fmla="*/ 3493 w 2287608"/>
              <a:gd name="connsiteY96" fmla="*/ 700085 h 3232926"/>
              <a:gd name="connsiteX97" fmla="*/ 8992 w 2287608"/>
              <a:gd name="connsiteY97" fmla="*/ 696910 h 3232926"/>
              <a:gd name="connsiteX98" fmla="*/ 34477 w 2287608"/>
              <a:gd name="connsiteY98" fmla="*/ 705059 h 3232926"/>
              <a:gd name="connsiteX99" fmla="*/ 290620 w 2287608"/>
              <a:gd name="connsiteY99" fmla="*/ 735459 h 3232926"/>
              <a:gd name="connsiteX100" fmla="*/ 714857 w 2287608"/>
              <a:gd name="connsiteY100" fmla="*/ 615486 h 3232926"/>
              <a:gd name="connsiteX101" fmla="*/ 1132621 w 2287608"/>
              <a:gd name="connsiteY101" fmla="*/ 71046 h 3232926"/>
              <a:gd name="connsiteX102" fmla="*/ 1138305 w 2287608"/>
              <a:gd name="connsiteY102" fmla="*/ 44901 h 3232926"/>
              <a:gd name="connsiteX103" fmla="*/ 1143805 w 2287608"/>
              <a:gd name="connsiteY103" fmla="*/ 41726 h 3232926"/>
              <a:gd name="connsiteX104" fmla="*/ 1139308 w 2287608"/>
              <a:gd name="connsiteY104" fmla="*/ 40289 h 3232926"/>
              <a:gd name="connsiteX105" fmla="*/ 2069415 w 2287608"/>
              <a:gd name="connsiteY105" fmla="*/ 288501 h 3232926"/>
              <a:gd name="connsiteX106" fmla="*/ 1858661 w 2287608"/>
              <a:gd name="connsiteY106" fmla="*/ 120276 h 3232926"/>
              <a:gd name="connsiteX107" fmla="*/ 1178281 w 2287608"/>
              <a:gd name="connsiteY107" fmla="*/ 30702 h 3232926"/>
              <a:gd name="connsiteX108" fmla="*/ 1152796 w 2287608"/>
              <a:gd name="connsiteY108" fmla="*/ 38850 h 3232926"/>
              <a:gd name="connsiteX109" fmla="*/ 1147297 w 2287608"/>
              <a:gd name="connsiteY109" fmla="*/ 35676 h 3232926"/>
              <a:gd name="connsiteX110" fmla="*/ 1148300 w 2287608"/>
              <a:gd name="connsiteY110" fmla="*/ 40290 h 3232926"/>
              <a:gd name="connsiteX111" fmla="*/ 1143804 w 2287608"/>
              <a:gd name="connsiteY111" fmla="*/ 41727 h 3232926"/>
              <a:gd name="connsiteX112" fmla="*/ 1149304 w 2287608"/>
              <a:gd name="connsiteY112" fmla="*/ 44901 h 3232926"/>
              <a:gd name="connsiteX113" fmla="*/ 1154988 w 2287608"/>
              <a:gd name="connsiteY113" fmla="*/ 71046 h 3232926"/>
              <a:gd name="connsiteX114" fmla="*/ 1572751 w 2287608"/>
              <a:gd name="connsiteY114" fmla="*/ 615486 h 3232926"/>
              <a:gd name="connsiteX115" fmla="*/ 1996989 w 2287608"/>
              <a:gd name="connsiteY115" fmla="*/ 735460 h 3232926"/>
              <a:gd name="connsiteX116" fmla="*/ 2253131 w 2287608"/>
              <a:gd name="connsiteY116" fmla="*/ 705060 h 3232926"/>
              <a:gd name="connsiteX117" fmla="*/ 2278616 w 2287608"/>
              <a:gd name="connsiteY117" fmla="*/ 696911 h 3232926"/>
              <a:gd name="connsiteX118" fmla="*/ 2284115 w 2287608"/>
              <a:gd name="connsiteY118" fmla="*/ 700086 h 3232926"/>
              <a:gd name="connsiteX119" fmla="*/ 2283112 w 2287608"/>
              <a:gd name="connsiteY119" fmla="*/ 695473 h 3232926"/>
              <a:gd name="connsiteX120" fmla="*/ 2287608 w 2287608"/>
              <a:gd name="connsiteY120" fmla="*/ 694035 h 3232926"/>
              <a:gd name="connsiteX121" fmla="*/ 2282109 w 2287608"/>
              <a:gd name="connsiteY121" fmla="*/ 690860 h 3232926"/>
              <a:gd name="connsiteX122" fmla="*/ 2276424 w 2287608"/>
              <a:gd name="connsiteY122" fmla="*/ 664716 h 3232926"/>
              <a:gd name="connsiteX123" fmla="*/ 2069415 w 2287608"/>
              <a:gd name="connsiteY123" fmla="*/ 288501 h 3232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2287608" h="3232926">
                <a:moveTo>
                  <a:pt x="1143804" y="1916209"/>
                </a:moveTo>
                <a:lnTo>
                  <a:pt x="1140311" y="1919384"/>
                </a:lnTo>
                <a:lnTo>
                  <a:pt x="1136818" y="1916209"/>
                </a:lnTo>
                <a:lnTo>
                  <a:pt x="1136818" y="1922559"/>
                </a:lnTo>
                <a:lnTo>
                  <a:pt x="1117018" y="1940554"/>
                </a:lnTo>
                <a:cubicBezTo>
                  <a:pt x="954760" y="2102813"/>
                  <a:pt x="854401" y="2326970"/>
                  <a:pt x="854401" y="2574568"/>
                </a:cubicBezTo>
                <a:cubicBezTo>
                  <a:pt x="854401" y="2822165"/>
                  <a:pt x="954760" y="3046323"/>
                  <a:pt x="1117018" y="3208581"/>
                </a:cubicBezTo>
                <a:lnTo>
                  <a:pt x="1136818" y="3226577"/>
                </a:lnTo>
                <a:lnTo>
                  <a:pt x="1136818" y="3232926"/>
                </a:lnTo>
                <a:lnTo>
                  <a:pt x="1140311" y="3229751"/>
                </a:lnTo>
                <a:lnTo>
                  <a:pt x="1143804" y="3232926"/>
                </a:lnTo>
                <a:lnTo>
                  <a:pt x="1143804" y="3226577"/>
                </a:lnTo>
                <a:lnTo>
                  <a:pt x="1163604" y="3208581"/>
                </a:lnTo>
                <a:cubicBezTo>
                  <a:pt x="1325862" y="3046323"/>
                  <a:pt x="1426221" y="2822165"/>
                  <a:pt x="1426221" y="2574567"/>
                </a:cubicBezTo>
                <a:cubicBezTo>
                  <a:pt x="1426221" y="2326970"/>
                  <a:pt x="1325862" y="2102812"/>
                  <a:pt x="1163604" y="1940554"/>
                </a:cubicBezTo>
                <a:lnTo>
                  <a:pt x="1143804" y="1922558"/>
                </a:lnTo>
                <a:close/>
                <a:moveTo>
                  <a:pt x="1140312" y="1494239"/>
                </a:moveTo>
                <a:lnTo>
                  <a:pt x="1134813" y="1497413"/>
                </a:lnTo>
                <a:lnTo>
                  <a:pt x="1109328" y="1489264"/>
                </a:lnTo>
                <a:cubicBezTo>
                  <a:pt x="887680" y="1429874"/>
                  <a:pt x="643374" y="1455039"/>
                  <a:pt x="428947" y="1578838"/>
                </a:cubicBezTo>
                <a:cubicBezTo>
                  <a:pt x="214522" y="1702637"/>
                  <a:pt x="70575" y="1901629"/>
                  <a:pt x="11185" y="2123278"/>
                </a:cubicBezTo>
                <a:lnTo>
                  <a:pt x="5499" y="2149423"/>
                </a:lnTo>
                <a:lnTo>
                  <a:pt x="0" y="2152597"/>
                </a:lnTo>
                <a:lnTo>
                  <a:pt x="4497" y="2154035"/>
                </a:lnTo>
                <a:lnTo>
                  <a:pt x="3493" y="2158648"/>
                </a:lnTo>
                <a:lnTo>
                  <a:pt x="8992" y="2155473"/>
                </a:lnTo>
                <a:lnTo>
                  <a:pt x="34477" y="2163622"/>
                </a:lnTo>
                <a:cubicBezTo>
                  <a:pt x="117596" y="2185894"/>
                  <a:pt x="203900" y="2196274"/>
                  <a:pt x="290620" y="2194022"/>
                </a:cubicBezTo>
                <a:cubicBezTo>
                  <a:pt x="435153" y="2190268"/>
                  <a:pt x="580841" y="2151423"/>
                  <a:pt x="714858" y="2074049"/>
                </a:cubicBezTo>
                <a:cubicBezTo>
                  <a:pt x="929283" y="1950250"/>
                  <a:pt x="1073230" y="1751258"/>
                  <a:pt x="1132621" y="1529609"/>
                </a:cubicBezTo>
                <a:lnTo>
                  <a:pt x="1138305" y="1503464"/>
                </a:lnTo>
                <a:lnTo>
                  <a:pt x="1143804" y="1500289"/>
                </a:lnTo>
                <a:lnTo>
                  <a:pt x="1139308" y="1498852"/>
                </a:lnTo>
                <a:close/>
                <a:moveTo>
                  <a:pt x="2069415" y="1747063"/>
                </a:moveTo>
                <a:cubicBezTo>
                  <a:pt x="2009570" y="1682261"/>
                  <a:pt x="1939071" y="1625262"/>
                  <a:pt x="1858661" y="1578837"/>
                </a:cubicBezTo>
                <a:cubicBezTo>
                  <a:pt x="1644235" y="1455038"/>
                  <a:pt x="1399929" y="1429873"/>
                  <a:pt x="1178281" y="1489263"/>
                </a:cubicBezTo>
                <a:lnTo>
                  <a:pt x="1152796" y="1497412"/>
                </a:lnTo>
                <a:lnTo>
                  <a:pt x="1147297" y="1494238"/>
                </a:lnTo>
                <a:lnTo>
                  <a:pt x="1148300" y="1498851"/>
                </a:lnTo>
                <a:lnTo>
                  <a:pt x="1143804" y="1500288"/>
                </a:lnTo>
                <a:lnTo>
                  <a:pt x="1149304" y="1503463"/>
                </a:lnTo>
                <a:lnTo>
                  <a:pt x="1154988" y="1529608"/>
                </a:lnTo>
                <a:cubicBezTo>
                  <a:pt x="1214379" y="1751257"/>
                  <a:pt x="1358325" y="1950249"/>
                  <a:pt x="1572751" y="2074048"/>
                </a:cubicBezTo>
                <a:cubicBezTo>
                  <a:pt x="1706767" y="2151422"/>
                  <a:pt x="1852455" y="2190267"/>
                  <a:pt x="1996989" y="2194021"/>
                </a:cubicBezTo>
                <a:cubicBezTo>
                  <a:pt x="2083709" y="2196273"/>
                  <a:pt x="2170013" y="2185893"/>
                  <a:pt x="2253131" y="2163621"/>
                </a:cubicBezTo>
                <a:lnTo>
                  <a:pt x="2278616" y="2155472"/>
                </a:lnTo>
                <a:lnTo>
                  <a:pt x="2284115" y="2158647"/>
                </a:lnTo>
                <a:lnTo>
                  <a:pt x="2283112" y="2154034"/>
                </a:lnTo>
                <a:lnTo>
                  <a:pt x="2287608" y="2152596"/>
                </a:lnTo>
                <a:lnTo>
                  <a:pt x="2282109" y="2149422"/>
                </a:lnTo>
                <a:lnTo>
                  <a:pt x="2276424" y="2123277"/>
                </a:lnTo>
                <a:cubicBezTo>
                  <a:pt x="2239306" y="1984747"/>
                  <a:pt x="2169157" y="1855067"/>
                  <a:pt x="2069415" y="1747063"/>
                </a:cubicBezTo>
                <a:close/>
                <a:moveTo>
                  <a:pt x="1140311" y="779689"/>
                </a:moveTo>
                <a:lnTo>
                  <a:pt x="1134812" y="782863"/>
                </a:lnTo>
                <a:lnTo>
                  <a:pt x="1109328" y="774714"/>
                </a:lnTo>
                <a:cubicBezTo>
                  <a:pt x="887679" y="715324"/>
                  <a:pt x="643374" y="740489"/>
                  <a:pt x="428947" y="864288"/>
                </a:cubicBezTo>
                <a:cubicBezTo>
                  <a:pt x="214522" y="988087"/>
                  <a:pt x="70575" y="1187079"/>
                  <a:pt x="11185" y="1408728"/>
                </a:cubicBezTo>
                <a:lnTo>
                  <a:pt x="5499" y="1434873"/>
                </a:lnTo>
                <a:lnTo>
                  <a:pt x="0" y="1438047"/>
                </a:lnTo>
                <a:lnTo>
                  <a:pt x="4497" y="1439485"/>
                </a:lnTo>
                <a:lnTo>
                  <a:pt x="3493" y="1444098"/>
                </a:lnTo>
                <a:lnTo>
                  <a:pt x="8992" y="1440923"/>
                </a:lnTo>
                <a:lnTo>
                  <a:pt x="34477" y="1449072"/>
                </a:lnTo>
                <a:cubicBezTo>
                  <a:pt x="117595" y="1471344"/>
                  <a:pt x="203900" y="1481724"/>
                  <a:pt x="290620" y="1479472"/>
                </a:cubicBezTo>
                <a:cubicBezTo>
                  <a:pt x="435154" y="1475718"/>
                  <a:pt x="580841" y="1436873"/>
                  <a:pt x="714858" y="1359499"/>
                </a:cubicBezTo>
                <a:cubicBezTo>
                  <a:pt x="929284" y="1235700"/>
                  <a:pt x="1073229" y="1036708"/>
                  <a:pt x="1132621" y="815059"/>
                </a:cubicBezTo>
                <a:lnTo>
                  <a:pt x="1138305" y="788914"/>
                </a:lnTo>
                <a:lnTo>
                  <a:pt x="1143805" y="785739"/>
                </a:lnTo>
                <a:lnTo>
                  <a:pt x="1139308" y="784302"/>
                </a:lnTo>
                <a:close/>
                <a:moveTo>
                  <a:pt x="2069415" y="1032514"/>
                </a:moveTo>
                <a:cubicBezTo>
                  <a:pt x="2009570" y="967712"/>
                  <a:pt x="1939071" y="910714"/>
                  <a:pt x="1858661" y="864289"/>
                </a:cubicBezTo>
                <a:cubicBezTo>
                  <a:pt x="1644235" y="740490"/>
                  <a:pt x="1399929" y="715325"/>
                  <a:pt x="1178281" y="774715"/>
                </a:cubicBezTo>
                <a:lnTo>
                  <a:pt x="1152796" y="782864"/>
                </a:lnTo>
                <a:lnTo>
                  <a:pt x="1147297" y="779690"/>
                </a:lnTo>
                <a:lnTo>
                  <a:pt x="1148300" y="784303"/>
                </a:lnTo>
                <a:lnTo>
                  <a:pt x="1143804" y="785740"/>
                </a:lnTo>
                <a:lnTo>
                  <a:pt x="1149304" y="788915"/>
                </a:lnTo>
                <a:lnTo>
                  <a:pt x="1154988" y="815060"/>
                </a:lnTo>
                <a:cubicBezTo>
                  <a:pt x="1214379" y="1036709"/>
                  <a:pt x="1358325" y="1235701"/>
                  <a:pt x="1572751" y="1359500"/>
                </a:cubicBezTo>
                <a:cubicBezTo>
                  <a:pt x="1706767" y="1436874"/>
                  <a:pt x="1852455" y="1475719"/>
                  <a:pt x="1996989" y="1479473"/>
                </a:cubicBezTo>
                <a:cubicBezTo>
                  <a:pt x="2083709" y="1481725"/>
                  <a:pt x="2170013" y="1471345"/>
                  <a:pt x="2253131" y="1449073"/>
                </a:cubicBezTo>
                <a:lnTo>
                  <a:pt x="2278616" y="1440924"/>
                </a:lnTo>
                <a:lnTo>
                  <a:pt x="2284115" y="1444099"/>
                </a:lnTo>
                <a:lnTo>
                  <a:pt x="2283112" y="1439486"/>
                </a:lnTo>
                <a:lnTo>
                  <a:pt x="2287608" y="1438048"/>
                </a:lnTo>
                <a:lnTo>
                  <a:pt x="2282109" y="1434874"/>
                </a:lnTo>
                <a:lnTo>
                  <a:pt x="2276424" y="1408729"/>
                </a:lnTo>
                <a:cubicBezTo>
                  <a:pt x="2239306" y="1270198"/>
                  <a:pt x="2169157" y="1140518"/>
                  <a:pt x="2069415" y="1032514"/>
                </a:cubicBezTo>
                <a:close/>
                <a:moveTo>
                  <a:pt x="1140311" y="35676"/>
                </a:moveTo>
                <a:lnTo>
                  <a:pt x="1134812" y="38850"/>
                </a:lnTo>
                <a:lnTo>
                  <a:pt x="1109328" y="30701"/>
                </a:lnTo>
                <a:cubicBezTo>
                  <a:pt x="887679" y="-28689"/>
                  <a:pt x="643374" y="-3524"/>
                  <a:pt x="428948" y="120275"/>
                </a:cubicBezTo>
                <a:cubicBezTo>
                  <a:pt x="214521" y="244074"/>
                  <a:pt x="70575" y="443066"/>
                  <a:pt x="11185" y="664715"/>
                </a:cubicBezTo>
                <a:lnTo>
                  <a:pt x="5499" y="690860"/>
                </a:lnTo>
                <a:lnTo>
                  <a:pt x="0" y="694034"/>
                </a:lnTo>
                <a:lnTo>
                  <a:pt x="4497" y="695472"/>
                </a:lnTo>
                <a:lnTo>
                  <a:pt x="3493" y="700085"/>
                </a:lnTo>
                <a:lnTo>
                  <a:pt x="8992" y="696910"/>
                </a:lnTo>
                <a:lnTo>
                  <a:pt x="34477" y="705059"/>
                </a:lnTo>
                <a:cubicBezTo>
                  <a:pt x="117595" y="727331"/>
                  <a:pt x="203900" y="737711"/>
                  <a:pt x="290620" y="735459"/>
                </a:cubicBezTo>
                <a:cubicBezTo>
                  <a:pt x="435154" y="731705"/>
                  <a:pt x="580841" y="692860"/>
                  <a:pt x="714857" y="615486"/>
                </a:cubicBezTo>
                <a:cubicBezTo>
                  <a:pt x="929284" y="491687"/>
                  <a:pt x="1073229" y="292695"/>
                  <a:pt x="1132621" y="71046"/>
                </a:cubicBezTo>
                <a:lnTo>
                  <a:pt x="1138305" y="44901"/>
                </a:lnTo>
                <a:lnTo>
                  <a:pt x="1143805" y="41726"/>
                </a:lnTo>
                <a:lnTo>
                  <a:pt x="1139308" y="40289"/>
                </a:lnTo>
                <a:close/>
                <a:moveTo>
                  <a:pt x="2069415" y="288501"/>
                </a:moveTo>
                <a:cubicBezTo>
                  <a:pt x="2009570" y="223699"/>
                  <a:pt x="1939071" y="166700"/>
                  <a:pt x="1858661" y="120276"/>
                </a:cubicBezTo>
                <a:cubicBezTo>
                  <a:pt x="1644235" y="-3523"/>
                  <a:pt x="1399929" y="-28688"/>
                  <a:pt x="1178281" y="30702"/>
                </a:cubicBezTo>
                <a:lnTo>
                  <a:pt x="1152796" y="38850"/>
                </a:lnTo>
                <a:lnTo>
                  <a:pt x="1147297" y="35676"/>
                </a:lnTo>
                <a:lnTo>
                  <a:pt x="1148300" y="40290"/>
                </a:lnTo>
                <a:lnTo>
                  <a:pt x="1143804" y="41727"/>
                </a:lnTo>
                <a:lnTo>
                  <a:pt x="1149304" y="44901"/>
                </a:lnTo>
                <a:lnTo>
                  <a:pt x="1154988" y="71046"/>
                </a:lnTo>
                <a:cubicBezTo>
                  <a:pt x="1214379" y="292695"/>
                  <a:pt x="1358325" y="491688"/>
                  <a:pt x="1572751" y="615486"/>
                </a:cubicBezTo>
                <a:cubicBezTo>
                  <a:pt x="1706767" y="692860"/>
                  <a:pt x="1852455" y="731705"/>
                  <a:pt x="1996989" y="735460"/>
                </a:cubicBezTo>
                <a:cubicBezTo>
                  <a:pt x="2083709" y="737712"/>
                  <a:pt x="2170013" y="727332"/>
                  <a:pt x="2253131" y="705060"/>
                </a:cubicBezTo>
                <a:lnTo>
                  <a:pt x="2278616" y="696911"/>
                </a:lnTo>
                <a:lnTo>
                  <a:pt x="2284115" y="700086"/>
                </a:lnTo>
                <a:lnTo>
                  <a:pt x="2283112" y="695473"/>
                </a:lnTo>
                <a:lnTo>
                  <a:pt x="2287608" y="694035"/>
                </a:lnTo>
                <a:lnTo>
                  <a:pt x="2282109" y="690860"/>
                </a:lnTo>
                <a:lnTo>
                  <a:pt x="2276424" y="664716"/>
                </a:lnTo>
                <a:cubicBezTo>
                  <a:pt x="2239306" y="526185"/>
                  <a:pt x="2169157" y="396505"/>
                  <a:pt x="2069415" y="288501"/>
                </a:cubicBez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4" name="Freeform: Shape 13">
            <a:extLst>
              <a:ext uri="{FF2B5EF4-FFF2-40B4-BE49-F238E27FC236}">
                <a16:creationId xmlns:a16="http://schemas.microsoft.com/office/drawing/2014/main" id="{B083E179-CF1F-4694-AEAB-6931C9B31F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flipH="1">
            <a:off x="388193" y="3690094"/>
            <a:ext cx="1785983" cy="1799739"/>
          </a:xfrm>
          <a:custGeom>
            <a:avLst/>
            <a:gdLst>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892991 w 1785983"/>
              <a:gd name="connsiteY8" fmla="*/ 1795123 h 1799739"/>
              <a:gd name="connsiteX9" fmla="*/ 763082 w 1785983"/>
              <a:gd name="connsiteY9" fmla="*/ 1694835 h 1799739"/>
              <a:gd name="connsiteX10" fmla="*/ 379877 w 1785983"/>
              <a:gd name="connsiteY10" fmla="*/ 3722 h 1799739"/>
              <a:gd name="connsiteX11" fmla="*/ 440819 w 1785983"/>
              <a:gd name="connsiteY11" fmla="*/ 59 h 1799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5983" h="1799739">
                <a:moveTo>
                  <a:pt x="440819" y="59"/>
                </a:moveTo>
                <a:cubicBezTo>
                  <a:pt x="584367" y="2557"/>
                  <a:pt x="735105" y="83293"/>
                  <a:pt x="845918" y="261596"/>
                </a:cubicBezTo>
                <a:lnTo>
                  <a:pt x="892992" y="360758"/>
                </a:lnTo>
                <a:lnTo>
                  <a:pt x="892992" y="365372"/>
                </a:lnTo>
                <a:lnTo>
                  <a:pt x="940065" y="266212"/>
                </a:lnTo>
                <a:cubicBezTo>
                  <a:pt x="1066709" y="62437"/>
                  <a:pt x="1245499" y="-13903"/>
                  <a:pt x="1406106" y="8338"/>
                </a:cubicBezTo>
                <a:cubicBezTo>
                  <a:pt x="1827702" y="66720"/>
                  <a:pt x="2124001" y="804388"/>
                  <a:pt x="1022901" y="1699451"/>
                </a:cubicBezTo>
                <a:lnTo>
                  <a:pt x="892991" y="1799739"/>
                </a:lnTo>
                <a:lnTo>
                  <a:pt x="892991" y="1795123"/>
                </a:lnTo>
                <a:lnTo>
                  <a:pt x="763082" y="1694835"/>
                </a:lnTo>
                <a:cubicBezTo>
                  <a:pt x="-338018" y="799772"/>
                  <a:pt x="-41719" y="62104"/>
                  <a:pt x="379877" y="3722"/>
                </a:cubicBezTo>
                <a:cubicBezTo>
                  <a:pt x="399953" y="942"/>
                  <a:pt x="420313" y="-298"/>
                  <a:pt x="440819" y="59"/>
                </a:cubicBezTo>
                <a:close/>
              </a:path>
            </a:pathLst>
          </a:custGeom>
          <a:solidFill>
            <a:schemeClr val="accent1">
              <a:alpha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EE6257A7-D071-42C9-8560-75A6EAE2771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flipH="1" flipV="1">
            <a:off x="854399" y="71786"/>
            <a:ext cx="2287608" cy="3673900"/>
            <a:chOff x="-6080955" y="3437416"/>
            <a:chExt cx="2287608" cy="3673900"/>
          </a:xfrm>
        </p:grpSpPr>
        <p:cxnSp>
          <p:nvCxnSpPr>
            <p:cNvPr id="17" name="Straight Connector 16">
              <a:extLst>
                <a:ext uri="{FF2B5EF4-FFF2-40B4-BE49-F238E27FC236}">
                  <a16:creationId xmlns:a16="http://schemas.microsoft.com/office/drawing/2014/main" id="{52115B20-516B-48FE-ABF8-0300640B54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937151" y="4754133"/>
              <a:ext cx="0" cy="23571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Freeform: Shape 17">
              <a:extLst>
                <a:ext uri="{FF2B5EF4-FFF2-40B4-BE49-F238E27FC236}">
                  <a16:creationId xmlns:a16="http://schemas.microsoft.com/office/drawing/2014/main" id="{572F2AC0-C134-4522-9F34-10107EC526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5226554" y="3437416"/>
              <a:ext cx="571820" cy="1316717"/>
            </a:xfrm>
            <a:custGeom>
              <a:avLst/>
              <a:gdLst>
                <a:gd name="connsiteX0" fmla="*/ 282417 w 571820"/>
                <a:gd name="connsiteY0" fmla="*/ 1316717 h 1316717"/>
                <a:gd name="connsiteX1" fmla="*/ 285910 w 571820"/>
                <a:gd name="connsiteY1" fmla="*/ 1313542 h 1316717"/>
                <a:gd name="connsiteX2" fmla="*/ 289403 w 571820"/>
                <a:gd name="connsiteY2" fmla="*/ 1316717 h 1316717"/>
                <a:gd name="connsiteX3" fmla="*/ 289403 w 571820"/>
                <a:gd name="connsiteY3" fmla="*/ 1310368 h 1316717"/>
                <a:gd name="connsiteX4" fmla="*/ 309203 w 571820"/>
                <a:gd name="connsiteY4" fmla="*/ 1292372 h 1316717"/>
                <a:gd name="connsiteX5" fmla="*/ 571820 w 571820"/>
                <a:gd name="connsiteY5" fmla="*/ 658358 h 1316717"/>
                <a:gd name="connsiteX6" fmla="*/ 309203 w 571820"/>
                <a:gd name="connsiteY6" fmla="*/ 24345 h 1316717"/>
                <a:gd name="connsiteX7" fmla="*/ 289403 w 571820"/>
                <a:gd name="connsiteY7" fmla="*/ 6349 h 1316717"/>
                <a:gd name="connsiteX8" fmla="*/ 289403 w 571820"/>
                <a:gd name="connsiteY8" fmla="*/ 0 h 1316717"/>
                <a:gd name="connsiteX9" fmla="*/ 285910 w 571820"/>
                <a:gd name="connsiteY9" fmla="*/ 3175 h 1316717"/>
                <a:gd name="connsiteX10" fmla="*/ 282417 w 571820"/>
                <a:gd name="connsiteY10" fmla="*/ 0 h 1316717"/>
                <a:gd name="connsiteX11" fmla="*/ 282417 w 571820"/>
                <a:gd name="connsiteY11" fmla="*/ 6350 h 1316717"/>
                <a:gd name="connsiteX12" fmla="*/ 262617 w 571820"/>
                <a:gd name="connsiteY12" fmla="*/ 24345 h 1316717"/>
                <a:gd name="connsiteX13" fmla="*/ 0 w 571820"/>
                <a:gd name="connsiteY13" fmla="*/ 658359 h 1316717"/>
                <a:gd name="connsiteX14" fmla="*/ 262617 w 571820"/>
                <a:gd name="connsiteY14" fmla="*/ 1292372 h 1316717"/>
                <a:gd name="connsiteX15" fmla="*/ 282417 w 571820"/>
                <a:gd name="connsiteY15" fmla="*/ 1310368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71820" h="1316717">
                  <a:moveTo>
                    <a:pt x="282417" y="1316717"/>
                  </a:moveTo>
                  <a:lnTo>
                    <a:pt x="285910" y="1313542"/>
                  </a:lnTo>
                  <a:lnTo>
                    <a:pt x="289403" y="1316717"/>
                  </a:lnTo>
                  <a:lnTo>
                    <a:pt x="289403" y="1310368"/>
                  </a:lnTo>
                  <a:lnTo>
                    <a:pt x="309203" y="1292372"/>
                  </a:lnTo>
                  <a:cubicBezTo>
                    <a:pt x="471461" y="1130114"/>
                    <a:pt x="571820" y="905956"/>
                    <a:pt x="571820" y="658358"/>
                  </a:cubicBezTo>
                  <a:cubicBezTo>
                    <a:pt x="571820" y="410761"/>
                    <a:pt x="471461" y="186603"/>
                    <a:pt x="309203" y="24345"/>
                  </a:cubicBezTo>
                  <a:lnTo>
                    <a:pt x="289403" y="6349"/>
                  </a:lnTo>
                  <a:lnTo>
                    <a:pt x="289403" y="0"/>
                  </a:lnTo>
                  <a:lnTo>
                    <a:pt x="285910" y="3175"/>
                  </a:lnTo>
                  <a:lnTo>
                    <a:pt x="282417" y="0"/>
                  </a:lnTo>
                  <a:lnTo>
                    <a:pt x="282417" y="6350"/>
                  </a:lnTo>
                  <a:lnTo>
                    <a:pt x="262617" y="24345"/>
                  </a:lnTo>
                  <a:cubicBezTo>
                    <a:pt x="100359" y="186604"/>
                    <a:pt x="0" y="410761"/>
                    <a:pt x="0" y="658359"/>
                  </a:cubicBezTo>
                  <a:cubicBezTo>
                    <a:pt x="0" y="905956"/>
                    <a:pt x="100359" y="1130114"/>
                    <a:pt x="262617" y="1292372"/>
                  </a:cubicBezTo>
                  <a:lnTo>
                    <a:pt x="282417" y="1310368"/>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Freeform: Shape 18">
              <a:extLst>
                <a:ext uri="{FF2B5EF4-FFF2-40B4-BE49-F238E27FC236}">
                  <a16:creationId xmlns:a16="http://schemas.microsoft.com/office/drawing/2014/main" id="{0EA2E5B3-77CC-4AA0-A77A-5D95FCDD5E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955" y="4476018"/>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Freeform: Shape 19">
              <a:extLst>
                <a:ext uri="{FF2B5EF4-FFF2-40B4-BE49-F238E27FC236}">
                  <a16:creationId xmlns:a16="http://schemas.microsoft.com/office/drawing/2014/main" id="{2005C810-6BE0-4E85-BA3D-785C45D9BC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937151" y="4476018"/>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Freeform: Shape 20">
              <a:extLst>
                <a:ext uri="{FF2B5EF4-FFF2-40B4-BE49-F238E27FC236}">
                  <a16:creationId xmlns:a16="http://schemas.microsoft.com/office/drawing/2014/main" id="{D4ECB930-9F06-48DB-86D3-75A7E6A2C9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955" y="5190567"/>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Freeform: Shape 21">
              <a:extLst>
                <a:ext uri="{FF2B5EF4-FFF2-40B4-BE49-F238E27FC236}">
                  <a16:creationId xmlns:a16="http://schemas.microsoft.com/office/drawing/2014/main" id="{C9116707-08B8-43A2-8DCB-845D77ABAA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937151" y="5190567"/>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Freeform: Shape 22">
              <a:extLst>
                <a:ext uri="{FF2B5EF4-FFF2-40B4-BE49-F238E27FC236}">
                  <a16:creationId xmlns:a16="http://schemas.microsoft.com/office/drawing/2014/main" id="{2E7DC9CC-81EB-48D8-AC44-C99F47742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955" y="5934581"/>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Freeform: Shape 23">
              <a:extLst>
                <a:ext uri="{FF2B5EF4-FFF2-40B4-BE49-F238E27FC236}">
                  <a16:creationId xmlns:a16="http://schemas.microsoft.com/office/drawing/2014/main" id="{23E2C41B-8946-4545-9CF1-997818234F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937151" y="5934581"/>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6" name="Freeform: Shape 25">
            <a:extLst>
              <a:ext uri="{FF2B5EF4-FFF2-40B4-BE49-F238E27FC236}">
                <a16:creationId xmlns:a16="http://schemas.microsoft.com/office/drawing/2014/main" id="{8AD7D35B-560E-435E-B0FD-0F84A2E6C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V="1">
            <a:off x="8942212" y="184491"/>
            <a:ext cx="2287608" cy="3232926"/>
          </a:xfrm>
          <a:custGeom>
            <a:avLst/>
            <a:gdLst>
              <a:gd name="connsiteX0" fmla="*/ 1143804 w 2287608"/>
              <a:gd name="connsiteY0" fmla="*/ 1916209 h 3232926"/>
              <a:gd name="connsiteX1" fmla="*/ 1140311 w 2287608"/>
              <a:gd name="connsiteY1" fmla="*/ 1919384 h 3232926"/>
              <a:gd name="connsiteX2" fmla="*/ 1136818 w 2287608"/>
              <a:gd name="connsiteY2" fmla="*/ 1916209 h 3232926"/>
              <a:gd name="connsiteX3" fmla="*/ 1136818 w 2287608"/>
              <a:gd name="connsiteY3" fmla="*/ 1922559 h 3232926"/>
              <a:gd name="connsiteX4" fmla="*/ 1117018 w 2287608"/>
              <a:gd name="connsiteY4" fmla="*/ 1940554 h 3232926"/>
              <a:gd name="connsiteX5" fmla="*/ 854401 w 2287608"/>
              <a:gd name="connsiteY5" fmla="*/ 2574568 h 3232926"/>
              <a:gd name="connsiteX6" fmla="*/ 1117018 w 2287608"/>
              <a:gd name="connsiteY6" fmla="*/ 3208581 h 3232926"/>
              <a:gd name="connsiteX7" fmla="*/ 1136818 w 2287608"/>
              <a:gd name="connsiteY7" fmla="*/ 3226577 h 3232926"/>
              <a:gd name="connsiteX8" fmla="*/ 1136818 w 2287608"/>
              <a:gd name="connsiteY8" fmla="*/ 3232926 h 3232926"/>
              <a:gd name="connsiteX9" fmla="*/ 1140311 w 2287608"/>
              <a:gd name="connsiteY9" fmla="*/ 3229751 h 3232926"/>
              <a:gd name="connsiteX10" fmla="*/ 1143804 w 2287608"/>
              <a:gd name="connsiteY10" fmla="*/ 3232926 h 3232926"/>
              <a:gd name="connsiteX11" fmla="*/ 1143804 w 2287608"/>
              <a:gd name="connsiteY11" fmla="*/ 3226577 h 3232926"/>
              <a:gd name="connsiteX12" fmla="*/ 1163604 w 2287608"/>
              <a:gd name="connsiteY12" fmla="*/ 3208581 h 3232926"/>
              <a:gd name="connsiteX13" fmla="*/ 1426221 w 2287608"/>
              <a:gd name="connsiteY13" fmla="*/ 2574567 h 3232926"/>
              <a:gd name="connsiteX14" fmla="*/ 1163604 w 2287608"/>
              <a:gd name="connsiteY14" fmla="*/ 1940554 h 3232926"/>
              <a:gd name="connsiteX15" fmla="*/ 1143804 w 2287608"/>
              <a:gd name="connsiteY15" fmla="*/ 1922558 h 3232926"/>
              <a:gd name="connsiteX16" fmla="*/ 1140312 w 2287608"/>
              <a:gd name="connsiteY16" fmla="*/ 1494239 h 3232926"/>
              <a:gd name="connsiteX17" fmla="*/ 1134813 w 2287608"/>
              <a:gd name="connsiteY17" fmla="*/ 1497413 h 3232926"/>
              <a:gd name="connsiteX18" fmla="*/ 1109328 w 2287608"/>
              <a:gd name="connsiteY18" fmla="*/ 1489264 h 3232926"/>
              <a:gd name="connsiteX19" fmla="*/ 428947 w 2287608"/>
              <a:gd name="connsiteY19" fmla="*/ 1578838 h 3232926"/>
              <a:gd name="connsiteX20" fmla="*/ 11185 w 2287608"/>
              <a:gd name="connsiteY20" fmla="*/ 2123278 h 3232926"/>
              <a:gd name="connsiteX21" fmla="*/ 5499 w 2287608"/>
              <a:gd name="connsiteY21" fmla="*/ 2149423 h 3232926"/>
              <a:gd name="connsiteX22" fmla="*/ 0 w 2287608"/>
              <a:gd name="connsiteY22" fmla="*/ 2152597 h 3232926"/>
              <a:gd name="connsiteX23" fmla="*/ 4497 w 2287608"/>
              <a:gd name="connsiteY23" fmla="*/ 2154035 h 3232926"/>
              <a:gd name="connsiteX24" fmla="*/ 3493 w 2287608"/>
              <a:gd name="connsiteY24" fmla="*/ 2158648 h 3232926"/>
              <a:gd name="connsiteX25" fmla="*/ 8992 w 2287608"/>
              <a:gd name="connsiteY25" fmla="*/ 2155473 h 3232926"/>
              <a:gd name="connsiteX26" fmla="*/ 34477 w 2287608"/>
              <a:gd name="connsiteY26" fmla="*/ 2163622 h 3232926"/>
              <a:gd name="connsiteX27" fmla="*/ 290620 w 2287608"/>
              <a:gd name="connsiteY27" fmla="*/ 2194022 h 3232926"/>
              <a:gd name="connsiteX28" fmla="*/ 714858 w 2287608"/>
              <a:gd name="connsiteY28" fmla="*/ 2074049 h 3232926"/>
              <a:gd name="connsiteX29" fmla="*/ 1132621 w 2287608"/>
              <a:gd name="connsiteY29" fmla="*/ 1529609 h 3232926"/>
              <a:gd name="connsiteX30" fmla="*/ 1138305 w 2287608"/>
              <a:gd name="connsiteY30" fmla="*/ 1503464 h 3232926"/>
              <a:gd name="connsiteX31" fmla="*/ 1143804 w 2287608"/>
              <a:gd name="connsiteY31" fmla="*/ 1500289 h 3232926"/>
              <a:gd name="connsiteX32" fmla="*/ 1139308 w 2287608"/>
              <a:gd name="connsiteY32" fmla="*/ 1498852 h 3232926"/>
              <a:gd name="connsiteX33" fmla="*/ 2069415 w 2287608"/>
              <a:gd name="connsiteY33" fmla="*/ 1747063 h 3232926"/>
              <a:gd name="connsiteX34" fmla="*/ 1858661 w 2287608"/>
              <a:gd name="connsiteY34" fmla="*/ 1578837 h 3232926"/>
              <a:gd name="connsiteX35" fmla="*/ 1178281 w 2287608"/>
              <a:gd name="connsiteY35" fmla="*/ 1489263 h 3232926"/>
              <a:gd name="connsiteX36" fmla="*/ 1152796 w 2287608"/>
              <a:gd name="connsiteY36" fmla="*/ 1497412 h 3232926"/>
              <a:gd name="connsiteX37" fmla="*/ 1147297 w 2287608"/>
              <a:gd name="connsiteY37" fmla="*/ 1494238 h 3232926"/>
              <a:gd name="connsiteX38" fmla="*/ 1148300 w 2287608"/>
              <a:gd name="connsiteY38" fmla="*/ 1498851 h 3232926"/>
              <a:gd name="connsiteX39" fmla="*/ 1143804 w 2287608"/>
              <a:gd name="connsiteY39" fmla="*/ 1500288 h 3232926"/>
              <a:gd name="connsiteX40" fmla="*/ 1149304 w 2287608"/>
              <a:gd name="connsiteY40" fmla="*/ 1503463 h 3232926"/>
              <a:gd name="connsiteX41" fmla="*/ 1154988 w 2287608"/>
              <a:gd name="connsiteY41" fmla="*/ 1529608 h 3232926"/>
              <a:gd name="connsiteX42" fmla="*/ 1572751 w 2287608"/>
              <a:gd name="connsiteY42" fmla="*/ 2074048 h 3232926"/>
              <a:gd name="connsiteX43" fmla="*/ 1996989 w 2287608"/>
              <a:gd name="connsiteY43" fmla="*/ 2194021 h 3232926"/>
              <a:gd name="connsiteX44" fmla="*/ 2253131 w 2287608"/>
              <a:gd name="connsiteY44" fmla="*/ 2163621 h 3232926"/>
              <a:gd name="connsiteX45" fmla="*/ 2278616 w 2287608"/>
              <a:gd name="connsiteY45" fmla="*/ 2155472 h 3232926"/>
              <a:gd name="connsiteX46" fmla="*/ 2284115 w 2287608"/>
              <a:gd name="connsiteY46" fmla="*/ 2158647 h 3232926"/>
              <a:gd name="connsiteX47" fmla="*/ 2283112 w 2287608"/>
              <a:gd name="connsiteY47" fmla="*/ 2154034 h 3232926"/>
              <a:gd name="connsiteX48" fmla="*/ 2287608 w 2287608"/>
              <a:gd name="connsiteY48" fmla="*/ 2152596 h 3232926"/>
              <a:gd name="connsiteX49" fmla="*/ 2282109 w 2287608"/>
              <a:gd name="connsiteY49" fmla="*/ 2149422 h 3232926"/>
              <a:gd name="connsiteX50" fmla="*/ 2276424 w 2287608"/>
              <a:gd name="connsiteY50" fmla="*/ 2123277 h 3232926"/>
              <a:gd name="connsiteX51" fmla="*/ 2069415 w 2287608"/>
              <a:gd name="connsiteY51" fmla="*/ 1747063 h 3232926"/>
              <a:gd name="connsiteX52" fmla="*/ 1140311 w 2287608"/>
              <a:gd name="connsiteY52" fmla="*/ 779689 h 3232926"/>
              <a:gd name="connsiteX53" fmla="*/ 1134812 w 2287608"/>
              <a:gd name="connsiteY53" fmla="*/ 782863 h 3232926"/>
              <a:gd name="connsiteX54" fmla="*/ 1109328 w 2287608"/>
              <a:gd name="connsiteY54" fmla="*/ 774714 h 3232926"/>
              <a:gd name="connsiteX55" fmla="*/ 428947 w 2287608"/>
              <a:gd name="connsiteY55" fmla="*/ 864288 h 3232926"/>
              <a:gd name="connsiteX56" fmla="*/ 11185 w 2287608"/>
              <a:gd name="connsiteY56" fmla="*/ 1408728 h 3232926"/>
              <a:gd name="connsiteX57" fmla="*/ 5499 w 2287608"/>
              <a:gd name="connsiteY57" fmla="*/ 1434873 h 3232926"/>
              <a:gd name="connsiteX58" fmla="*/ 0 w 2287608"/>
              <a:gd name="connsiteY58" fmla="*/ 1438047 h 3232926"/>
              <a:gd name="connsiteX59" fmla="*/ 4497 w 2287608"/>
              <a:gd name="connsiteY59" fmla="*/ 1439485 h 3232926"/>
              <a:gd name="connsiteX60" fmla="*/ 3493 w 2287608"/>
              <a:gd name="connsiteY60" fmla="*/ 1444098 h 3232926"/>
              <a:gd name="connsiteX61" fmla="*/ 8992 w 2287608"/>
              <a:gd name="connsiteY61" fmla="*/ 1440923 h 3232926"/>
              <a:gd name="connsiteX62" fmla="*/ 34477 w 2287608"/>
              <a:gd name="connsiteY62" fmla="*/ 1449072 h 3232926"/>
              <a:gd name="connsiteX63" fmla="*/ 290620 w 2287608"/>
              <a:gd name="connsiteY63" fmla="*/ 1479472 h 3232926"/>
              <a:gd name="connsiteX64" fmla="*/ 714858 w 2287608"/>
              <a:gd name="connsiteY64" fmla="*/ 1359499 h 3232926"/>
              <a:gd name="connsiteX65" fmla="*/ 1132621 w 2287608"/>
              <a:gd name="connsiteY65" fmla="*/ 815059 h 3232926"/>
              <a:gd name="connsiteX66" fmla="*/ 1138305 w 2287608"/>
              <a:gd name="connsiteY66" fmla="*/ 788914 h 3232926"/>
              <a:gd name="connsiteX67" fmla="*/ 1143805 w 2287608"/>
              <a:gd name="connsiteY67" fmla="*/ 785739 h 3232926"/>
              <a:gd name="connsiteX68" fmla="*/ 1139308 w 2287608"/>
              <a:gd name="connsiteY68" fmla="*/ 784302 h 3232926"/>
              <a:gd name="connsiteX69" fmla="*/ 2069415 w 2287608"/>
              <a:gd name="connsiteY69" fmla="*/ 1032514 h 3232926"/>
              <a:gd name="connsiteX70" fmla="*/ 1858661 w 2287608"/>
              <a:gd name="connsiteY70" fmla="*/ 864289 h 3232926"/>
              <a:gd name="connsiteX71" fmla="*/ 1178281 w 2287608"/>
              <a:gd name="connsiteY71" fmla="*/ 774715 h 3232926"/>
              <a:gd name="connsiteX72" fmla="*/ 1152796 w 2287608"/>
              <a:gd name="connsiteY72" fmla="*/ 782864 h 3232926"/>
              <a:gd name="connsiteX73" fmla="*/ 1147297 w 2287608"/>
              <a:gd name="connsiteY73" fmla="*/ 779690 h 3232926"/>
              <a:gd name="connsiteX74" fmla="*/ 1148300 w 2287608"/>
              <a:gd name="connsiteY74" fmla="*/ 784303 h 3232926"/>
              <a:gd name="connsiteX75" fmla="*/ 1143804 w 2287608"/>
              <a:gd name="connsiteY75" fmla="*/ 785740 h 3232926"/>
              <a:gd name="connsiteX76" fmla="*/ 1149304 w 2287608"/>
              <a:gd name="connsiteY76" fmla="*/ 788915 h 3232926"/>
              <a:gd name="connsiteX77" fmla="*/ 1154988 w 2287608"/>
              <a:gd name="connsiteY77" fmla="*/ 815060 h 3232926"/>
              <a:gd name="connsiteX78" fmla="*/ 1572751 w 2287608"/>
              <a:gd name="connsiteY78" fmla="*/ 1359500 h 3232926"/>
              <a:gd name="connsiteX79" fmla="*/ 1996989 w 2287608"/>
              <a:gd name="connsiteY79" fmla="*/ 1479473 h 3232926"/>
              <a:gd name="connsiteX80" fmla="*/ 2253131 w 2287608"/>
              <a:gd name="connsiteY80" fmla="*/ 1449073 h 3232926"/>
              <a:gd name="connsiteX81" fmla="*/ 2278616 w 2287608"/>
              <a:gd name="connsiteY81" fmla="*/ 1440924 h 3232926"/>
              <a:gd name="connsiteX82" fmla="*/ 2284115 w 2287608"/>
              <a:gd name="connsiteY82" fmla="*/ 1444099 h 3232926"/>
              <a:gd name="connsiteX83" fmla="*/ 2283112 w 2287608"/>
              <a:gd name="connsiteY83" fmla="*/ 1439486 h 3232926"/>
              <a:gd name="connsiteX84" fmla="*/ 2287608 w 2287608"/>
              <a:gd name="connsiteY84" fmla="*/ 1438048 h 3232926"/>
              <a:gd name="connsiteX85" fmla="*/ 2282109 w 2287608"/>
              <a:gd name="connsiteY85" fmla="*/ 1434874 h 3232926"/>
              <a:gd name="connsiteX86" fmla="*/ 2276424 w 2287608"/>
              <a:gd name="connsiteY86" fmla="*/ 1408729 h 3232926"/>
              <a:gd name="connsiteX87" fmla="*/ 2069415 w 2287608"/>
              <a:gd name="connsiteY87" fmla="*/ 1032514 h 3232926"/>
              <a:gd name="connsiteX88" fmla="*/ 1140311 w 2287608"/>
              <a:gd name="connsiteY88" fmla="*/ 35676 h 3232926"/>
              <a:gd name="connsiteX89" fmla="*/ 1134812 w 2287608"/>
              <a:gd name="connsiteY89" fmla="*/ 38850 h 3232926"/>
              <a:gd name="connsiteX90" fmla="*/ 1109328 w 2287608"/>
              <a:gd name="connsiteY90" fmla="*/ 30701 h 3232926"/>
              <a:gd name="connsiteX91" fmla="*/ 428948 w 2287608"/>
              <a:gd name="connsiteY91" fmla="*/ 120275 h 3232926"/>
              <a:gd name="connsiteX92" fmla="*/ 11185 w 2287608"/>
              <a:gd name="connsiteY92" fmla="*/ 664715 h 3232926"/>
              <a:gd name="connsiteX93" fmla="*/ 5499 w 2287608"/>
              <a:gd name="connsiteY93" fmla="*/ 690860 h 3232926"/>
              <a:gd name="connsiteX94" fmla="*/ 0 w 2287608"/>
              <a:gd name="connsiteY94" fmla="*/ 694034 h 3232926"/>
              <a:gd name="connsiteX95" fmla="*/ 4497 w 2287608"/>
              <a:gd name="connsiteY95" fmla="*/ 695472 h 3232926"/>
              <a:gd name="connsiteX96" fmla="*/ 3493 w 2287608"/>
              <a:gd name="connsiteY96" fmla="*/ 700085 h 3232926"/>
              <a:gd name="connsiteX97" fmla="*/ 8992 w 2287608"/>
              <a:gd name="connsiteY97" fmla="*/ 696910 h 3232926"/>
              <a:gd name="connsiteX98" fmla="*/ 34477 w 2287608"/>
              <a:gd name="connsiteY98" fmla="*/ 705059 h 3232926"/>
              <a:gd name="connsiteX99" fmla="*/ 290620 w 2287608"/>
              <a:gd name="connsiteY99" fmla="*/ 735459 h 3232926"/>
              <a:gd name="connsiteX100" fmla="*/ 714857 w 2287608"/>
              <a:gd name="connsiteY100" fmla="*/ 615486 h 3232926"/>
              <a:gd name="connsiteX101" fmla="*/ 1132621 w 2287608"/>
              <a:gd name="connsiteY101" fmla="*/ 71046 h 3232926"/>
              <a:gd name="connsiteX102" fmla="*/ 1138305 w 2287608"/>
              <a:gd name="connsiteY102" fmla="*/ 44901 h 3232926"/>
              <a:gd name="connsiteX103" fmla="*/ 1143805 w 2287608"/>
              <a:gd name="connsiteY103" fmla="*/ 41726 h 3232926"/>
              <a:gd name="connsiteX104" fmla="*/ 1139308 w 2287608"/>
              <a:gd name="connsiteY104" fmla="*/ 40289 h 3232926"/>
              <a:gd name="connsiteX105" fmla="*/ 2069415 w 2287608"/>
              <a:gd name="connsiteY105" fmla="*/ 288501 h 3232926"/>
              <a:gd name="connsiteX106" fmla="*/ 1858661 w 2287608"/>
              <a:gd name="connsiteY106" fmla="*/ 120276 h 3232926"/>
              <a:gd name="connsiteX107" fmla="*/ 1178281 w 2287608"/>
              <a:gd name="connsiteY107" fmla="*/ 30702 h 3232926"/>
              <a:gd name="connsiteX108" fmla="*/ 1152796 w 2287608"/>
              <a:gd name="connsiteY108" fmla="*/ 38850 h 3232926"/>
              <a:gd name="connsiteX109" fmla="*/ 1147297 w 2287608"/>
              <a:gd name="connsiteY109" fmla="*/ 35676 h 3232926"/>
              <a:gd name="connsiteX110" fmla="*/ 1148300 w 2287608"/>
              <a:gd name="connsiteY110" fmla="*/ 40290 h 3232926"/>
              <a:gd name="connsiteX111" fmla="*/ 1143804 w 2287608"/>
              <a:gd name="connsiteY111" fmla="*/ 41727 h 3232926"/>
              <a:gd name="connsiteX112" fmla="*/ 1149304 w 2287608"/>
              <a:gd name="connsiteY112" fmla="*/ 44901 h 3232926"/>
              <a:gd name="connsiteX113" fmla="*/ 1154988 w 2287608"/>
              <a:gd name="connsiteY113" fmla="*/ 71046 h 3232926"/>
              <a:gd name="connsiteX114" fmla="*/ 1572751 w 2287608"/>
              <a:gd name="connsiteY114" fmla="*/ 615486 h 3232926"/>
              <a:gd name="connsiteX115" fmla="*/ 1996989 w 2287608"/>
              <a:gd name="connsiteY115" fmla="*/ 735460 h 3232926"/>
              <a:gd name="connsiteX116" fmla="*/ 2253131 w 2287608"/>
              <a:gd name="connsiteY116" fmla="*/ 705060 h 3232926"/>
              <a:gd name="connsiteX117" fmla="*/ 2278616 w 2287608"/>
              <a:gd name="connsiteY117" fmla="*/ 696911 h 3232926"/>
              <a:gd name="connsiteX118" fmla="*/ 2284115 w 2287608"/>
              <a:gd name="connsiteY118" fmla="*/ 700086 h 3232926"/>
              <a:gd name="connsiteX119" fmla="*/ 2283112 w 2287608"/>
              <a:gd name="connsiteY119" fmla="*/ 695473 h 3232926"/>
              <a:gd name="connsiteX120" fmla="*/ 2287608 w 2287608"/>
              <a:gd name="connsiteY120" fmla="*/ 694035 h 3232926"/>
              <a:gd name="connsiteX121" fmla="*/ 2282109 w 2287608"/>
              <a:gd name="connsiteY121" fmla="*/ 690860 h 3232926"/>
              <a:gd name="connsiteX122" fmla="*/ 2276424 w 2287608"/>
              <a:gd name="connsiteY122" fmla="*/ 664716 h 3232926"/>
              <a:gd name="connsiteX123" fmla="*/ 2069415 w 2287608"/>
              <a:gd name="connsiteY123" fmla="*/ 288501 h 3232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2287608" h="3232926">
                <a:moveTo>
                  <a:pt x="1143804" y="1916209"/>
                </a:moveTo>
                <a:lnTo>
                  <a:pt x="1140311" y="1919384"/>
                </a:lnTo>
                <a:lnTo>
                  <a:pt x="1136818" y="1916209"/>
                </a:lnTo>
                <a:lnTo>
                  <a:pt x="1136818" y="1922559"/>
                </a:lnTo>
                <a:lnTo>
                  <a:pt x="1117018" y="1940554"/>
                </a:lnTo>
                <a:cubicBezTo>
                  <a:pt x="954760" y="2102813"/>
                  <a:pt x="854401" y="2326970"/>
                  <a:pt x="854401" y="2574568"/>
                </a:cubicBezTo>
                <a:cubicBezTo>
                  <a:pt x="854401" y="2822165"/>
                  <a:pt x="954760" y="3046323"/>
                  <a:pt x="1117018" y="3208581"/>
                </a:cubicBezTo>
                <a:lnTo>
                  <a:pt x="1136818" y="3226577"/>
                </a:lnTo>
                <a:lnTo>
                  <a:pt x="1136818" y="3232926"/>
                </a:lnTo>
                <a:lnTo>
                  <a:pt x="1140311" y="3229751"/>
                </a:lnTo>
                <a:lnTo>
                  <a:pt x="1143804" y="3232926"/>
                </a:lnTo>
                <a:lnTo>
                  <a:pt x="1143804" y="3226577"/>
                </a:lnTo>
                <a:lnTo>
                  <a:pt x="1163604" y="3208581"/>
                </a:lnTo>
                <a:cubicBezTo>
                  <a:pt x="1325862" y="3046323"/>
                  <a:pt x="1426221" y="2822165"/>
                  <a:pt x="1426221" y="2574567"/>
                </a:cubicBezTo>
                <a:cubicBezTo>
                  <a:pt x="1426221" y="2326970"/>
                  <a:pt x="1325862" y="2102812"/>
                  <a:pt x="1163604" y="1940554"/>
                </a:cubicBezTo>
                <a:lnTo>
                  <a:pt x="1143804" y="1922558"/>
                </a:lnTo>
                <a:close/>
                <a:moveTo>
                  <a:pt x="1140312" y="1494239"/>
                </a:moveTo>
                <a:lnTo>
                  <a:pt x="1134813" y="1497413"/>
                </a:lnTo>
                <a:lnTo>
                  <a:pt x="1109328" y="1489264"/>
                </a:lnTo>
                <a:cubicBezTo>
                  <a:pt x="887680" y="1429874"/>
                  <a:pt x="643374" y="1455039"/>
                  <a:pt x="428947" y="1578838"/>
                </a:cubicBezTo>
                <a:cubicBezTo>
                  <a:pt x="214522" y="1702637"/>
                  <a:pt x="70575" y="1901629"/>
                  <a:pt x="11185" y="2123278"/>
                </a:cubicBezTo>
                <a:lnTo>
                  <a:pt x="5499" y="2149423"/>
                </a:lnTo>
                <a:lnTo>
                  <a:pt x="0" y="2152597"/>
                </a:lnTo>
                <a:lnTo>
                  <a:pt x="4497" y="2154035"/>
                </a:lnTo>
                <a:lnTo>
                  <a:pt x="3493" y="2158648"/>
                </a:lnTo>
                <a:lnTo>
                  <a:pt x="8992" y="2155473"/>
                </a:lnTo>
                <a:lnTo>
                  <a:pt x="34477" y="2163622"/>
                </a:lnTo>
                <a:cubicBezTo>
                  <a:pt x="117596" y="2185894"/>
                  <a:pt x="203900" y="2196274"/>
                  <a:pt x="290620" y="2194022"/>
                </a:cubicBezTo>
                <a:cubicBezTo>
                  <a:pt x="435153" y="2190268"/>
                  <a:pt x="580841" y="2151423"/>
                  <a:pt x="714858" y="2074049"/>
                </a:cubicBezTo>
                <a:cubicBezTo>
                  <a:pt x="929283" y="1950250"/>
                  <a:pt x="1073230" y="1751258"/>
                  <a:pt x="1132621" y="1529609"/>
                </a:cubicBezTo>
                <a:lnTo>
                  <a:pt x="1138305" y="1503464"/>
                </a:lnTo>
                <a:lnTo>
                  <a:pt x="1143804" y="1500289"/>
                </a:lnTo>
                <a:lnTo>
                  <a:pt x="1139308" y="1498852"/>
                </a:lnTo>
                <a:close/>
                <a:moveTo>
                  <a:pt x="2069415" y="1747063"/>
                </a:moveTo>
                <a:cubicBezTo>
                  <a:pt x="2009570" y="1682261"/>
                  <a:pt x="1939071" y="1625262"/>
                  <a:pt x="1858661" y="1578837"/>
                </a:cubicBezTo>
                <a:cubicBezTo>
                  <a:pt x="1644235" y="1455038"/>
                  <a:pt x="1399929" y="1429873"/>
                  <a:pt x="1178281" y="1489263"/>
                </a:cubicBezTo>
                <a:lnTo>
                  <a:pt x="1152796" y="1497412"/>
                </a:lnTo>
                <a:lnTo>
                  <a:pt x="1147297" y="1494238"/>
                </a:lnTo>
                <a:lnTo>
                  <a:pt x="1148300" y="1498851"/>
                </a:lnTo>
                <a:lnTo>
                  <a:pt x="1143804" y="1500288"/>
                </a:lnTo>
                <a:lnTo>
                  <a:pt x="1149304" y="1503463"/>
                </a:lnTo>
                <a:lnTo>
                  <a:pt x="1154988" y="1529608"/>
                </a:lnTo>
                <a:cubicBezTo>
                  <a:pt x="1214379" y="1751257"/>
                  <a:pt x="1358325" y="1950249"/>
                  <a:pt x="1572751" y="2074048"/>
                </a:cubicBezTo>
                <a:cubicBezTo>
                  <a:pt x="1706767" y="2151422"/>
                  <a:pt x="1852455" y="2190267"/>
                  <a:pt x="1996989" y="2194021"/>
                </a:cubicBezTo>
                <a:cubicBezTo>
                  <a:pt x="2083709" y="2196273"/>
                  <a:pt x="2170013" y="2185893"/>
                  <a:pt x="2253131" y="2163621"/>
                </a:cubicBezTo>
                <a:lnTo>
                  <a:pt x="2278616" y="2155472"/>
                </a:lnTo>
                <a:lnTo>
                  <a:pt x="2284115" y="2158647"/>
                </a:lnTo>
                <a:lnTo>
                  <a:pt x="2283112" y="2154034"/>
                </a:lnTo>
                <a:lnTo>
                  <a:pt x="2287608" y="2152596"/>
                </a:lnTo>
                <a:lnTo>
                  <a:pt x="2282109" y="2149422"/>
                </a:lnTo>
                <a:lnTo>
                  <a:pt x="2276424" y="2123277"/>
                </a:lnTo>
                <a:cubicBezTo>
                  <a:pt x="2239306" y="1984747"/>
                  <a:pt x="2169157" y="1855067"/>
                  <a:pt x="2069415" y="1747063"/>
                </a:cubicBezTo>
                <a:close/>
                <a:moveTo>
                  <a:pt x="1140311" y="779689"/>
                </a:moveTo>
                <a:lnTo>
                  <a:pt x="1134812" y="782863"/>
                </a:lnTo>
                <a:lnTo>
                  <a:pt x="1109328" y="774714"/>
                </a:lnTo>
                <a:cubicBezTo>
                  <a:pt x="887679" y="715324"/>
                  <a:pt x="643374" y="740489"/>
                  <a:pt x="428947" y="864288"/>
                </a:cubicBezTo>
                <a:cubicBezTo>
                  <a:pt x="214522" y="988087"/>
                  <a:pt x="70575" y="1187079"/>
                  <a:pt x="11185" y="1408728"/>
                </a:cubicBezTo>
                <a:lnTo>
                  <a:pt x="5499" y="1434873"/>
                </a:lnTo>
                <a:lnTo>
                  <a:pt x="0" y="1438047"/>
                </a:lnTo>
                <a:lnTo>
                  <a:pt x="4497" y="1439485"/>
                </a:lnTo>
                <a:lnTo>
                  <a:pt x="3493" y="1444098"/>
                </a:lnTo>
                <a:lnTo>
                  <a:pt x="8992" y="1440923"/>
                </a:lnTo>
                <a:lnTo>
                  <a:pt x="34477" y="1449072"/>
                </a:lnTo>
                <a:cubicBezTo>
                  <a:pt x="117595" y="1471344"/>
                  <a:pt x="203900" y="1481724"/>
                  <a:pt x="290620" y="1479472"/>
                </a:cubicBezTo>
                <a:cubicBezTo>
                  <a:pt x="435154" y="1475718"/>
                  <a:pt x="580841" y="1436873"/>
                  <a:pt x="714858" y="1359499"/>
                </a:cubicBezTo>
                <a:cubicBezTo>
                  <a:pt x="929284" y="1235700"/>
                  <a:pt x="1073229" y="1036708"/>
                  <a:pt x="1132621" y="815059"/>
                </a:cubicBezTo>
                <a:lnTo>
                  <a:pt x="1138305" y="788914"/>
                </a:lnTo>
                <a:lnTo>
                  <a:pt x="1143805" y="785739"/>
                </a:lnTo>
                <a:lnTo>
                  <a:pt x="1139308" y="784302"/>
                </a:lnTo>
                <a:close/>
                <a:moveTo>
                  <a:pt x="2069415" y="1032514"/>
                </a:moveTo>
                <a:cubicBezTo>
                  <a:pt x="2009570" y="967712"/>
                  <a:pt x="1939071" y="910714"/>
                  <a:pt x="1858661" y="864289"/>
                </a:cubicBezTo>
                <a:cubicBezTo>
                  <a:pt x="1644235" y="740490"/>
                  <a:pt x="1399929" y="715325"/>
                  <a:pt x="1178281" y="774715"/>
                </a:cubicBezTo>
                <a:lnTo>
                  <a:pt x="1152796" y="782864"/>
                </a:lnTo>
                <a:lnTo>
                  <a:pt x="1147297" y="779690"/>
                </a:lnTo>
                <a:lnTo>
                  <a:pt x="1148300" y="784303"/>
                </a:lnTo>
                <a:lnTo>
                  <a:pt x="1143804" y="785740"/>
                </a:lnTo>
                <a:lnTo>
                  <a:pt x="1149304" y="788915"/>
                </a:lnTo>
                <a:lnTo>
                  <a:pt x="1154988" y="815060"/>
                </a:lnTo>
                <a:cubicBezTo>
                  <a:pt x="1214379" y="1036709"/>
                  <a:pt x="1358325" y="1235701"/>
                  <a:pt x="1572751" y="1359500"/>
                </a:cubicBezTo>
                <a:cubicBezTo>
                  <a:pt x="1706767" y="1436874"/>
                  <a:pt x="1852455" y="1475719"/>
                  <a:pt x="1996989" y="1479473"/>
                </a:cubicBezTo>
                <a:cubicBezTo>
                  <a:pt x="2083709" y="1481725"/>
                  <a:pt x="2170013" y="1471345"/>
                  <a:pt x="2253131" y="1449073"/>
                </a:cubicBezTo>
                <a:lnTo>
                  <a:pt x="2278616" y="1440924"/>
                </a:lnTo>
                <a:lnTo>
                  <a:pt x="2284115" y="1444099"/>
                </a:lnTo>
                <a:lnTo>
                  <a:pt x="2283112" y="1439486"/>
                </a:lnTo>
                <a:lnTo>
                  <a:pt x="2287608" y="1438048"/>
                </a:lnTo>
                <a:lnTo>
                  <a:pt x="2282109" y="1434874"/>
                </a:lnTo>
                <a:lnTo>
                  <a:pt x="2276424" y="1408729"/>
                </a:lnTo>
                <a:cubicBezTo>
                  <a:pt x="2239306" y="1270198"/>
                  <a:pt x="2169157" y="1140518"/>
                  <a:pt x="2069415" y="1032514"/>
                </a:cubicBezTo>
                <a:close/>
                <a:moveTo>
                  <a:pt x="1140311" y="35676"/>
                </a:moveTo>
                <a:lnTo>
                  <a:pt x="1134812" y="38850"/>
                </a:lnTo>
                <a:lnTo>
                  <a:pt x="1109328" y="30701"/>
                </a:lnTo>
                <a:cubicBezTo>
                  <a:pt x="887679" y="-28689"/>
                  <a:pt x="643374" y="-3524"/>
                  <a:pt x="428948" y="120275"/>
                </a:cubicBezTo>
                <a:cubicBezTo>
                  <a:pt x="214521" y="244074"/>
                  <a:pt x="70575" y="443066"/>
                  <a:pt x="11185" y="664715"/>
                </a:cubicBezTo>
                <a:lnTo>
                  <a:pt x="5499" y="690860"/>
                </a:lnTo>
                <a:lnTo>
                  <a:pt x="0" y="694034"/>
                </a:lnTo>
                <a:lnTo>
                  <a:pt x="4497" y="695472"/>
                </a:lnTo>
                <a:lnTo>
                  <a:pt x="3493" y="700085"/>
                </a:lnTo>
                <a:lnTo>
                  <a:pt x="8992" y="696910"/>
                </a:lnTo>
                <a:lnTo>
                  <a:pt x="34477" y="705059"/>
                </a:lnTo>
                <a:cubicBezTo>
                  <a:pt x="117595" y="727331"/>
                  <a:pt x="203900" y="737711"/>
                  <a:pt x="290620" y="735459"/>
                </a:cubicBezTo>
                <a:cubicBezTo>
                  <a:pt x="435154" y="731705"/>
                  <a:pt x="580841" y="692860"/>
                  <a:pt x="714857" y="615486"/>
                </a:cubicBezTo>
                <a:cubicBezTo>
                  <a:pt x="929284" y="491687"/>
                  <a:pt x="1073229" y="292695"/>
                  <a:pt x="1132621" y="71046"/>
                </a:cubicBezTo>
                <a:lnTo>
                  <a:pt x="1138305" y="44901"/>
                </a:lnTo>
                <a:lnTo>
                  <a:pt x="1143805" y="41726"/>
                </a:lnTo>
                <a:lnTo>
                  <a:pt x="1139308" y="40289"/>
                </a:lnTo>
                <a:close/>
                <a:moveTo>
                  <a:pt x="2069415" y="288501"/>
                </a:moveTo>
                <a:cubicBezTo>
                  <a:pt x="2009570" y="223699"/>
                  <a:pt x="1939071" y="166700"/>
                  <a:pt x="1858661" y="120276"/>
                </a:cubicBezTo>
                <a:cubicBezTo>
                  <a:pt x="1644235" y="-3523"/>
                  <a:pt x="1399929" y="-28688"/>
                  <a:pt x="1178281" y="30702"/>
                </a:cubicBezTo>
                <a:lnTo>
                  <a:pt x="1152796" y="38850"/>
                </a:lnTo>
                <a:lnTo>
                  <a:pt x="1147297" y="35676"/>
                </a:lnTo>
                <a:lnTo>
                  <a:pt x="1148300" y="40290"/>
                </a:lnTo>
                <a:lnTo>
                  <a:pt x="1143804" y="41727"/>
                </a:lnTo>
                <a:lnTo>
                  <a:pt x="1149304" y="44901"/>
                </a:lnTo>
                <a:lnTo>
                  <a:pt x="1154988" y="71046"/>
                </a:lnTo>
                <a:cubicBezTo>
                  <a:pt x="1214379" y="292695"/>
                  <a:pt x="1358325" y="491688"/>
                  <a:pt x="1572751" y="615486"/>
                </a:cubicBezTo>
                <a:cubicBezTo>
                  <a:pt x="1706767" y="692860"/>
                  <a:pt x="1852455" y="731705"/>
                  <a:pt x="1996989" y="735460"/>
                </a:cubicBezTo>
                <a:cubicBezTo>
                  <a:pt x="2083709" y="737712"/>
                  <a:pt x="2170013" y="727332"/>
                  <a:pt x="2253131" y="705060"/>
                </a:cubicBezTo>
                <a:lnTo>
                  <a:pt x="2278616" y="696911"/>
                </a:lnTo>
                <a:lnTo>
                  <a:pt x="2284115" y="700086"/>
                </a:lnTo>
                <a:lnTo>
                  <a:pt x="2283112" y="695473"/>
                </a:lnTo>
                <a:lnTo>
                  <a:pt x="2287608" y="694035"/>
                </a:lnTo>
                <a:lnTo>
                  <a:pt x="2282109" y="690860"/>
                </a:lnTo>
                <a:lnTo>
                  <a:pt x="2276424" y="664716"/>
                </a:lnTo>
                <a:cubicBezTo>
                  <a:pt x="2239306" y="526185"/>
                  <a:pt x="2169157" y="396505"/>
                  <a:pt x="2069415" y="288501"/>
                </a:cubicBez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grpSp>
        <p:nvGrpSpPr>
          <p:cNvPr id="28" name="Group 27">
            <a:extLst>
              <a:ext uri="{FF2B5EF4-FFF2-40B4-BE49-F238E27FC236}">
                <a16:creationId xmlns:a16="http://schemas.microsoft.com/office/drawing/2014/main" id="{AC46C823-4AEE-4D15-A7B7-556599F864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8100000" flipV="1">
            <a:off x="521489" y="5639014"/>
            <a:ext cx="865742" cy="628383"/>
            <a:chOff x="558167" y="958515"/>
            <a:chExt cx="865742" cy="628383"/>
          </a:xfrm>
          <a:solidFill>
            <a:schemeClr val="accent3"/>
          </a:solidFill>
        </p:grpSpPr>
        <p:sp>
          <p:nvSpPr>
            <p:cNvPr id="29" name="Freeform: Shape 28">
              <a:extLst>
                <a:ext uri="{FF2B5EF4-FFF2-40B4-BE49-F238E27FC236}">
                  <a16:creationId xmlns:a16="http://schemas.microsoft.com/office/drawing/2014/main" id="{7FE368E1-8B21-487B-879D-A963091996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Freeform: Shape 29">
              <a:extLst>
                <a:ext uri="{FF2B5EF4-FFF2-40B4-BE49-F238E27FC236}">
                  <a16:creationId xmlns:a16="http://schemas.microsoft.com/office/drawing/2014/main" id="{58A31684-3F27-4828-8633-A1624B028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32" name="Group 31">
            <a:extLst>
              <a:ext uri="{FF2B5EF4-FFF2-40B4-BE49-F238E27FC236}">
                <a16:creationId xmlns:a16="http://schemas.microsoft.com/office/drawing/2014/main" id="{766CF5CA-BCE0-446B-990C-62FB772ABE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486523" y="3291143"/>
            <a:ext cx="1785983" cy="2208479"/>
            <a:chOff x="2725201" y="4453039"/>
            <a:chExt cx="1785983" cy="2208479"/>
          </a:xfrm>
        </p:grpSpPr>
        <p:cxnSp>
          <p:nvCxnSpPr>
            <p:cNvPr id="33" name="Straight Connector 32">
              <a:extLst>
                <a:ext uri="{FF2B5EF4-FFF2-40B4-BE49-F238E27FC236}">
                  <a16:creationId xmlns:a16="http://schemas.microsoft.com/office/drawing/2014/main" id="{791F38DD-D787-4EE5-931B-C8CC2ED927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3618192" y="4453039"/>
              <a:ext cx="0" cy="220847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F4E1D11-C91E-45F4-9A4A-EC0243DE76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738439" y="5243393"/>
              <a:ext cx="176093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3D0A83C-B0AD-4E04-B3FE-48D739F6F0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725201" y="4861779"/>
              <a:ext cx="1785983" cy="1799739"/>
            </a:xfrm>
            <a:custGeom>
              <a:avLst/>
              <a:gdLst>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892991 w 1785983"/>
                <a:gd name="connsiteY8" fmla="*/ 1795123 h 1799739"/>
                <a:gd name="connsiteX9" fmla="*/ 763082 w 1785983"/>
                <a:gd name="connsiteY9" fmla="*/ 1694835 h 1799739"/>
                <a:gd name="connsiteX10" fmla="*/ 379877 w 1785983"/>
                <a:gd name="connsiteY10" fmla="*/ 3722 h 1799739"/>
                <a:gd name="connsiteX11" fmla="*/ 440819 w 1785983"/>
                <a:gd name="connsiteY11" fmla="*/ 59 h 1799739"/>
                <a:gd name="connsiteX0" fmla="*/ 440819 w 1785983"/>
                <a:gd name="connsiteY0" fmla="*/ 59 h 1849891"/>
                <a:gd name="connsiteX1" fmla="*/ 845918 w 1785983"/>
                <a:gd name="connsiteY1" fmla="*/ 261596 h 1849891"/>
                <a:gd name="connsiteX2" fmla="*/ 892992 w 1785983"/>
                <a:gd name="connsiteY2" fmla="*/ 360758 h 1849891"/>
                <a:gd name="connsiteX3" fmla="*/ 892992 w 1785983"/>
                <a:gd name="connsiteY3" fmla="*/ 365372 h 1849891"/>
                <a:gd name="connsiteX4" fmla="*/ 940065 w 1785983"/>
                <a:gd name="connsiteY4" fmla="*/ 266212 h 1849891"/>
                <a:gd name="connsiteX5" fmla="*/ 1406106 w 1785983"/>
                <a:gd name="connsiteY5" fmla="*/ 8338 h 1849891"/>
                <a:gd name="connsiteX6" fmla="*/ 1022901 w 1785983"/>
                <a:gd name="connsiteY6" fmla="*/ 1699451 h 1849891"/>
                <a:gd name="connsiteX7" fmla="*/ 892991 w 1785983"/>
                <a:gd name="connsiteY7" fmla="*/ 1799739 h 1849891"/>
                <a:gd name="connsiteX8" fmla="*/ 838223 w 1785983"/>
                <a:gd name="connsiteY8" fmla="*/ 1849891 h 1849891"/>
                <a:gd name="connsiteX9" fmla="*/ 763082 w 1785983"/>
                <a:gd name="connsiteY9" fmla="*/ 1694835 h 1849891"/>
                <a:gd name="connsiteX10" fmla="*/ 379877 w 1785983"/>
                <a:gd name="connsiteY10" fmla="*/ 3722 h 1849891"/>
                <a:gd name="connsiteX11" fmla="*/ 440819 w 1785983"/>
                <a:gd name="connsiteY11" fmla="*/ 59 h 1849891"/>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763082 w 1785983"/>
                <a:gd name="connsiteY8" fmla="*/ 1694835 h 1799739"/>
                <a:gd name="connsiteX9" fmla="*/ 379877 w 1785983"/>
                <a:gd name="connsiteY9" fmla="*/ 3722 h 1799739"/>
                <a:gd name="connsiteX10" fmla="*/ 440819 w 1785983"/>
                <a:gd name="connsiteY10" fmla="*/ 59 h 1799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85983" h="1799739">
                  <a:moveTo>
                    <a:pt x="440819" y="59"/>
                  </a:moveTo>
                  <a:cubicBezTo>
                    <a:pt x="584367" y="2557"/>
                    <a:pt x="735105" y="83293"/>
                    <a:pt x="845918" y="261596"/>
                  </a:cubicBezTo>
                  <a:lnTo>
                    <a:pt x="892992" y="360758"/>
                  </a:lnTo>
                  <a:lnTo>
                    <a:pt x="892992" y="365372"/>
                  </a:lnTo>
                  <a:lnTo>
                    <a:pt x="940065" y="266212"/>
                  </a:lnTo>
                  <a:cubicBezTo>
                    <a:pt x="1066709" y="62437"/>
                    <a:pt x="1245499" y="-13903"/>
                    <a:pt x="1406106" y="8338"/>
                  </a:cubicBezTo>
                  <a:cubicBezTo>
                    <a:pt x="1827702" y="66720"/>
                    <a:pt x="2124001" y="804388"/>
                    <a:pt x="1022901" y="1699451"/>
                  </a:cubicBezTo>
                  <a:lnTo>
                    <a:pt x="892991" y="1799739"/>
                  </a:lnTo>
                  <a:lnTo>
                    <a:pt x="763082" y="1694835"/>
                  </a:lnTo>
                  <a:cubicBezTo>
                    <a:pt x="-338018" y="799772"/>
                    <a:pt x="-41719" y="62104"/>
                    <a:pt x="379877" y="3722"/>
                  </a:cubicBezTo>
                  <a:cubicBezTo>
                    <a:pt x="399953" y="942"/>
                    <a:pt x="420313" y="-298"/>
                    <a:pt x="440819" y="59"/>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latin typeface="Bell MT" panose="02020503060305020303" pitchFamily="18" charset="0"/>
              </a:endParaRPr>
            </a:p>
          </p:txBody>
        </p:sp>
        <p:sp>
          <p:nvSpPr>
            <p:cNvPr id="36" name="Rectangle 30">
              <a:extLst>
                <a:ext uri="{FF2B5EF4-FFF2-40B4-BE49-F238E27FC236}">
                  <a16:creationId xmlns:a16="http://schemas.microsoft.com/office/drawing/2014/main" id="{AF60A4C7-053A-4E00-9224-C9C9CAA542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124232" y="5447997"/>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0">
              <a:extLst>
                <a:ext uri="{FF2B5EF4-FFF2-40B4-BE49-F238E27FC236}">
                  <a16:creationId xmlns:a16="http://schemas.microsoft.com/office/drawing/2014/main" id="{C90A005E-7D6C-4543-AE86-10F5BA1C0F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315029" y="5983110"/>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BC174C2C-9AC5-4D2F-B12B-8AD9BE8773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flipV="1">
            <a:off x="473803" y="5280732"/>
            <a:ext cx="864005" cy="1032464"/>
            <a:chOff x="2207971" y="2384401"/>
            <a:chExt cx="864005" cy="1032464"/>
          </a:xfrm>
        </p:grpSpPr>
        <p:sp>
          <p:nvSpPr>
            <p:cNvPr id="40" name="Freeform: Shape 39">
              <a:extLst>
                <a:ext uri="{FF2B5EF4-FFF2-40B4-BE49-F238E27FC236}">
                  <a16:creationId xmlns:a16="http://schemas.microsoft.com/office/drawing/2014/main" id="{F2A1D572-4E75-4B18-83CD-369937018B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1" name="Freeform: Shape 40">
              <a:extLst>
                <a:ext uri="{FF2B5EF4-FFF2-40B4-BE49-F238E27FC236}">
                  <a16:creationId xmlns:a16="http://schemas.microsoft.com/office/drawing/2014/main" id="{A4501448-AAB4-4BDF-81E5-BF4BEF2A4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42" name="Group 41">
              <a:extLst>
                <a:ext uri="{FF2B5EF4-FFF2-40B4-BE49-F238E27FC236}">
                  <a16:creationId xmlns:a16="http://schemas.microsoft.com/office/drawing/2014/main" id="{DA5CA3F8-7E28-4253-9221-2849B189136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440769" y="2384401"/>
              <a:ext cx="313009" cy="1032464"/>
              <a:chOff x="2440769" y="2384401"/>
              <a:chExt cx="313009" cy="1032464"/>
            </a:xfrm>
          </p:grpSpPr>
          <p:cxnSp>
            <p:nvCxnSpPr>
              <p:cNvPr id="43" name="Straight Connector 42">
                <a:extLst>
                  <a:ext uri="{FF2B5EF4-FFF2-40B4-BE49-F238E27FC236}">
                    <a16:creationId xmlns:a16="http://schemas.microsoft.com/office/drawing/2014/main" id="{ABAD8F42-57F4-4A12-8B47-E199EA1741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9BF509FE-DD9E-4AB3-94EE-468C868875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46" name="Freeform: Shape 45">
            <a:extLst>
              <a:ext uri="{FF2B5EF4-FFF2-40B4-BE49-F238E27FC236}">
                <a16:creationId xmlns:a16="http://schemas.microsoft.com/office/drawing/2014/main" id="{A7F45189-997F-4E6B-800E-D17FF116E9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0114077" y="3690094"/>
            <a:ext cx="1785983" cy="1799739"/>
          </a:xfrm>
          <a:custGeom>
            <a:avLst/>
            <a:gdLst>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892991 w 1785983"/>
              <a:gd name="connsiteY8" fmla="*/ 1795123 h 1799739"/>
              <a:gd name="connsiteX9" fmla="*/ 763082 w 1785983"/>
              <a:gd name="connsiteY9" fmla="*/ 1694835 h 1799739"/>
              <a:gd name="connsiteX10" fmla="*/ 379877 w 1785983"/>
              <a:gd name="connsiteY10" fmla="*/ 3722 h 1799739"/>
              <a:gd name="connsiteX11" fmla="*/ 440819 w 1785983"/>
              <a:gd name="connsiteY11" fmla="*/ 59 h 1799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5983" h="1799739">
                <a:moveTo>
                  <a:pt x="440819" y="59"/>
                </a:moveTo>
                <a:cubicBezTo>
                  <a:pt x="584367" y="2557"/>
                  <a:pt x="735105" y="83293"/>
                  <a:pt x="845918" y="261596"/>
                </a:cubicBezTo>
                <a:lnTo>
                  <a:pt x="892992" y="360758"/>
                </a:lnTo>
                <a:lnTo>
                  <a:pt x="892992" y="365372"/>
                </a:lnTo>
                <a:lnTo>
                  <a:pt x="940065" y="266212"/>
                </a:lnTo>
                <a:cubicBezTo>
                  <a:pt x="1066709" y="62437"/>
                  <a:pt x="1245499" y="-13903"/>
                  <a:pt x="1406106" y="8338"/>
                </a:cubicBezTo>
                <a:cubicBezTo>
                  <a:pt x="1827702" y="66720"/>
                  <a:pt x="2124001" y="804388"/>
                  <a:pt x="1022901" y="1699451"/>
                </a:cubicBezTo>
                <a:lnTo>
                  <a:pt x="892991" y="1799739"/>
                </a:lnTo>
                <a:lnTo>
                  <a:pt x="892991" y="1795123"/>
                </a:lnTo>
                <a:lnTo>
                  <a:pt x="763082" y="1694835"/>
                </a:lnTo>
                <a:cubicBezTo>
                  <a:pt x="-338018" y="799772"/>
                  <a:pt x="-41719" y="62104"/>
                  <a:pt x="379877" y="3722"/>
                </a:cubicBezTo>
                <a:cubicBezTo>
                  <a:pt x="399953" y="942"/>
                  <a:pt x="420313" y="-298"/>
                  <a:pt x="440819" y="59"/>
                </a:cubicBezTo>
                <a:close/>
              </a:path>
            </a:pathLst>
          </a:custGeom>
          <a:solidFill>
            <a:schemeClr val="accent1">
              <a:alpha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BC214B40-3523-42BE-856A-2B90472652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8100000" flipV="1">
            <a:off x="9049994" y="71786"/>
            <a:ext cx="2287608" cy="3673900"/>
            <a:chOff x="-6080955" y="3437416"/>
            <a:chExt cx="2287608" cy="3673900"/>
          </a:xfrm>
        </p:grpSpPr>
        <p:cxnSp>
          <p:nvCxnSpPr>
            <p:cNvPr id="49" name="Straight Connector 48">
              <a:extLst>
                <a:ext uri="{FF2B5EF4-FFF2-40B4-BE49-F238E27FC236}">
                  <a16:creationId xmlns:a16="http://schemas.microsoft.com/office/drawing/2014/main" id="{5626B876-FE3F-403F-B675-FB9415E00A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937151" y="4754133"/>
              <a:ext cx="0" cy="23571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Freeform: Shape 49">
              <a:extLst>
                <a:ext uri="{FF2B5EF4-FFF2-40B4-BE49-F238E27FC236}">
                  <a16:creationId xmlns:a16="http://schemas.microsoft.com/office/drawing/2014/main" id="{03F8DDE7-4258-4181-9F2B-940B587EE5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5226554" y="3437416"/>
              <a:ext cx="571820" cy="1316717"/>
            </a:xfrm>
            <a:custGeom>
              <a:avLst/>
              <a:gdLst>
                <a:gd name="connsiteX0" fmla="*/ 282417 w 571820"/>
                <a:gd name="connsiteY0" fmla="*/ 1316717 h 1316717"/>
                <a:gd name="connsiteX1" fmla="*/ 285910 w 571820"/>
                <a:gd name="connsiteY1" fmla="*/ 1313542 h 1316717"/>
                <a:gd name="connsiteX2" fmla="*/ 289403 w 571820"/>
                <a:gd name="connsiteY2" fmla="*/ 1316717 h 1316717"/>
                <a:gd name="connsiteX3" fmla="*/ 289403 w 571820"/>
                <a:gd name="connsiteY3" fmla="*/ 1310368 h 1316717"/>
                <a:gd name="connsiteX4" fmla="*/ 309203 w 571820"/>
                <a:gd name="connsiteY4" fmla="*/ 1292372 h 1316717"/>
                <a:gd name="connsiteX5" fmla="*/ 571820 w 571820"/>
                <a:gd name="connsiteY5" fmla="*/ 658358 h 1316717"/>
                <a:gd name="connsiteX6" fmla="*/ 309203 w 571820"/>
                <a:gd name="connsiteY6" fmla="*/ 24345 h 1316717"/>
                <a:gd name="connsiteX7" fmla="*/ 289403 w 571820"/>
                <a:gd name="connsiteY7" fmla="*/ 6349 h 1316717"/>
                <a:gd name="connsiteX8" fmla="*/ 289403 w 571820"/>
                <a:gd name="connsiteY8" fmla="*/ 0 h 1316717"/>
                <a:gd name="connsiteX9" fmla="*/ 285910 w 571820"/>
                <a:gd name="connsiteY9" fmla="*/ 3175 h 1316717"/>
                <a:gd name="connsiteX10" fmla="*/ 282417 w 571820"/>
                <a:gd name="connsiteY10" fmla="*/ 0 h 1316717"/>
                <a:gd name="connsiteX11" fmla="*/ 282417 w 571820"/>
                <a:gd name="connsiteY11" fmla="*/ 6350 h 1316717"/>
                <a:gd name="connsiteX12" fmla="*/ 262617 w 571820"/>
                <a:gd name="connsiteY12" fmla="*/ 24345 h 1316717"/>
                <a:gd name="connsiteX13" fmla="*/ 0 w 571820"/>
                <a:gd name="connsiteY13" fmla="*/ 658359 h 1316717"/>
                <a:gd name="connsiteX14" fmla="*/ 262617 w 571820"/>
                <a:gd name="connsiteY14" fmla="*/ 1292372 h 1316717"/>
                <a:gd name="connsiteX15" fmla="*/ 282417 w 571820"/>
                <a:gd name="connsiteY15" fmla="*/ 1310368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71820" h="1316717">
                  <a:moveTo>
                    <a:pt x="282417" y="1316717"/>
                  </a:moveTo>
                  <a:lnTo>
                    <a:pt x="285910" y="1313542"/>
                  </a:lnTo>
                  <a:lnTo>
                    <a:pt x="289403" y="1316717"/>
                  </a:lnTo>
                  <a:lnTo>
                    <a:pt x="289403" y="1310368"/>
                  </a:lnTo>
                  <a:lnTo>
                    <a:pt x="309203" y="1292372"/>
                  </a:lnTo>
                  <a:cubicBezTo>
                    <a:pt x="471461" y="1130114"/>
                    <a:pt x="571820" y="905956"/>
                    <a:pt x="571820" y="658358"/>
                  </a:cubicBezTo>
                  <a:cubicBezTo>
                    <a:pt x="571820" y="410761"/>
                    <a:pt x="471461" y="186603"/>
                    <a:pt x="309203" y="24345"/>
                  </a:cubicBezTo>
                  <a:lnTo>
                    <a:pt x="289403" y="6349"/>
                  </a:lnTo>
                  <a:lnTo>
                    <a:pt x="289403" y="0"/>
                  </a:lnTo>
                  <a:lnTo>
                    <a:pt x="285910" y="3175"/>
                  </a:lnTo>
                  <a:lnTo>
                    <a:pt x="282417" y="0"/>
                  </a:lnTo>
                  <a:lnTo>
                    <a:pt x="282417" y="6350"/>
                  </a:lnTo>
                  <a:lnTo>
                    <a:pt x="262617" y="24345"/>
                  </a:lnTo>
                  <a:cubicBezTo>
                    <a:pt x="100359" y="186604"/>
                    <a:pt x="0" y="410761"/>
                    <a:pt x="0" y="658359"/>
                  </a:cubicBezTo>
                  <a:cubicBezTo>
                    <a:pt x="0" y="905956"/>
                    <a:pt x="100359" y="1130114"/>
                    <a:pt x="262617" y="1292372"/>
                  </a:cubicBezTo>
                  <a:lnTo>
                    <a:pt x="282417" y="1310368"/>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Freeform: Shape 50">
              <a:extLst>
                <a:ext uri="{FF2B5EF4-FFF2-40B4-BE49-F238E27FC236}">
                  <a16:creationId xmlns:a16="http://schemas.microsoft.com/office/drawing/2014/main" id="{4EED88FA-E654-453B-92BF-21196E32B4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955" y="4476018"/>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Freeform: Shape 51">
              <a:extLst>
                <a:ext uri="{FF2B5EF4-FFF2-40B4-BE49-F238E27FC236}">
                  <a16:creationId xmlns:a16="http://schemas.microsoft.com/office/drawing/2014/main" id="{7F3C238A-5CF1-4927-B70F-C991122990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937151" y="4476018"/>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3" name="Freeform: Shape 52">
              <a:extLst>
                <a:ext uri="{FF2B5EF4-FFF2-40B4-BE49-F238E27FC236}">
                  <a16:creationId xmlns:a16="http://schemas.microsoft.com/office/drawing/2014/main" id="{42EAC2EE-4C33-44A6-A62B-6130E320AF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955" y="5190567"/>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4" name="Freeform: Shape 53">
              <a:extLst>
                <a:ext uri="{FF2B5EF4-FFF2-40B4-BE49-F238E27FC236}">
                  <a16:creationId xmlns:a16="http://schemas.microsoft.com/office/drawing/2014/main" id="{0F2EC395-DF39-4C41-A452-37AF723EA0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937151" y="5190567"/>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Freeform: Shape 54">
              <a:extLst>
                <a:ext uri="{FF2B5EF4-FFF2-40B4-BE49-F238E27FC236}">
                  <a16:creationId xmlns:a16="http://schemas.microsoft.com/office/drawing/2014/main" id="{2425D947-0068-4059-B9BE-93A3B27CDA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955" y="5934581"/>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Freeform: Shape 55">
              <a:extLst>
                <a:ext uri="{FF2B5EF4-FFF2-40B4-BE49-F238E27FC236}">
                  <a16:creationId xmlns:a16="http://schemas.microsoft.com/office/drawing/2014/main" id="{80F2FE05-A04C-4860-B709-2FCBEAE879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937151" y="5934581"/>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 name="Title 3">
            <a:extLst>
              <a:ext uri="{FF2B5EF4-FFF2-40B4-BE49-F238E27FC236}">
                <a16:creationId xmlns:a16="http://schemas.microsoft.com/office/drawing/2014/main" id="{93512EA1-1495-BED0-B3B6-6C5723FA7D52}"/>
              </a:ext>
            </a:extLst>
          </p:cNvPr>
          <p:cNvSpPr>
            <a:spLocks noGrp="1"/>
          </p:cNvSpPr>
          <p:nvPr>
            <p:ph type="title"/>
          </p:nvPr>
        </p:nvSpPr>
        <p:spPr>
          <a:xfrm>
            <a:off x="3882610" y="1011237"/>
            <a:ext cx="4426782" cy="860400"/>
          </a:xfrm>
        </p:spPr>
        <p:txBody>
          <a:bodyPr anchor="b">
            <a:normAutofit/>
          </a:bodyPr>
          <a:lstStyle/>
          <a:p>
            <a:pPr algn="ctr">
              <a:lnSpc>
                <a:spcPct val="90000"/>
              </a:lnSpc>
            </a:pPr>
            <a:r>
              <a:rPr lang="en-US" sz="2400"/>
              <a:t>Three methods of natural selection</a:t>
            </a:r>
          </a:p>
        </p:txBody>
      </p:sp>
      <p:cxnSp>
        <p:nvCxnSpPr>
          <p:cNvPr id="58" name="Straight Connector 57">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A91E3B50-56B9-F95A-7FB5-AAFE7C8D4B36}"/>
              </a:ext>
            </a:extLst>
          </p:cNvPr>
          <p:cNvSpPr>
            <a:spLocks noGrp="1"/>
          </p:cNvSpPr>
          <p:nvPr>
            <p:ph idx="1"/>
          </p:nvPr>
        </p:nvSpPr>
        <p:spPr>
          <a:xfrm>
            <a:off x="3863976" y="2759076"/>
            <a:ext cx="4460874" cy="3009899"/>
          </a:xfrm>
        </p:spPr>
        <p:txBody>
          <a:bodyPr>
            <a:normAutofit/>
          </a:bodyPr>
          <a:lstStyle/>
          <a:p>
            <a:pPr marL="457200" indent="-457200">
              <a:buFont typeface="+mj-lt"/>
              <a:buAutoNum type="arabicPeriod"/>
            </a:pPr>
            <a:r>
              <a:rPr lang="en-US" dirty="0"/>
              <a:t>Directional selection</a:t>
            </a:r>
          </a:p>
          <a:p>
            <a:pPr marL="457200" indent="-457200">
              <a:buFont typeface="+mj-lt"/>
              <a:buAutoNum type="arabicPeriod"/>
            </a:pPr>
            <a:r>
              <a:rPr lang="en-US" dirty="0"/>
              <a:t>Heterozygous advantage (overdominance)</a:t>
            </a:r>
          </a:p>
          <a:p>
            <a:pPr marL="457200" indent="-457200">
              <a:buFont typeface="+mj-lt"/>
              <a:buAutoNum type="arabicPeriod"/>
            </a:pPr>
            <a:r>
              <a:rPr lang="en-US" dirty="0"/>
              <a:t>Heterozygous disadvantage (underdominance)</a:t>
            </a:r>
          </a:p>
        </p:txBody>
      </p:sp>
      <p:grpSp>
        <p:nvGrpSpPr>
          <p:cNvPr id="60" name="Group 59">
            <a:extLst>
              <a:ext uri="{FF2B5EF4-FFF2-40B4-BE49-F238E27FC236}">
                <a16:creationId xmlns:a16="http://schemas.microsoft.com/office/drawing/2014/main" id="{69D14CB3-B46C-4D52-91C7-9020767C01F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flipH="1" flipV="1">
            <a:off x="10901022" y="5639014"/>
            <a:ext cx="865742" cy="628383"/>
            <a:chOff x="558167" y="958515"/>
            <a:chExt cx="865742" cy="628383"/>
          </a:xfrm>
          <a:solidFill>
            <a:schemeClr val="accent3"/>
          </a:solidFill>
        </p:grpSpPr>
        <p:sp>
          <p:nvSpPr>
            <p:cNvPr id="61" name="Freeform: Shape 60">
              <a:extLst>
                <a:ext uri="{FF2B5EF4-FFF2-40B4-BE49-F238E27FC236}">
                  <a16:creationId xmlns:a16="http://schemas.microsoft.com/office/drawing/2014/main" id="{3A77D7F4-D3A2-4801-9AC3-6626FDE157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2" name="Freeform: Shape 61">
              <a:extLst>
                <a:ext uri="{FF2B5EF4-FFF2-40B4-BE49-F238E27FC236}">
                  <a16:creationId xmlns:a16="http://schemas.microsoft.com/office/drawing/2014/main" id="{1E62BACE-7CE7-442A-BFFB-8BC57C446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64" name="Group 63">
            <a:extLst>
              <a:ext uri="{FF2B5EF4-FFF2-40B4-BE49-F238E27FC236}">
                <a16:creationId xmlns:a16="http://schemas.microsoft.com/office/drawing/2014/main" id="{695E1464-F8FF-467B-BC7A-2DB63FD734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9919495" y="3291143"/>
            <a:ext cx="1785983" cy="2208479"/>
            <a:chOff x="2725201" y="4453039"/>
            <a:chExt cx="1785983" cy="2208479"/>
          </a:xfrm>
        </p:grpSpPr>
        <p:cxnSp>
          <p:nvCxnSpPr>
            <p:cNvPr id="65" name="Straight Connector 64">
              <a:extLst>
                <a:ext uri="{FF2B5EF4-FFF2-40B4-BE49-F238E27FC236}">
                  <a16:creationId xmlns:a16="http://schemas.microsoft.com/office/drawing/2014/main" id="{1D9EF77E-636A-4F91-8AC6-2926F2512C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3618192" y="4453039"/>
              <a:ext cx="0" cy="220847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9F9F8CE5-DA1D-4DAF-A044-400C40169D4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738439" y="5243393"/>
              <a:ext cx="176093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Freeform: Shape 66">
              <a:extLst>
                <a:ext uri="{FF2B5EF4-FFF2-40B4-BE49-F238E27FC236}">
                  <a16:creationId xmlns:a16="http://schemas.microsoft.com/office/drawing/2014/main" id="{9C47A2FE-4826-4485-B3C0-56DF9A73AE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725201" y="4861779"/>
              <a:ext cx="1785983" cy="1799739"/>
            </a:xfrm>
            <a:custGeom>
              <a:avLst/>
              <a:gdLst>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892991 w 1785983"/>
                <a:gd name="connsiteY8" fmla="*/ 1795123 h 1799739"/>
                <a:gd name="connsiteX9" fmla="*/ 763082 w 1785983"/>
                <a:gd name="connsiteY9" fmla="*/ 1694835 h 1799739"/>
                <a:gd name="connsiteX10" fmla="*/ 379877 w 1785983"/>
                <a:gd name="connsiteY10" fmla="*/ 3722 h 1799739"/>
                <a:gd name="connsiteX11" fmla="*/ 440819 w 1785983"/>
                <a:gd name="connsiteY11" fmla="*/ 59 h 1799739"/>
                <a:gd name="connsiteX0" fmla="*/ 440819 w 1785983"/>
                <a:gd name="connsiteY0" fmla="*/ 59 h 1849891"/>
                <a:gd name="connsiteX1" fmla="*/ 845918 w 1785983"/>
                <a:gd name="connsiteY1" fmla="*/ 261596 h 1849891"/>
                <a:gd name="connsiteX2" fmla="*/ 892992 w 1785983"/>
                <a:gd name="connsiteY2" fmla="*/ 360758 h 1849891"/>
                <a:gd name="connsiteX3" fmla="*/ 892992 w 1785983"/>
                <a:gd name="connsiteY3" fmla="*/ 365372 h 1849891"/>
                <a:gd name="connsiteX4" fmla="*/ 940065 w 1785983"/>
                <a:gd name="connsiteY4" fmla="*/ 266212 h 1849891"/>
                <a:gd name="connsiteX5" fmla="*/ 1406106 w 1785983"/>
                <a:gd name="connsiteY5" fmla="*/ 8338 h 1849891"/>
                <a:gd name="connsiteX6" fmla="*/ 1022901 w 1785983"/>
                <a:gd name="connsiteY6" fmla="*/ 1699451 h 1849891"/>
                <a:gd name="connsiteX7" fmla="*/ 892991 w 1785983"/>
                <a:gd name="connsiteY7" fmla="*/ 1799739 h 1849891"/>
                <a:gd name="connsiteX8" fmla="*/ 838223 w 1785983"/>
                <a:gd name="connsiteY8" fmla="*/ 1849891 h 1849891"/>
                <a:gd name="connsiteX9" fmla="*/ 763082 w 1785983"/>
                <a:gd name="connsiteY9" fmla="*/ 1694835 h 1849891"/>
                <a:gd name="connsiteX10" fmla="*/ 379877 w 1785983"/>
                <a:gd name="connsiteY10" fmla="*/ 3722 h 1849891"/>
                <a:gd name="connsiteX11" fmla="*/ 440819 w 1785983"/>
                <a:gd name="connsiteY11" fmla="*/ 59 h 1849891"/>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763082 w 1785983"/>
                <a:gd name="connsiteY8" fmla="*/ 1694835 h 1799739"/>
                <a:gd name="connsiteX9" fmla="*/ 379877 w 1785983"/>
                <a:gd name="connsiteY9" fmla="*/ 3722 h 1799739"/>
                <a:gd name="connsiteX10" fmla="*/ 440819 w 1785983"/>
                <a:gd name="connsiteY10" fmla="*/ 59 h 1799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85983" h="1799739">
                  <a:moveTo>
                    <a:pt x="440819" y="59"/>
                  </a:moveTo>
                  <a:cubicBezTo>
                    <a:pt x="584367" y="2557"/>
                    <a:pt x="735105" y="83293"/>
                    <a:pt x="845918" y="261596"/>
                  </a:cubicBezTo>
                  <a:lnTo>
                    <a:pt x="892992" y="360758"/>
                  </a:lnTo>
                  <a:lnTo>
                    <a:pt x="892992" y="365372"/>
                  </a:lnTo>
                  <a:lnTo>
                    <a:pt x="940065" y="266212"/>
                  </a:lnTo>
                  <a:cubicBezTo>
                    <a:pt x="1066709" y="62437"/>
                    <a:pt x="1245499" y="-13903"/>
                    <a:pt x="1406106" y="8338"/>
                  </a:cubicBezTo>
                  <a:cubicBezTo>
                    <a:pt x="1827702" y="66720"/>
                    <a:pt x="2124001" y="804388"/>
                    <a:pt x="1022901" y="1699451"/>
                  </a:cubicBezTo>
                  <a:lnTo>
                    <a:pt x="892991" y="1799739"/>
                  </a:lnTo>
                  <a:lnTo>
                    <a:pt x="763082" y="1694835"/>
                  </a:lnTo>
                  <a:cubicBezTo>
                    <a:pt x="-338018" y="799772"/>
                    <a:pt x="-41719" y="62104"/>
                    <a:pt x="379877" y="3722"/>
                  </a:cubicBezTo>
                  <a:cubicBezTo>
                    <a:pt x="399953" y="942"/>
                    <a:pt x="420313" y="-298"/>
                    <a:pt x="440819" y="59"/>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latin typeface="Bell MT" panose="02020503060305020303" pitchFamily="18" charset="0"/>
              </a:endParaRPr>
            </a:p>
          </p:txBody>
        </p:sp>
        <p:sp>
          <p:nvSpPr>
            <p:cNvPr id="68" name="Rectangle 30">
              <a:extLst>
                <a:ext uri="{FF2B5EF4-FFF2-40B4-BE49-F238E27FC236}">
                  <a16:creationId xmlns:a16="http://schemas.microsoft.com/office/drawing/2014/main" id="{A9D0A0EF-4934-4E46-A33A-95E5D932D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124232" y="5447997"/>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30">
              <a:extLst>
                <a:ext uri="{FF2B5EF4-FFF2-40B4-BE49-F238E27FC236}">
                  <a16:creationId xmlns:a16="http://schemas.microsoft.com/office/drawing/2014/main" id="{EA389321-1892-4D9B-9F10-CA83BC15FE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315029" y="5983110"/>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70">
            <a:extLst>
              <a:ext uri="{FF2B5EF4-FFF2-40B4-BE49-F238E27FC236}">
                <a16:creationId xmlns:a16="http://schemas.microsoft.com/office/drawing/2014/main" id="{D9F93B70-A436-473C-A7CE-540999A596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V="1">
            <a:off x="10854193" y="5280732"/>
            <a:ext cx="864005" cy="1032464"/>
            <a:chOff x="2207971" y="2384401"/>
            <a:chExt cx="864005" cy="1032464"/>
          </a:xfrm>
        </p:grpSpPr>
        <p:sp>
          <p:nvSpPr>
            <p:cNvPr id="72" name="Freeform: Shape 71">
              <a:extLst>
                <a:ext uri="{FF2B5EF4-FFF2-40B4-BE49-F238E27FC236}">
                  <a16:creationId xmlns:a16="http://schemas.microsoft.com/office/drawing/2014/main" id="{C78ABD64-1B50-4D55-BC1F-146CC4D6E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3" name="Freeform: Shape 72">
              <a:extLst>
                <a:ext uri="{FF2B5EF4-FFF2-40B4-BE49-F238E27FC236}">
                  <a16:creationId xmlns:a16="http://schemas.microsoft.com/office/drawing/2014/main" id="{57FC7EAA-9D36-4047-8A25-796E944D16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74" name="Group 73">
              <a:extLst>
                <a:ext uri="{FF2B5EF4-FFF2-40B4-BE49-F238E27FC236}">
                  <a16:creationId xmlns:a16="http://schemas.microsoft.com/office/drawing/2014/main" id="{0C72E6B1-2CDE-4B76-BB57-54923A35BC5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440769" y="2384401"/>
              <a:ext cx="313009" cy="1032464"/>
              <a:chOff x="2440769" y="2384401"/>
              <a:chExt cx="313009" cy="1032464"/>
            </a:xfrm>
          </p:grpSpPr>
          <p:cxnSp>
            <p:nvCxnSpPr>
              <p:cNvPr id="75" name="Straight Connector 74">
                <a:extLst>
                  <a:ext uri="{FF2B5EF4-FFF2-40B4-BE49-F238E27FC236}">
                    <a16:creationId xmlns:a16="http://schemas.microsoft.com/office/drawing/2014/main" id="{0A618DA4-FD3B-435B-9077-6643BD6C93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579CD8F-9756-4DC0-A735-0CA77A8734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645157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83EBBF-5C22-55F3-7BB0-3866FBF8B13F}"/>
              </a:ext>
            </a:extLst>
          </p:cNvPr>
          <p:cNvSpPr>
            <a:spLocks noGrp="1"/>
          </p:cNvSpPr>
          <p:nvPr>
            <p:ph type="title"/>
          </p:nvPr>
        </p:nvSpPr>
        <p:spPr>
          <a:xfrm>
            <a:off x="1080000" y="540032"/>
            <a:ext cx="4426782" cy="1331605"/>
          </a:xfrm>
        </p:spPr>
        <p:txBody>
          <a:bodyPr vert="horz" lIns="0" tIns="0" rIns="0" bIns="0" rtlCol="0" anchor="b" anchorCtr="0">
            <a:normAutofit/>
          </a:bodyPr>
          <a:lstStyle/>
          <a:p>
            <a:pPr algn="ctr"/>
            <a:r>
              <a:rPr lang="en-US" dirty="0"/>
              <a:t>Directional selection</a:t>
            </a:r>
          </a:p>
        </p:txBody>
      </p:sp>
      <p:cxnSp>
        <p:nvCxnSpPr>
          <p:cNvPr id="17" name="Straight Connector 16">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023391"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E575F76-386C-61D6-D774-5C8576896A0B}"/>
              </a:ext>
            </a:extLst>
          </p:cNvPr>
          <p:cNvSpPr>
            <a:spLocks noGrp="1"/>
          </p:cNvSpPr>
          <p:nvPr>
            <p:ph sz="half" idx="1"/>
          </p:nvPr>
        </p:nvSpPr>
        <p:spPr>
          <a:xfrm>
            <a:off x="1080000" y="2759077"/>
            <a:ext cx="4460874" cy="1598612"/>
          </a:xfrm>
        </p:spPr>
        <p:txBody>
          <a:bodyPr vert="horz" lIns="0" tIns="0" rIns="0" bIns="0" rtlCol="0" anchor="t" anchorCtr="0">
            <a:normAutofit/>
          </a:bodyPr>
          <a:lstStyle/>
          <a:p>
            <a:pPr>
              <a:lnSpc>
                <a:spcPct val="115000"/>
              </a:lnSpc>
            </a:pPr>
            <a:r>
              <a:rPr lang="en-US" sz="1700" dirty="0"/>
              <a:t>When one allele is always at a selective advantage</a:t>
            </a:r>
          </a:p>
          <a:p>
            <a:pPr>
              <a:lnSpc>
                <a:spcPct val="115000"/>
              </a:lnSpc>
            </a:pPr>
            <a:r>
              <a:rPr lang="en-US" sz="1700" dirty="0"/>
              <a:t>Allele can be dominant, intermediate, or recessive</a:t>
            </a:r>
          </a:p>
        </p:txBody>
      </p:sp>
      <p:sp>
        <p:nvSpPr>
          <p:cNvPr id="15" name="Rectangle 14">
            <a:extLst>
              <a:ext uri="{FF2B5EF4-FFF2-40B4-BE49-F238E27FC236}">
                <a16:creationId xmlns:a16="http://schemas.microsoft.com/office/drawing/2014/main" id="{AA11AC2B-E0EE-4BB9-8BC1-EC5DA9DBE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4794" y="0"/>
            <a:ext cx="5537206"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6" name="Content Placeholder 5" descr="A graph of a normal distribution&#10;&#10;Description automatically generated with medium confidence">
            <a:extLst>
              <a:ext uri="{FF2B5EF4-FFF2-40B4-BE49-F238E27FC236}">
                <a16:creationId xmlns:a16="http://schemas.microsoft.com/office/drawing/2014/main" id="{6261537E-1EEA-3315-D7E9-E86B0A6C446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198864" y="810121"/>
            <a:ext cx="4452148" cy="5237821"/>
          </a:xfrm>
          <a:prstGeom prst="rect">
            <a:avLst/>
          </a:prstGeom>
        </p:spPr>
      </p:pic>
      <p:pic>
        <p:nvPicPr>
          <p:cNvPr id="8" name="Picture 7" descr="A group of black text&#10;&#10;Description automatically generated">
            <a:extLst>
              <a:ext uri="{FF2B5EF4-FFF2-40B4-BE49-F238E27FC236}">
                <a16:creationId xmlns:a16="http://schemas.microsoft.com/office/drawing/2014/main" id="{FDAAC42C-FBA4-3A92-94ED-09454B573C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1031" y="4438513"/>
            <a:ext cx="4702551" cy="1609429"/>
          </a:xfrm>
          <a:prstGeom prst="rect">
            <a:avLst/>
          </a:prstGeom>
        </p:spPr>
      </p:pic>
    </p:spTree>
    <p:extLst>
      <p:ext uri="{BB962C8B-B14F-4D97-AF65-F5344CB8AC3E}">
        <p14:creationId xmlns:p14="http://schemas.microsoft.com/office/powerpoint/2010/main" val="3690920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A236B9-6380-2CE0-E39A-793AEFC7D843}"/>
              </a:ext>
            </a:extLst>
          </p:cNvPr>
          <p:cNvSpPr>
            <a:spLocks noGrp="1"/>
          </p:cNvSpPr>
          <p:nvPr>
            <p:ph type="title"/>
          </p:nvPr>
        </p:nvSpPr>
        <p:spPr>
          <a:xfrm>
            <a:off x="815137" y="210708"/>
            <a:ext cx="3790154" cy="2303213"/>
          </a:xfrm>
        </p:spPr>
        <p:txBody>
          <a:bodyPr vert="horz" lIns="0" tIns="0" rIns="0" bIns="0" rtlCol="0" anchor="ctr" anchorCtr="0">
            <a:normAutofit/>
          </a:bodyPr>
          <a:lstStyle/>
          <a:p>
            <a:pPr algn="ctr"/>
            <a:r>
              <a:rPr lang="en-US" sz="2000" dirty="0"/>
              <a:t>Heterozygous advantage (overdominance)</a:t>
            </a:r>
          </a:p>
        </p:txBody>
      </p:sp>
      <p:cxnSp>
        <p:nvCxnSpPr>
          <p:cNvPr id="25" name="Straight Connector 24">
            <a:extLst>
              <a:ext uri="{FF2B5EF4-FFF2-40B4-BE49-F238E27FC236}">
                <a16:creationId xmlns:a16="http://schemas.microsoft.com/office/drawing/2014/main" id="{3A513CAD-9784-4D35-BAF9-1F7DDD69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4714750" y="1691606"/>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98AACAB-B82E-224A-286D-331A64E272D9}"/>
              </a:ext>
            </a:extLst>
          </p:cNvPr>
          <p:cNvSpPr>
            <a:spLocks noGrp="1"/>
          </p:cNvSpPr>
          <p:nvPr>
            <p:ph sz="half" idx="1"/>
          </p:nvPr>
        </p:nvSpPr>
        <p:spPr>
          <a:xfrm>
            <a:off x="5543552" y="540000"/>
            <a:ext cx="6107460" cy="2303213"/>
          </a:xfrm>
        </p:spPr>
        <p:txBody>
          <a:bodyPr vert="horz" lIns="0" tIns="0" rIns="0" bIns="0" rtlCol="0" anchor="ctr" anchorCtr="0">
            <a:normAutofit fontScale="92500" lnSpcReduction="10000"/>
          </a:bodyPr>
          <a:lstStyle/>
          <a:p>
            <a:pPr>
              <a:lnSpc>
                <a:spcPct val="115000"/>
              </a:lnSpc>
            </a:pPr>
            <a:r>
              <a:rPr lang="en-US" sz="1700" dirty="0"/>
              <a:t>When the heterozygote has the best fitness</a:t>
            </a:r>
          </a:p>
          <a:p>
            <a:pPr lvl="1">
              <a:lnSpc>
                <a:spcPct val="115000"/>
              </a:lnSpc>
            </a:pPr>
            <a:r>
              <a:rPr lang="en-US" sz="1700" dirty="0"/>
              <a:t>		 w</a:t>
            </a:r>
            <a:r>
              <a:rPr lang="en-US" sz="1700" baseline="-25000" dirty="0"/>
              <a:t>11</a:t>
            </a:r>
            <a:r>
              <a:rPr lang="en-US" sz="1700" dirty="0"/>
              <a:t> &lt; w</a:t>
            </a:r>
            <a:r>
              <a:rPr lang="en-US" sz="1700" baseline="-25000" dirty="0"/>
              <a:t>12  </a:t>
            </a:r>
            <a:r>
              <a:rPr lang="en-US" sz="1700" dirty="0"/>
              <a:t>&gt; w</a:t>
            </a:r>
            <a:r>
              <a:rPr lang="en-US" sz="1700" baseline="-25000" dirty="0"/>
              <a:t>22</a:t>
            </a:r>
          </a:p>
          <a:p>
            <a:pPr>
              <a:lnSpc>
                <a:spcPct val="115000"/>
              </a:lnSpc>
            </a:pPr>
            <a:r>
              <a:rPr lang="en-US" sz="1700" dirty="0"/>
              <a:t>Expected to maintain both alleles in a stable equilibrium</a:t>
            </a:r>
          </a:p>
          <a:p>
            <a:pPr>
              <a:lnSpc>
                <a:spcPct val="115000"/>
              </a:lnSpc>
            </a:pPr>
            <a:r>
              <a:rPr lang="en-US" sz="1700" dirty="0"/>
              <a:t>Example 8.2: heterozygous advantage for color polymorphism in the common buzzard</a:t>
            </a:r>
          </a:p>
          <a:p>
            <a:pPr>
              <a:lnSpc>
                <a:spcPct val="115000"/>
              </a:lnSpc>
            </a:pPr>
            <a:r>
              <a:rPr lang="en-US" sz="1700" dirty="0"/>
              <a:t>Heterozygotes have a higher rate of reproductive success, therefore the heterozygotes have a selective advantage</a:t>
            </a:r>
          </a:p>
        </p:txBody>
      </p:sp>
      <p:pic>
        <p:nvPicPr>
          <p:cNvPr id="8" name="Picture 7" descr="Several birds standing in the grass&#10;&#10;Description automatically generated">
            <a:extLst>
              <a:ext uri="{FF2B5EF4-FFF2-40B4-BE49-F238E27FC236}">
                <a16:creationId xmlns:a16="http://schemas.microsoft.com/office/drawing/2014/main" id="{D9FF0608-4A9C-9813-DC59-DEE40A8426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1500" y="3407440"/>
            <a:ext cx="5296021" cy="2886332"/>
          </a:xfrm>
          <a:prstGeom prst="rect">
            <a:avLst/>
          </a:prstGeom>
        </p:spPr>
      </p:pic>
      <p:pic>
        <p:nvPicPr>
          <p:cNvPr id="6" name="Content Placeholder 5" descr="A comparison of different types of light and dark&#10;&#10;Description automatically generated">
            <a:extLst>
              <a:ext uri="{FF2B5EF4-FFF2-40B4-BE49-F238E27FC236}">
                <a16:creationId xmlns:a16="http://schemas.microsoft.com/office/drawing/2014/main" id="{C9E6AC28-7835-40A6-DF68-31D8FEE55064}"/>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994479" y="2247969"/>
            <a:ext cx="3431471" cy="4399323"/>
          </a:xfrm>
          <a:prstGeom prst="rect">
            <a:avLst/>
          </a:prstGeom>
        </p:spPr>
      </p:pic>
    </p:spTree>
    <p:extLst>
      <p:ext uri="{BB962C8B-B14F-4D97-AF65-F5344CB8AC3E}">
        <p14:creationId xmlns:p14="http://schemas.microsoft.com/office/powerpoint/2010/main" val="2099640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AEB7F98-32EC-40D3-89EE-C84330231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7C292F-8DD9-C3EB-3161-474643B06B24}"/>
              </a:ext>
            </a:extLst>
          </p:cNvPr>
          <p:cNvSpPr>
            <a:spLocks noGrp="1"/>
          </p:cNvSpPr>
          <p:nvPr>
            <p:ph type="title"/>
          </p:nvPr>
        </p:nvSpPr>
        <p:spPr>
          <a:xfrm>
            <a:off x="7766050" y="540000"/>
            <a:ext cx="3884962" cy="1331637"/>
          </a:xfrm>
        </p:spPr>
        <p:txBody>
          <a:bodyPr vert="horz" lIns="0" tIns="0" rIns="0" bIns="0" rtlCol="0" anchor="b" anchorCtr="0">
            <a:normAutofit/>
          </a:bodyPr>
          <a:lstStyle/>
          <a:p>
            <a:pPr algn="ctr">
              <a:lnSpc>
                <a:spcPct val="90000"/>
              </a:lnSpc>
            </a:pPr>
            <a:r>
              <a:rPr lang="en-US" sz="2200"/>
              <a:t>Heterozygous disadvantage (underdominance)</a:t>
            </a:r>
          </a:p>
        </p:txBody>
      </p:sp>
      <p:pic>
        <p:nvPicPr>
          <p:cNvPr id="9" name="Content Placeholder 8" descr="A graph of frequency and generation&#10;&#10;Description automatically generated">
            <a:extLst>
              <a:ext uri="{FF2B5EF4-FFF2-40B4-BE49-F238E27FC236}">
                <a16:creationId xmlns:a16="http://schemas.microsoft.com/office/drawing/2014/main" id="{FEFFF82E-8EAA-3683-AAF5-F5CBB60EC759}"/>
              </a:ext>
            </a:extLst>
          </p:cNvPr>
          <p:cNvPicPr>
            <a:picLocks noChangeAspect="1"/>
          </p:cNvPicPr>
          <p:nvPr/>
        </p:nvPicPr>
        <p:blipFill rotWithShape="1">
          <a:blip r:embed="rId3">
            <a:extLst>
              <a:ext uri="{28A0092B-C50C-407E-A947-70E740481C1C}">
                <a14:useLocalDpi xmlns:a14="http://schemas.microsoft.com/office/drawing/2010/main" val="0"/>
              </a:ext>
            </a:extLst>
          </a:blip>
          <a:srcRect l="12933" r="4806" b="2"/>
          <a:stretch/>
        </p:blipFill>
        <p:spPr>
          <a:xfrm>
            <a:off x="540988" y="540000"/>
            <a:ext cx="6671025" cy="5778000"/>
          </a:xfrm>
          <a:prstGeom prst="rect">
            <a:avLst/>
          </a:prstGeom>
        </p:spPr>
      </p:pic>
      <p:cxnSp>
        <p:nvCxnSpPr>
          <p:cNvPr id="17" name="Straight Connector 16">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8531" y="2310207"/>
            <a:ext cx="540000" cy="0"/>
          </a:xfrm>
          <a:prstGeom prst="line">
            <a:avLst/>
          </a:prstGeom>
          <a:ln w="1016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9">
            <a:extLst>
              <a:ext uri="{FF2B5EF4-FFF2-40B4-BE49-F238E27FC236}">
                <a16:creationId xmlns:a16="http://schemas.microsoft.com/office/drawing/2014/main" id="{3354A4E1-91E6-27ED-883F-426F20E5C344}"/>
              </a:ext>
            </a:extLst>
          </p:cNvPr>
          <p:cNvSpPr>
            <a:spLocks noGrp="1"/>
          </p:cNvSpPr>
          <p:nvPr>
            <p:ph idx="1"/>
          </p:nvPr>
        </p:nvSpPr>
        <p:spPr>
          <a:xfrm>
            <a:off x="7766050" y="2759076"/>
            <a:ext cx="3884962" cy="3009899"/>
          </a:xfrm>
        </p:spPr>
        <p:txBody>
          <a:bodyPr>
            <a:normAutofit/>
          </a:bodyPr>
          <a:lstStyle/>
          <a:p>
            <a:pPr defTabSz="822960">
              <a:spcAft>
                <a:spcPts val="600"/>
              </a:spcAft>
            </a:pPr>
            <a:r>
              <a:rPr lang="en-US" kern="1200">
                <a:latin typeface="+mn-lt"/>
                <a:ea typeface="+mn-ea"/>
                <a:cs typeface="+mn-cs"/>
              </a:rPr>
              <a:t>When the heterozygote is least fit:</a:t>
            </a:r>
          </a:p>
          <a:p>
            <a:pPr marL="411480" lvl="1" defTabSz="822960">
              <a:spcAft>
                <a:spcPts val="600"/>
              </a:spcAft>
            </a:pPr>
            <a:r>
              <a:rPr lang="en-US" kern="1200">
                <a:latin typeface="+mn-lt"/>
                <a:ea typeface="+mn-ea"/>
                <a:cs typeface="+mn-cs"/>
              </a:rPr>
              <a:t>	w</a:t>
            </a:r>
            <a:r>
              <a:rPr lang="en-US" kern="1200" baseline="-25000">
                <a:latin typeface="+mn-lt"/>
                <a:ea typeface="+mn-ea"/>
                <a:cs typeface="+mn-cs"/>
              </a:rPr>
              <a:t>11</a:t>
            </a:r>
            <a:r>
              <a:rPr lang="en-US" kern="1200">
                <a:latin typeface="+mn-lt"/>
                <a:ea typeface="+mn-ea"/>
                <a:cs typeface="+mn-cs"/>
              </a:rPr>
              <a:t> &gt; w</a:t>
            </a:r>
            <a:r>
              <a:rPr lang="en-US" kern="1200" baseline="-25000">
                <a:latin typeface="+mn-lt"/>
                <a:ea typeface="+mn-ea"/>
                <a:cs typeface="+mn-cs"/>
              </a:rPr>
              <a:t>12</a:t>
            </a:r>
            <a:r>
              <a:rPr lang="en-US" kern="1200">
                <a:latin typeface="+mn-lt"/>
                <a:ea typeface="+mn-ea"/>
                <a:cs typeface="+mn-cs"/>
              </a:rPr>
              <a:t> &lt; w</a:t>
            </a:r>
            <a:r>
              <a:rPr lang="en-US" kern="1200" baseline="-25000">
                <a:latin typeface="+mn-lt"/>
                <a:ea typeface="+mn-ea"/>
                <a:cs typeface="+mn-cs"/>
              </a:rPr>
              <a:t>22</a:t>
            </a:r>
          </a:p>
          <a:p>
            <a:pPr defTabSz="822960">
              <a:spcAft>
                <a:spcPts val="600"/>
              </a:spcAft>
            </a:pPr>
            <a:r>
              <a:rPr lang="en-US" kern="1200">
                <a:latin typeface="+mn-lt"/>
                <a:ea typeface="+mn-ea"/>
                <a:cs typeface="+mn-cs"/>
              </a:rPr>
              <a:t>Produces an unstable equilibrium, which will result in homozygotes becoming fixed</a:t>
            </a:r>
            <a:endParaRPr lang="en-US"/>
          </a:p>
        </p:txBody>
      </p:sp>
      <p:sp>
        <p:nvSpPr>
          <p:cNvPr id="5" name="Text Placeholder 4">
            <a:extLst>
              <a:ext uri="{FF2B5EF4-FFF2-40B4-BE49-F238E27FC236}">
                <a16:creationId xmlns:a16="http://schemas.microsoft.com/office/drawing/2014/main" id="{5F70553F-339A-0094-8F81-C4023C004842}"/>
              </a:ext>
            </a:extLst>
          </p:cNvPr>
          <p:cNvSpPr>
            <a:spLocks/>
          </p:cNvSpPr>
          <p:nvPr/>
        </p:nvSpPr>
        <p:spPr>
          <a:xfrm>
            <a:off x="836612" y="295554"/>
            <a:ext cx="4741200" cy="45719"/>
          </a:xfrm>
          <a:prstGeom prst="rect">
            <a:avLst/>
          </a:prstGeom>
        </p:spPr>
        <p:txBody>
          <a:bodyPr/>
          <a:lstStyle/>
          <a:p>
            <a:pPr>
              <a:spcAft>
                <a:spcPts val="600"/>
              </a:spcAft>
            </a:pPr>
            <a:r>
              <a:rPr lang="en-US"/>
              <a:t> </a:t>
            </a:r>
          </a:p>
        </p:txBody>
      </p:sp>
      <p:sp>
        <p:nvSpPr>
          <p:cNvPr id="6" name="Text Placeholder 5">
            <a:extLst>
              <a:ext uri="{FF2B5EF4-FFF2-40B4-BE49-F238E27FC236}">
                <a16:creationId xmlns:a16="http://schemas.microsoft.com/office/drawing/2014/main" id="{04F3CDC6-1A52-C5F5-4844-00884B894C01}"/>
              </a:ext>
            </a:extLst>
          </p:cNvPr>
          <p:cNvSpPr>
            <a:spLocks/>
          </p:cNvSpPr>
          <p:nvPr/>
        </p:nvSpPr>
        <p:spPr>
          <a:xfrm>
            <a:off x="6579263" y="419060"/>
            <a:ext cx="4741200" cy="45719"/>
          </a:xfrm>
          <a:prstGeom prst="rect">
            <a:avLst/>
          </a:prstGeom>
        </p:spPr>
        <p:txBody>
          <a:bodyPr/>
          <a:lstStyle/>
          <a:p>
            <a:pPr>
              <a:spcAft>
                <a:spcPts val="600"/>
              </a:spcAft>
            </a:pPr>
            <a:r>
              <a:rPr lang="en-US"/>
              <a:t> </a:t>
            </a:r>
          </a:p>
        </p:txBody>
      </p:sp>
    </p:spTree>
    <p:extLst>
      <p:ext uri="{BB962C8B-B14F-4D97-AF65-F5344CB8AC3E}">
        <p14:creationId xmlns:p14="http://schemas.microsoft.com/office/powerpoint/2010/main" val="464052970"/>
      </p:ext>
    </p:extLst>
  </p:cSld>
  <p:clrMapOvr>
    <a:masterClrMapping/>
  </p:clrMapOvr>
</p:sld>
</file>

<file path=ppt/theme/theme1.xml><?xml version="1.0" encoding="utf-8"?>
<a:theme xmlns:a="http://schemas.openxmlformats.org/drawingml/2006/main" name="LeafVTI">
  <a:themeElements>
    <a:clrScheme name="Leaf">
      <a:dk1>
        <a:sysClr val="windowText" lastClr="000000"/>
      </a:dk1>
      <a:lt1>
        <a:sysClr val="window" lastClr="FFFFFF"/>
      </a:lt1>
      <a:dk2>
        <a:srgbClr val="732124"/>
      </a:dk2>
      <a:lt2>
        <a:srgbClr val="F0EDE5"/>
      </a:lt2>
      <a:accent1>
        <a:srgbClr val="D34817"/>
      </a:accent1>
      <a:accent2>
        <a:srgbClr val="A68D65"/>
      </a:accent2>
      <a:accent3>
        <a:srgbClr val="728377"/>
      </a:accent3>
      <a:accent4>
        <a:srgbClr val="B4797B"/>
      </a:accent4>
      <a:accent5>
        <a:srgbClr val="CE8439"/>
      </a:accent5>
      <a:accent6>
        <a:srgbClr val="CF3A2A"/>
      </a:accent6>
      <a:hlink>
        <a:srgbClr val="D06853"/>
      </a:hlink>
      <a:folHlink>
        <a:srgbClr val="B67779"/>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10065</TotalTime>
  <Words>1783</Words>
  <Application>Microsoft Office PowerPoint</Application>
  <PresentationFormat>Widescreen</PresentationFormat>
  <Paragraphs>155</Paragraphs>
  <Slides>22</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Avenir Next LT Pro Light</vt:lpstr>
      <vt:lpstr>Bell MT</vt:lpstr>
      <vt:lpstr>Calibri</vt:lpstr>
      <vt:lpstr>Rockwell Nova Light</vt:lpstr>
      <vt:lpstr>Wingdings</vt:lpstr>
      <vt:lpstr>LeafVTI</vt:lpstr>
      <vt:lpstr>Chapter 8  </vt:lpstr>
      <vt:lpstr>Why is genetic variation important to localized populations?</vt:lpstr>
      <vt:lpstr>fitness</vt:lpstr>
      <vt:lpstr>relative fitness</vt:lpstr>
      <vt:lpstr>Single locus with 2 alleles</vt:lpstr>
      <vt:lpstr>Three methods of natural selection</vt:lpstr>
      <vt:lpstr>Directional selection</vt:lpstr>
      <vt:lpstr>Heterozygous advantage (overdominance)</vt:lpstr>
      <vt:lpstr>Heterozygous disadvantage (underdominance)</vt:lpstr>
      <vt:lpstr>Selection and hardy-Weinberg proportions</vt:lpstr>
      <vt:lpstr>Multiple alleles</vt:lpstr>
      <vt:lpstr>Helpful tips</vt:lpstr>
      <vt:lpstr>Frequency-dependent selection</vt:lpstr>
      <vt:lpstr>self incompatibility locus in plants</vt:lpstr>
      <vt:lpstr>Complimentary sex determination in invertebrates </vt:lpstr>
      <vt:lpstr>Natural selection in small populations: genetic drift</vt:lpstr>
      <vt:lpstr>Directional selection</vt:lpstr>
      <vt:lpstr>Underdominance and drift</vt:lpstr>
      <vt:lpstr>Heterozygous advantage and drift</vt:lpstr>
      <vt:lpstr>Detection of natural selection</vt:lpstr>
      <vt:lpstr>Guest box: winter storms and genetic changes in green anole lizard</vt:lpstr>
      <vt:lpstr>Natural selection and conservation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8  </dc:title>
  <dc:creator>Brittany Hanley</dc:creator>
  <cp:lastModifiedBy>Brittany Hanley</cp:lastModifiedBy>
  <cp:revision>3</cp:revision>
  <dcterms:created xsi:type="dcterms:W3CDTF">2024-02-23T18:15:13Z</dcterms:created>
  <dcterms:modified xsi:type="dcterms:W3CDTF">2024-03-04T18:55:48Z</dcterms:modified>
</cp:coreProperties>
</file>