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23" r:id="rId2"/>
    <p:sldId id="340" r:id="rId3"/>
    <p:sldId id="324" r:id="rId4"/>
    <p:sldId id="325" r:id="rId5"/>
    <p:sldId id="326" r:id="rId6"/>
    <p:sldId id="335" r:id="rId7"/>
    <p:sldId id="337" r:id="rId8"/>
    <p:sldId id="338" r:id="rId9"/>
    <p:sldId id="3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5"/>
    <p:restoredTop sz="94179"/>
  </p:normalViewPr>
  <p:slideViewPr>
    <p:cSldViewPr snapToGrid="0" snapToObjects="1">
      <p:cViewPr varScale="1">
        <p:scale>
          <a:sx n="127" d="100"/>
          <a:sy n="127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2FA1D-462C-434A-AC16-687FB6E166FF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73D56-A31B-2241-A9D5-54325AB1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AF11-1628-EE4E-A11A-14D15A14CB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49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AF11-1628-EE4E-A11A-14D15A14C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7AF11-1628-EE4E-A11A-14D15A14CB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EFB6-422A-6143-9ACA-EA52F48456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273-D705-D645-8176-F77D3F8B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0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EFB6-422A-6143-9ACA-EA52F48456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273-D705-D645-8176-F77D3F8BA3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270" y="0"/>
            <a:ext cx="10027024" cy="1325563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6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EFB6-422A-6143-9ACA-EA52F48456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273-D705-D645-8176-F77D3F8B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2502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EFB6-422A-6143-9ACA-EA52F48456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0021" y="6364909"/>
            <a:ext cx="2743200" cy="365125"/>
          </a:xfrm>
        </p:spPr>
        <p:txBody>
          <a:bodyPr/>
          <a:lstStyle/>
          <a:p>
            <a:fld id="{43A3B273-D705-D645-8176-F77D3F8BA3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270" y="0"/>
            <a:ext cx="10027024" cy="1325563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 userDrawn="1"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4685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EFB6-422A-6143-9ACA-EA52F48456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273-D705-D645-8176-F77D3F8BA3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8270" y="0"/>
            <a:ext cx="10027024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 userDrawn="1"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680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EFB6-422A-6143-9ACA-EA52F48456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273-D705-D645-8176-F77D3F8BA3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499652" y="450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270" y="0"/>
            <a:ext cx="10027024" cy="1325563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 userDrawn="1"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1621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EFB6-422A-6143-9ACA-EA52F48456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273-D705-D645-8176-F77D3F8BA3D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270" y="0"/>
            <a:ext cx="10027024" cy="1325563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 userDrawn="1"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7201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EFB6-422A-6143-9ACA-EA52F48456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273-D705-D645-8176-F77D3F8BA3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270" y="0"/>
            <a:ext cx="10027024" cy="1325563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191589" y="717784"/>
            <a:ext cx="10771632" cy="0"/>
          </a:xfrm>
          <a:prstGeom prst="line">
            <a:avLst/>
          </a:prstGeom>
          <a:ln w="381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 userDrawn="1"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205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EFB6-422A-6143-9ACA-EA52F48456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273-D705-D645-8176-F77D3F8B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4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EFB6-422A-6143-9ACA-EA52F48456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273-D705-D645-8176-F77D3F8BA3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7350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EFB6-422A-6143-9ACA-EA52F484561B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3B273-D705-D645-8176-F77D3F8BA3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0674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E59EFB6-422A-6143-9ACA-EA52F484561B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A3B273-D705-D645-8176-F77D3F8BA3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5114" y="2167994"/>
            <a:ext cx="10125021" cy="4351338"/>
          </a:xfrm>
        </p:spPr>
        <p:txBody>
          <a:bodyPr>
            <a:normAutofit/>
          </a:bodyPr>
          <a:lstStyle/>
          <a:p>
            <a:r>
              <a:rPr lang="en-US" sz="3600" dirty="0"/>
              <a:t>Improving </a:t>
            </a:r>
            <a:r>
              <a:rPr lang="en-US" sz="3600" i="1" dirty="0"/>
              <a:t>de novo </a:t>
            </a:r>
            <a:r>
              <a:rPr lang="en-US" sz="3600" dirty="0"/>
              <a:t>assembly with a </a:t>
            </a:r>
            <a:r>
              <a:rPr lang="en-US" sz="3600" dirty="0" err="1"/>
              <a:t>MiSeq</a:t>
            </a:r>
            <a:r>
              <a:rPr lang="en-US" sz="3600" dirty="0"/>
              <a:t> library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Enzyme Choice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Experimental Design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224"/>
          <a:stretch/>
        </p:blipFill>
        <p:spPr>
          <a:xfrm>
            <a:off x="10995202" y="717783"/>
            <a:ext cx="1084735" cy="52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0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i="1" dirty="0"/>
              <a:t>de novo </a:t>
            </a:r>
            <a:r>
              <a:rPr lang="en-US" dirty="0"/>
              <a:t>assembly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565" y="1126696"/>
            <a:ext cx="3095816" cy="496919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/>
          <p:cNvSpPr txBox="1"/>
          <p:nvPr/>
        </p:nvSpPr>
        <p:spPr>
          <a:xfrm>
            <a:off x="160788" y="1032811"/>
            <a:ext cx="6266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Our lab is now starting to use a single </a:t>
            </a:r>
            <a:r>
              <a:rPr lang="en-US" sz="2800" dirty="0" err="1">
                <a:solidFill>
                  <a:srgbClr val="FFFFFF"/>
                </a:solidFill>
              </a:rPr>
              <a:t>MiSeq</a:t>
            </a:r>
            <a:r>
              <a:rPr lang="en-US" sz="2800" dirty="0">
                <a:solidFill>
                  <a:srgbClr val="FFFFFF"/>
                </a:solidFill>
              </a:rPr>
              <a:t> run of 300 bp PE to help generate a more accurate set of reference contigs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224"/>
          <a:stretch/>
        </p:blipFill>
        <p:spPr>
          <a:xfrm>
            <a:off x="10995202" y="717783"/>
            <a:ext cx="1084735" cy="52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</a:t>
            </a:r>
            <a:r>
              <a:rPr lang="en-US" dirty="0" err="1"/>
              <a:t>MiSeq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06078" y="2901198"/>
            <a:ext cx="865909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06078" y="2984328"/>
            <a:ext cx="865909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06078" y="3076688"/>
            <a:ext cx="865909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06078" y="3159818"/>
            <a:ext cx="865909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11282" y="3739476"/>
            <a:ext cx="865909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811282" y="3822606"/>
            <a:ext cx="865909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11282" y="3914966"/>
            <a:ext cx="865909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811282" y="3998096"/>
            <a:ext cx="865909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03606" y="3739476"/>
            <a:ext cx="865909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3606" y="3822606"/>
            <a:ext cx="865909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03606" y="3914966"/>
            <a:ext cx="865909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03606" y="3998096"/>
            <a:ext cx="865909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587464" y="2901198"/>
            <a:ext cx="865909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87464" y="2984328"/>
            <a:ext cx="865909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587464" y="3076688"/>
            <a:ext cx="865909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87464" y="3159818"/>
            <a:ext cx="865909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87208" y="3342461"/>
            <a:ext cx="8097895" cy="73900"/>
          </a:xfrm>
          <a:prstGeom prst="rect">
            <a:avLst/>
          </a:prstGeom>
          <a:solidFill>
            <a:schemeClr val="accent2"/>
          </a:solidFill>
          <a:ln w="101600" cmpd="sng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87208" y="3540798"/>
            <a:ext cx="8097895" cy="45719"/>
          </a:xfrm>
          <a:prstGeom prst="rect">
            <a:avLst/>
          </a:prstGeom>
          <a:solidFill>
            <a:schemeClr val="accent2"/>
          </a:solidFill>
          <a:ln w="101600" cmpd="sng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93508" y="2984395"/>
            <a:ext cx="52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82775" y="3392955"/>
            <a:ext cx="5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93508" y="3404499"/>
            <a:ext cx="52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85104" y="3009795"/>
            <a:ext cx="5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3’</a:t>
            </a:r>
          </a:p>
        </p:txBody>
      </p:sp>
      <p:sp>
        <p:nvSpPr>
          <p:cNvPr id="28" name="Regular Pentagon 27"/>
          <p:cNvSpPr/>
          <p:nvPr/>
        </p:nvSpPr>
        <p:spPr>
          <a:xfrm>
            <a:off x="2829395" y="3307116"/>
            <a:ext cx="330200" cy="279400"/>
          </a:xfrm>
          <a:prstGeom prst="pentagon">
            <a:avLst/>
          </a:prstGeom>
          <a:solidFill>
            <a:srgbClr val="FFFF00"/>
          </a:solidFill>
          <a:ln w="101600" cmpd="sng">
            <a:solidFill>
              <a:srgbClr val="FFFF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gular Pentagon 28"/>
          <p:cNvSpPr/>
          <p:nvPr/>
        </p:nvSpPr>
        <p:spPr>
          <a:xfrm>
            <a:off x="6440813" y="3307116"/>
            <a:ext cx="330200" cy="279400"/>
          </a:xfrm>
          <a:prstGeom prst="pentagon">
            <a:avLst/>
          </a:prstGeom>
          <a:solidFill>
            <a:srgbClr val="FFFF00"/>
          </a:solidFill>
          <a:ln w="101600" cmpd="sng">
            <a:solidFill>
              <a:srgbClr val="FFFF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gular Pentagon 29"/>
          <p:cNvSpPr/>
          <p:nvPr/>
        </p:nvSpPr>
        <p:spPr>
          <a:xfrm>
            <a:off x="4704414" y="3306359"/>
            <a:ext cx="330200" cy="279400"/>
          </a:xfrm>
          <a:prstGeom prst="pentagon">
            <a:avLst/>
          </a:prstGeom>
          <a:solidFill>
            <a:srgbClr val="FFFF00"/>
          </a:solidFill>
          <a:ln w="101600" cmpd="sng">
            <a:solidFill>
              <a:srgbClr val="FFFF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gular Pentagon 30"/>
          <p:cNvSpPr/>
          <p:nvPr/>
        </p:nvSpPr>
        <p:spPr>
          <a:xfrm>
            <a:off x="8505140" y="3306359"/>
            <a:ext cx="330200" cy="279400"/>
          </a:xfrm>
          <a:prstGeom prst="pentagon">
            <a:avLst/>
          </a:prstGeom>
          <a:solidFill>
            <a:srgbClr val="FFFF00"/>
          </a:solidFill>
          <a:ln w="101600" cmpd="sng">
            <a:solidFill>
              <a:srgbClr val="FFFF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34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224"/>
          <a:stretch/>
        </p:blipFill>
        <p:spPr>
          <a:xfrm>
            <a:off x="10995202" y="717783"/>
            <a:ext cx="1084735" cy="52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</a:t>
            </a:r>
            <a:r>
              <a:rPr lang="en-US" dirty="0" err="1"/>
              <a:t>MiSeq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06076" y="2901198"/>
            <a:ext cx="1371600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06076" y="2984328"/>
            <a:ext cx="1371600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06076" y="3076688"/>
            <a:ext cx="1371600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06076" y="3159818"/>
            <a:ext cx="1371600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03880" y="3739476"/>
            <a:ext cx="1371600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03880" y="3822606"/>
            <a:ext cx="1371600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03880" y="3914966"/>
            <a:ext cx="1371600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03880" y="3998096"/>
            <a:ext cx="1371600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87208" y="3342461"/>
            <a:ext cx="8097895" cy="73900"/>
          </a:xfrm>
          <a:prstGeom prst="rect">
            <a:avLst/>
          </a:prstGeom>
          <a:solidFill>
            <a:schemeClr val="accent2"/>
          </a:solidFill>
          <a:ln w="101600" cmpd="sng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87208" y="3540798"/>
            <a:ext cx="8097895" cy="45719"/>
          </a:xfrm>
          <a:prstGeom prst="rect">
            <a:avLst/>
          </a:prstGeom>
          <a:solidFill>
            <a:schemeClr val="accent2"/>
          </a:solidFill>
          <a:ln w="101600" cmpd="sng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93508" y="2984395"/>
            <a:ext cx="52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82775" y="3392955"/>
            <a:ext cx="5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93508" y="3404499"/>
            <a:ext cx="52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85104" y="3009795"/>
            <a:ext cx="5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3’</a:t>
            </a:r>
          </a:p>
        </p:txBody>
      </p:sp>
      <p:sp>
        <p:nvSpPr>
          <p:cNvPr id="28" name="Regular Pentagon 27"/>
          <p:cNvSpPr/>
          <p:nvPr/>
        </p:nvSpPr>
        <p:spPr>
          <a:xfrm>
            <a:off x="2829395" y="3307116"/>
            <a:ext cx="330200" cy="279400"/>
          </a:xfrm>
          <a:prstGeom prst="pentagon">
            <a:avLst/>
          </a:prstGeom>
          <a:solidFill>
            <a:srgbClr val="FFFF00"/>
          </a:solidFill>
          <a:ln w="101600" cmpd="sng">
            <a:solidFill>
              <a:srgbClr val="FFFF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gular Pentagon 28"/>
          <p:cNvSpPr/>
          <p:nvPr/>
        </p:nvSpPr>
        <p:spPr>
          <a:xfrm>
            <a:off x="6440813" y="3307116"/>
            <a:ext cx="330200" cy="279400"/>
          </a:xfrm>
          <a:prstGeom prst="pentagon">
            <a:avLst/>
          </a:prstGeom>
          <a:solidFill>
            <a:srgbClr val="FFFF00"/>
          </a:solidFill>
          <a:ln w="101600" cmpd="sng">
            <a:solidFill>
              <a:srgbClr val="FFFF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gular Pentagon 29"/>
          <p:cNvSpPr/>
          <p:nvPr/>
        </p:nvSpPr>
        <p:spPr>
          <a:xfrm>
            <a:off x="4704414" y="3306359"/>
            <a:ext cx="330200" cy="279400"/>
          </a:xfrm>
          <a:prstGeom prst="pentagon">
            <a:avLst/>
          </a:prstGeom>
          <a:solidFill>
            <a:srgbClr val="FFFF00"/>
          </a:solidFill>
          <a:ln w="101600" cmpd="sng">
            <a:solidFill>
              <a:srgbClr val="FFFF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gular Pentagon 30"/>
          <p:cNvSpPr/>
          <p:nvPr/>
        </p:nvSpPr>
        <p:spPr>
          <a:xfrm>
            <a:off x="8505140" y="3306359"/>
            <a:ext cx="330200" cy="279400"/>
          </a:xfrm>
          <a:prstGeom prst="pentagon">
            <a:avLst/>
          </a:prstGeom>
          <a:solidFill>
            <a:srgbClr val="FFFF00"/>
          </a:solidFill>
          <a:ln w="101600" cmpd="sng">
            <a:solidFill>
              <a:srgbClr val="FFFF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6583750" y="2901198"/>
            <a:ext cx="1371600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583750" y="2984328"/>
            <a:ext cx="1371600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83750" y="3076688"/>
            <a:ext cx="1371600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83750" y="3159818"/>
            <a:ext cx="1371600" cy="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323592" y="3739476"/>
            <a:ext cx="1371600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323592" y="3822606"/>
            <a:ext cx="1371600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323592" y="3914966"/>
            <a:ext cx="1371600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323592" y="3998096"/>
            <a:ext cx="1371600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42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224"/>
          <a:stretch/>
        </p:blipFill>
        <p:spPr>
          <a:xfrm>
            <a:off x="10995202" y="717783"/>
            <a:ext cx="1084735" cy="52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7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MiSeq</a:t>
            </a:r>
            <a:r>
              <a:rPr lang="en-US" dirty="0"/>
              <a:t> Reference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565" y="1126696"/>
            <a:ext cx="3095816" cy="496919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/>
          <p:cNvSpPr txBox="1"/>
          <p:nvPr/>
        </p:nvSpPr>
        <p:spPr>
          <a:xfrm>
            <a:off x="160788" y="1032811"/>
            <a:ext cx="62665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Our lab is now starting to use a single </a:t>
            </a:r>
            <a:r>
              <a:rPr lang="en-US" sz="2800" dirty="0" err="1">
                <a:solidFill>
                  <a:srgbClr val="FFFFFF"/>
                </a:solidFill>
              </a:rPr>
              <a:t>MiSeq</a:t>
            </a:r>
            <a:r>
              <a:rPr lang="en-US" sz="2800" dirty="0">
                <a:solidFill>
                  <a:srgbClr val="FFFFFF"/>
                </a:solidFill>
              </a:rPr>
              <a:t> run of 300 bp PE to help generate a more accurate set of reference contigs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So far we have had a significant improvement to the number of reads that map to the </a:t>
            </a:r>
            <a:r>
              <a:rPr lang="en-US" sz="2800" dirty="0" err="1">
                <a:solidFill>
                  <a:srgbClr val="FFFFFF"/>
                </a:solidFill>
              </a:rPr>
              <a:t>MiSeq</a:t>
            </a:r>
            <a:r>
              <a:rPr lang="en-US" sz="2800" dirty="0">
                <a:solidFill>
                  <a:srgbClr val="FFFFFF"/>
                </a:solidFill>
              </a:rPr>
              <a:t> contigs relative the </a:t>
            </a:r>
            <a:r>
              <a:rPr lang="en-US" sz="2800" dirty="0" err="1">
                <a:solidFill>
                  <a:srgbClr val="FFFFFF"/>
                </a:solidFill>
              </a:rPr>
              <a:t>HiSeq</a:t>
            </a:r>
            <a:r>
              <a:rPr lang="en-US" sz="2800" dirty="0">
                <a:solidFill>
                  <a:srgbClr val="FFFFFF"/>
                </a:solidFill>
              </a:rPr>
              <a:t> derived reference contigs.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One </a:t>
            </a:r>
            <a:r>
              <a:rPr lang="en-US" sz="2800" dirty="0" err="1">
                <a:solidFill>
                  <a:srgbClr val="FFFFFF"/>
                </a:solidFill>
              </a:rPr>
              <a:t>MiSeq</a:t>
            </a:r>
            <a:r>
              <a:rPr lang="en-US" sz="2800" dirty="0">
                <a:solidFill>
                  <a:srgbClr val="FFFFFF"/>
                </a:solidFill>
              </a:rPr>
              <a:t> run can also genotype ~20 individuals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224"/>
          <a:stretch/>
        </p:blipFill>
        <p:spPr>
          <a:xfrm>
            <a:off x="10995202" y="717783"/>
            <a:ext cx="1084735" cy="52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8112" y="1395800"/>
            <a:ext cx="593797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Number of genomic fragments sampled</a:t>
            </a:r>
          </a:p>
          <a:p>
            <a:pPr lvl="1"/>
            <a:r>
              <a:rPr lang="en-US" sz="2800" dirty="0"/>
              <a:t>Genome size</a:t>
            </a:r>
          </a:p>
          <a:p>
            <a:pPr lvl="1"/>
            <a:r>
              <a:rPr lang="en-US" sz="2800" dirty="0"/>
              <a:t>Enzyme choice</a:t>
            </a:r>
          </a:p>
          <a:p>
            <a:pPr lvl="1"/>
            <a:r>
              <a:rPr lang="en-US" sz="2800" dirty="0"/>
              <a:t>Size selection</a:t>
            </a:r>
          </a:p>
          <a:p>
            <a:endParaRPr lang="en-US" sz="3200" dirty="0"/>
          </a:p>
          <a:p>
            <a:r>
              <a:rPr lang="en-US" sz="3200" dirty="0"/>
              <a:t>Take the time to plan make informed enzyme choices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enzyme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6088" y="1412469"/>
            <a:ext cx="4375727" cy="431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224"/>
          <a:stretch/>
        </p:blipFill>
        <p:spPr>
          <a:xfrm>
            <a:off x="10995202" y="717783"/>
            <a:ext cx="1084735" cy="52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6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9"/>
          <p:cNvSpPr>
            <a:spLocks noGrp="1"/>
          </p:cNvSpPr>
          <p:nvPr>
            <p:ph sz="half" idx="1"/>
          </p:nvPr>
        </p:nvSpPr>
        <p:spPr>
          <a:xfrm>
            <a:off x="228600" y="1325562"/>
            <a:ext cx="6463270" cy="4757185"/>
          </a:xfrm>
        </p:spPr>
        <p:txBody>
          <a:bodyPr>
            <a:normAutofit/>
          </a:bodyPr>
          <a:lstStyle/>
          <a:p>
            <a:r>
              <a:rPr lang="en-US" sz="3200" dirty="0"/>
              <a:t>If you have a close reference genome</a:t>
            </a:r>
          </a:p>
          <a:p>
            <a:pPr lvl="1"/>
            <a:r>
              <a:rPr lang="en-US" sz="2800" dirty="0"/>
              <a:t>SIMULATE</a:t>
            </a:r>
          </a:p>
          <a:p>
            <a:pPr lvl="2"/>
            <a:r>
              <a:rPr lang="en-US" sz="2400" dirty="0">
                <a:solidFill>
                  <a:srgbClr val="FFFF00"/>
                </a:solidFill>
              </a:rPr>
              <a:t>Geneious</a:t>
            </a:r>
          </a:p>
          <a:p>
            <a:pPr lvl="2"/>
            <a:r>
              <a:rPr lang="en-US" sz="2400" dirty="0" err="1"/>
              <a:t>SimRAD</a:t>
            </a:r>
            <a:r>
              <a:rPr lang="en-US" sz="2400" dirty="0"/>
              <a:t> R package</a:t>
            </a:r>
          </a:p>
          <a:p>
            <a:pPr lvl="2"/>
            <a:r>
              <a:rPr lang="en-US" sz="2400" dirty="0" err="1"/>
              <a:t>Webcutter</a:t>
            </a:r>
            <a:endParaRPr lang="en-US" sz="2400" dirty="0"/>
          </a:p>
          <a:p>
            <a:pPr lvl="3"/>
            <a:r>
              <a:rPr lang="en-US" sz="2000" dirty="0"/>
              <a:t>http://</a:t>
            </a:r>
            <a:r>
              <a:rPr lang="en-US" sz="2000" dirty="0" err="1"/>
              <a:t>rna.lundberg.gu.se</a:t>
            </a:r>
            <a:r>
              <a:rPr lang="en-US" sz="2000" dirty="0"/>
              <a:t>/cutter2/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enzyme</a:t>
            </a:r>
          </a:p>
        </p:txBody>
      </p:sp>
      <p:pic>
        <p:nvPicPr>
          <p:cNvPr id="5" name="Picture 4" descr="Screen Shot 2013-06-08 at 12.20.50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6357" y="730597"/>
            <a:ext cx="3509828" cy="6081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224"/>
          <a:stretch/>
        </p:blipFill>
        <p:spPr>
          <a:xfrm>
            <a:off x="10995202" y="717783"/>
            <a:ext cx="1084735" cy="52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3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enzyme</a:t>
            </a:r>
          </a:p>
        </p:txBody>
      </p:sp>
      <p:sp>
        <p:nvSpPr>
          <p:cNvPr id="29" name="Content Placeholder 9"/>
          <p:cNvSpPr>
            <a:spLocks noGrp="1"/>
          </p:cNvSpPr>
          <p:nvPr>
            <p:ph sz="half" idx="1"/>
          </p:nvPr>
        </p:nvSpPr>
        <p:spPr>
          <a:xfrm>
            <a:off x="1981200" y="1412470"/>
            <a:ext cx="4264887" cy="4525963"/>
          </a:xfrm>
        </p:spPr>
        <p:txBody>
          <a:bodyPr/>
          <a:lstStyle/>
          <a:p>
            <a:r>
              <a:rPr lang="en-US" dirty="0"/>
              <a:t>If you have a close reference genome</a:t>
            </a:r>
          </a:p>
          <a:p>
            <a:pPr lvl="1"/>
            <a:r>
              <a:rPr lang="en-US" dirty="0"/>
              <a:t>SIMULATE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Geneious</a:t>
            </a:r>
          </a:p>
          <a:p>
            <a:pPr lvl="2"/>
            <a:r>
              <a:rPr lang="en-US" dirty="0" err="1"/>
              <a:t>BioEdit</a:t>
            </a:r>
            <a:endParaRPr lang="en-US" dirty="0"/>
          </a:p>
          <a:p>
            <a:pPr lvl="2"/>
            <a:r>
              <a:rPr lang="en-US" dirty="0" err="1"/>
              <a:t>Webcutter</a:t>
            </a:r>
            <a:endParaRPr lang="en-US" dirty="0"/>
          </a:p>
          <a:p>
            <a:pPr lvl="3"/>
            <a:r>
              <a:rPr lang="en-US" dirty="0"/>
              <a:t>http://</a:t>
            </a:r>
            <a:r>
              <a:rPr lang="en-US" dirty="0" err="1"/>
              <a:t>rna.lundberg.gu.se</a:t>
            </a:r>
            <a:r>
              <a:rPr lang="en-US" dirty="0"/>
              <a:t>/cutter2/</a:t>
            </a:r>
          </a:p>
        </p:txBody>
      </p:sp>
      <p:pic>
        <p:nvPicPr>
          <p:cNvPr id="3" name="Picture 2" descr="Screen Shot 2013-06-08 at 12.22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679" y="1325563"/>
            <a:ext cx="9144000" cy="5070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403"/>
          <a:stretch/>
        </p:blipFill>
        <p:spPr>
          <a:xfrm>
            <a:off x="10995202" y="717783"/>
            <a:ext cx="1084735" cy="61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7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9"/>
          <p:cNvSpPr>
            <a:spLocks noGrp="1"/>
          </p:cNvSpPr>
          <p:nvPr>
            <p:ph sz="half" idx="1"/>
          </p:nvPr>
        </p:nvSpPr>
        <p:spPr>
          <a:xfrm>
            <a:off x="125795" y="819970"/>
            <a:ext cx="6489840" cy="5726604"/>
          </a:xfrm>
        </p:spPr>
        <p:txBody>
          <a:bodyPr>
            <a:normAutofit/>
          </a:bodyPr>
          <a:lstStyle/>
          <a:p>
            <a:r>
              <a:rPr lang="en-US" dirty="0"/>
              <a:t>You probably don’t have a genome</a:t>
            </a:r>
          </a:p>
          <a:p>
            <a:r>
              <a:rPr lang="en-US" dirty="0"/>
              <a:t>An educated guess</a:t>
            </a:r>
          </a:p>
          <a:p>
            <a:pPr lvl="1"/>
            <a:r>
              <a:rPr lang="en-US" dirty="0"/>
              <a:t>Calculate the probability of the cut sequence in your genome</a:t>
            </a:r>
          </a:p>
          <a:p>
            <a:pPr lvl="2"/>
            <a:r>
              <a:rPr lang="en-US" dirty="0"/>
              <a:t>Should be adjusted for GC content</a:t>
            </a:r>
          </a:p>
          <a:p>
            <a:pPr lvl="1"/>
            <a:r>
              <a:rPr lang="en-US" dirty="0"/>
              <a:t>Multiply this probability by the size of your genome</a:t>
            </a:r>
          </a:p>
          <a:p>
            <a:pPr lvl="2"/>
            <a:r>
              <a:rPr lang="en-US" dirty="0"/>
              <a:t>Divide by half for </a:t>
            </a:r>
            <a:r>
              <a:rPr lang="en-US" dirty="0" err="1"/>
              <a:t>ezRAD</a:t>
            </a:r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Experiment</a:t>
            </a:r>
          </a:p>
          <a:p>
            <a:pPr lvl="1"/>
            <a:r>
              <a:rPr lang="en-US" dirty="0"/>
              <a:t>Combine trials and fragment analysis</a:t>
            </a:r>
          </a:p>
          <a:p>
            <a:pPr lvl="1"/>
            <a:r>
              <a:rPr lang="en-US" dirty="0"/>
              <a:t>See protocol at https://</a:t>
            </a:r>
            <a:r>
              <a:rPr lang="en-US" dirty="0" err="1"/>
              <a:t>docs.google.com</a:t>
            </a:r>
            <a:r>
              <a:rPr lang="en-US" dirty="0"/>
              <a:t>/document/d/1QY0LndEUywyGmOBCF7xDQeI_f5MNB_T3lKwSSvbFtX4/edit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be honest...</a:t>
            </a:r>
          </a:p>
        </p:txBody>
      </p:sp>
      <p:pic>
        <p:nvPicPr>
          <p:cNvPr id="5" name="Picture 4" descr="nprot.2012.012-F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9336" y="796641"/>
            <a:ext cx="3469659" cy="5934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lum bright="70000" contrast="-70000"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89" y="714951"/>
            <a:ext cx="1084735" cy="6115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9912"/>
          <a:stretch/>
        </p:blipFill>
        <p:spPr>
          <a:xfrm>
            <a:off x="10995202" y="717784"/>
            <a:ext cx="1084735" cy="306318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837333" y="6519332"/>
            <a:ext cx="1168404" cy="338667"/>
          </a:xfrm>
          <a:prstGeom prst="rect">
            <a:avLst/>
          </a:prstGeom>
          <a:noFill/>
        </p:spPr>
        <p:txBody>
          <a:bodyPr vert="horz" lIns="91440" tIns="45720" rIns="18288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s-IS" sz="2000" dirty="0">
                <a:solidFill>
                  <a:srgbClr val="87FF23"/>
                </a:solidFill>
                <a:latin typeface="Avenir Next Condensed Regular"/>
                <a:cs typeface="Avenir Next Condensed Regular"/>
              </a:rPr>
              <a:t>B@G 2018</a:t>
            </a:r>
            <a:endParaRPr lang="en-US" sz="2000" dirty="0">
              <a:solidFill>
                <a:srgbClr val="87FF23"/>
              </a:solidFill>
              <a:latin typeface="Avenir Next Condensed Regular"/>
              <a:cs typeface="Avenir Next Condensed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403"/>
          <a:stretch/>
        </p:blipFill>
        <p:spPr>
          <a:xfrm>
            <a:off x="10995202" y="717783"/>
            <a:ext cx="1084735" cy="61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9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738644C9-41D9-084C-9AFC-B7A37B7633C8}" vid="{6B2D3544-6E9E-5445-ABAF-74225983AC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3523</TotalTime>
  <Words>320</Words>
  <Application>Microsoft Macintosh PowerPoint</Application>
  <PresentationFormat>Widescreen</PresentationFormat>
  <Paragraphs>66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Condensed Regular</vt:lpstr>
      <vt:lpstr>Calibri</vt:lpstr>
      <vt:lpstr>Calibri Light</vt:lpstr>
      <vt:lpstr>Office Theme</vt:lpstr>
      <vt:lpstr>RAD Experimental Design</vt:lpstr>
      <vt:lpstr>Improving de novo assembly</vt:lpstr>
      <vt:lpstr>The Power of MiSeq</vt:lpstr>
      <vt:lpstr>The Power of MiSeq</vt:lpstr>
      <vt:lpstr>Using a MiSeq Reference</vt:lpstr>
      <vt:lpstr>Choosing the right enzyme</vt:lpstr>
      <vt:lpstr>Choosing the right enzyme</vt:lpstr>
      <vt:lpstr>Choosing the right enzyme</vt:lpstr>
      <vt:lpstr>Let’s be honest...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RADseq:  an overview</dc:title>
  <dc:creator>Jonathan Puritz</dc:creator>
  <cp:lastModifiedBy>Jonathan Puritz</cp:lastModifiedBy>
  <cp:revision>237</cp:revision>
  <dcterms:created xsi:type="dcterms:W3CDTF">2016-02-27T11:20:31Z</dcterms:created>
  <dcterms:modified xsi:type="dcterms:W3CDTF">2018-02-12T02:26:28Z</dcterms:modified>
</cp:coreProperties>
</file>