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DCDCD"/>
    <a:srgbClr val="AD4845"/>
    <a:srgbClr val="008000"/>
    <a:srgbClr val="FF250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2"/>
    <p:restoredTop sz="94179"/>
  </p:normalViewPr>
  <p:slideViewPr>
    <p:cSldViewPr snapToGrid="0" snapToObjects="1">
      <p:cViewPr varScale="1">
        <p:scale>
          <a:sx n="137" d="100"/>
          <a:sy n="137" d="100"/>
        </p:scale>
        <p:origin x="3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682EF-DF42-BE49-A4B7-DE4BDAE7F51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77592-5355-8645-956C-436C94C9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5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" y="0"/>
            <a:ext cx="10027024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" y="962494"/>
            <a:ext cx="100270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9682"/>
            <a:ext cx="2743200" cy="365125"/>
          </a:xfrm>
        </p:spPr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1629" y="6332351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4859" y="6332352"/>
            <a:ext cx="2743200" cy="365125"/>
          </a:xfrm>
        </p:spPr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" y="962494"/>
            <a:ext cx="50023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5493219"/>
            <a:ext cx="2743200" cy="365125"/>
          </a:xfrm>
        </p:spPr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549321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5493219"/>
            <a:ext cx="2743200" cy="365125"/>
          </a:xfrm>
        </p:spPr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823" y="0"/>
            <a:ext cx="10027024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5042647" y="962494"/>
            <a:ext cx="50023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4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82" y="13255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82" y="21494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0894" y="13255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60894" y="21494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894" y="6000750"/>
            <a:ext cx="2743200" cy="365125"/>
          </a:xfrm>
        </p:spPr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7294" y="60007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99294" y="6000750"/>
            <a:ext cx="2743200" cy="365125"/>
          </a:xfrm>
        </p:spPr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270" y="0"/>
            <a:ext cx="10515600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9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717" y="0"/>
            <a:ext cx="10515600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16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8556C19-FFD4-0046-85A8-3C428FEF46AB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DF74D97-BC5B-F44E-A15B-EC5F64B998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727" y="861199"/>
            <a:ext cx="8451273" cy="1470025"/>
          </a:xfrm>
          <a:noFill/>
        </p:spPr>
        <p:txBody>
          <a:bodyPr>
            <a:noAutofit/>
          </a:bodyPr>
          <a:lstStyle/>
          <a:p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These aren’t the loci you are looking for:</a:t>
            </a:r>
            <a:br>
              <a:rPr lang="en-US" sz="36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principles of effective SNP filtering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0472" y="2812130"/>
            <a:ext cx="5010780" cy="2125600"/>
          </a:xfrm>
          <a:noFill/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Jonathan B. Puritz</a:t>
            </a:r>
          </a:p>
          <a:p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University of Rhode Island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2036" y="132522"/>
            <a:ext cx="9144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  @  G</a:t>
            </a:r>
            <a:r>
              <a:rPr lang="en-US" sz="11500" baseline="30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4</a:t>
            </a:r>
            <a:endParaRPr lang="en-US" sz="115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136" y="1543432"/>
            <a:ext cx="10881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o</a:t>
            </a:r>
          </a:p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n</a:t>
            </a:r>
          </a:p>
          <a:p>
            <a:pPr algn="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for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o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r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m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a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t</a:t>
            </a:r>
          </a:p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c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4737" y="1547184"/>
            <a:ext cx="1088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d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a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p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t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a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t</a:t>
            </a:r>
          </a:p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o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1523" y="1556366"/>
            <a:ext cx="10881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e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n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o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m</a:t>
            </a:r>
          </a:p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c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s</a:t>
            </a:r>
          </a:p>
        </p:txBody>
      </p:sp>
      <p:pic>
        <p:nvPicPr>
          <p:cNvPr id="6" name="Picture 5" descr="Screen Shot 2015-02-27 at 8.23.08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41" b="89462" l="2609" r="96261">
                        <a14:foregroundMark x1="20348" y1="18925" x2="20348" y2="18925"/>
                        <a14:foregroundMark x1="91826" y1="9247" x2="91826" y2="9247"/>
                        <a14:foregroundMark x1="34348" y1="63656" x2="34348" y2="63656"/>
                        <a14:foregroundMark x1="23826" y1="54624" x2="23826" y2="54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4478" y="4446995"/>
            <a:ext cx="5962702" cy="24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4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 Filtering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04" y="714950"/>
            <a:ext cx="1084735" cy="6115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78362"/>
          <a:stretch/>
        </p:blipFill>
        <p:spPr>
          <a:xfrm>
            <a:off x="10995202" y="717784"/>
            <a:ext cx="1084735" cy="132305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70" y="832520"/>
            <a:ext cx="929095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Use the 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6000" dirty="0">
                <a:solidFill>
                  <a:schemeClr val="bg1"/>
                </a:solidFill>
              </a:rPr>
              <a:t>F</a:t>
            </a:r>
            <a:r>
              <a:rPr lang="en-US" sz="4400" dirty="0">
                <a:solidFill>
                  <a:schemeClr val="accent4"/>
                </a:solidFill>
              </a:rPr>
              <a:t>ear</a:t>
            </a:r>
            <a:endParaRPr lang="en-US" sz="6000" dirty="0">
              <a:solidFill>
                <a:schemeClr val="accent4"/>
              </a:solidFill>
            </a:endParaRPr>
          </a:p>
          <a:p>
            <a:r>
              <a:rPr lang="en-US" sz="6000" dirty="0">
                <a:solidFill>
                  <a:schemeClr val="bg1"/>
                </a:solidFill>
              </a:rPr>
              <a:t>O</a:t>
            </a:r>
            <a:r>
              <a:rPr lang="en-US" sz="4400" dirty="0">
                <a:solidFill>
                  <a:schemeClr val="accent4"/>
                </a:solidFill>
              </a:rPr>
              <a:t>f</a:t>
            </a:r>
          </a:p>
          <a:p>
            <a:r>
              <a:rPr lang="en-US" sz="6000" dirty="0">
                <a:solidFill>
                  <a:schemeClr val="bg1"/>
                </a:solidFill>
              </a:rPr>
              <a:t>R</a:t>
            </a:r>
            <a:r>
              <a:rPr lang="en-US" sz="4400" dirty="0">
                <a:solidFill>
                  <a:schemeClr val="accent4"/>
                </a:solidFill>
              </a:rPr>
              <a:t>eaching</a:t>
            </a:r>
          </a:p>
          <a:p>
            <a:r>
              <a:rPr lang="en-US" sz="6000" dirty="0">
                <a:solidFill>
                  <a:schemeClr val="bg1"/>
                </a:solidFill>
              </a:rPr>
              <a:t>C</a:t>
            </a:r>
            <a:r>
              <a:rPr lang="en-US" sz="4400" dirty="0">
                <a:solidFill>
                  <a:schemeClr val="accent4"/>
                </a:solidFill>
              </a:rPr>
              <a:t>onclusions</a:t>
            </a:r>
          </a:p>
          <a:p>
            <a:r>
              <a:rPr lang="en-US" sz="6000" dirty="0">
                <a:solidFill>
                  <a:schemeClr val="bg1"/>
                </a:solidFill>
              </a:rPr>
              <a:t>E</a:t>
            </a:r>
            <a:r>
              <a:rPr lang="en-US" sz="4400" dirty="0">
                <a:solidFill>
                  <a:schemeClr val="accent4"/>
                </a:solidFill>
              </a:rPr>
              <a:t>rroneously</a:t>
            </a:r>
            <a:endParaRPr lang="en-US" sz="2400" dirty="0">
              <a:solidFill>
                <a:schemeClr val="accent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1705"/>
          <a:stretch/>
        </p:blipFill>
        <p:spPr>
          <a:xfrm>
            <a:off x="5236938" y="1751307"/>
            <a:ext cx="4707161" cy="40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5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9" y="727600"/>
            <a:ext cx="6231439" cy="6130400"/>
          </a:xfrm>
        </p:spPr>
        <p:txBody>
          <a:bodyPr>
            <a:normAutofit/>
          </a:bodyPr>
          <a:lstStyle/>
          <a:p>
            <a:r>
              <a:rPr lang="en-US" dirty="0"/>
              <a:t>VCF files output directly from genotyping software are often filled with false positives</a:t>
            </a:r>
          </a:p>
          <a:p>
            <a:endParaRPr lang="en-US" dirty="0"/>
          </a:p>
          <a:p>
            <a:pPr lvl="1"/>
            <a:r>
              <a:rPr lang="en-US" dirty="0"/>
              <a:t>Most software is focused more on the power to detect variants rather than accuracy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helps to ensure that all possible variants in a data set are recovered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Filtering is required to remove false positives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705"/>
          <a:stretch/>
        </p:blipFill>
        <p:spPr>
          <a:xfrm>
            <a:off x="6265638" y="1491818"/>
            <a:ext cx="4707161" cy="4042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66170"/>
          <a:stretch/>
        </p:blipFill>
        <p:spPr>
          <a:xfrm>
            <a:off x="10999689" y="727600"/>
            <a:ext cx="1084735" cy="206860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49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SNP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9" y="727600"/>
            <a:ext cx="6231439" cy="6130400"/>
          </a:xfrm>
        </p:spPr>
        <p:txBody>
          <a:bodyPr>
            <a:normAutofit/>
          </a:bodyPr>
          <a:lstStyle/>
          <a:p>
            <a:r>
              <a:rPr lang="en-US" sz="3600" dirty="0"/>
              <a:t>What do you need to filter?</a:t>
            </a:r>
          </a:p>
          <a:p>
            <a:pPr lvl="1"/>
            <a:r>
              <a:rPr lang="en-US" sz="3200" dirty="0"/>
              <a:t>Low coverage genotypes</a:t>
            </a:r>
          </a:p>
          <a:p>
            <a:pPr lvl="2"/>
            <a:r>
              <a:rPr lang="en-US" sz="2800" dirty="0"/>
              <a:t>genotype depth</a:t>
            </a:r>
          </a:p>
          <a:p>
            <a:pPr lvl="1"/>
            <a:r>
              <a:rPr lang="en-US" sz="3200" dirty="0"/>
              <a:t>Low coverage individuals</a:t>
            </a:r>
          </a:p>
          <a:p>
            <a:pPr lvl="1"/>
            <a:r>
              <a:rPr lang="en-US" sz="3200" dirty="0"/>
              <a:t>INDELs</a:t>
            </a:r>
          </a:p>
          <a:p>
            <a:pPr lvl="1"/>
            <a:r>
              <a:rPr lang="en-US" sz="3200" dirty="0"/>
              <a:t>*Low minor allele frequency*</a:t>
            </a:r>
          </a:p>
          <a:p>
            <a:pPr lvl="2"/>
            <a:r>
              <a:rPr lang="en-US" sz="2800" dirty="0"/>
              <a:t>loci present in only a few individuals</a:t>
            </a:r>
          </a:p>
          <a:p>
            <a:pPr lvl="1"/>
            <a:r>
              <a:rPr lang="en-US" sz="3200" dirty="0"/>
              <a:t>Loci that are not called in a majority of individuals</a:t>
            </a:r>
          </a:p>
          <a:p>
            <a:pPr lvl="1"/>
            <a:r>
              <a:rPr lang="en-US" sz="3200" dirty="0"/>
              <a:t>HWE</a:t>
            </a:r>
          </a:p>
          <a:p>
            <a:pPr lvl="1"/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1705"/>
          <a:stretch/>
        </p:blipFill>
        <p:spPr>
          <a:xfrm>
            <a:off x="6265638" y="1450253"/>
            <a:ext cx="4707161" cy="4042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43257"/>
          <a:stretch/>
        </p:blipFill>
        <p:spPr>
          <a:xfrm>
            <a:off x="10995202" y="717784"/>
            <a:ext cx="1084735" cy="346990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0036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SNP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9" y="727600"/>
            <a:ext cx="10673558" cy="6102574"/>
          </a:xfrm>
        </p:spPr>
        <p:txBody>
          <a:bodyPr>
            <a:normAutofit/>
          </a:bodyPr>
          <a:lstStyle/>
          <a:p>
            <a:r>
              <a:rPr lang="en-US" sz="3600" dirty="0"/>
              <a:t>What do you need to filter?</a:t>
            </a:r>
          </a:p>
          <a:p>
            <a:pPr lvl="1"/>
            <a:r>
              <a:rPr lang="en-US" sz="3200" dirty="0"/>
              <a:t>Loci with skewed allelic balance at heterozygotes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Loci with abnormally high depth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SNPs that are called from both Forward and Reverse reads</a:t>
            </a:r>
          </a:p>
          <a:p>
            <a:pPr lvl="1"/>
            <a:r>
              <a:rPr lang="en-US" sz="3200" dirty="0"/>
              <a:t>Loci without matching paired read status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Loci with skewed ratios of read mapping qualities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Loci with artificially high quality scores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8342"/>
          <a:stretch/>
        </p:blipFill>
        <p:spPr>
          <a:xfrm>
            <a:off x="10995202" y="717784"/>
            <a:ext cx="1084735" cy="499390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727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 Filtering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9" y="727600"/>
            <a:ext cx="8899939" cy="6102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VCF files can be filtered using </a:t>
            </a:r>
            <a:r>
              <a:rPr lang="en-US" dirty="0" err="1"/>
              <a:t>grep</a:t>
            </a:r>
            <a:r>
              <a:rPr lang="en-US" dirty="0"/>
              <a:t>, </a:t>
            </a:r>
            <a:r>
              <a:rPr lang="en-US" dirty="0" err="1"/>
              <a:t>awk</a:t>
            </a:r>
            <a:r>
              <a:rPr lang="en-US" dirty="0"/>
              <a:t>, and </a:t>
            </a:r>
            <a:r>
              <a:rPr lang="en-US" dirty="0" err="1"/>
              <a:t>sed</a:t>
            </a:r>
            <a:r>
              <a:rPr lang="en-US" dirty="0"/>
              <a:t> for particular filtering flags</a:t>
            </a:r>
          </a:p>
          <a:p>
            <a:pPr lvl="1"/>
            <a:r>
              <a:rPr lang="en-US" dirty="0"/>
              <a:t>http://www.1000genomes.org/wiki/Analysis/Variant%20Call%20Format/vcf-variant-call-format-version-41</a:t>
            </a:r>
          </a:p>
          <a:p>
            <a:pPr lvl="1"/>
            <a:endParaRPr lang="en-US" dirty="0"/>
          </a:p>
          <a:p>
            <a:r>
              <a:rPr lang="en-US" dirty="0" err="1"/>
              <a:t>vcfilb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ekg</a:t>
            </a:r>
            <a:r>
              <a:rPr lang="en-US" dirty="0"/>
              <a:t>/</a:t>
            </a:r>
            <a:r>
              <a:rPr lang="en-US" dirty="0" err="1"/>
              <a:t>vcflib</a:t>
            </a:r>
            <a:endParaRPr lang="en-US" dirty="0"/>
          </a:p>
          <a:p>
            <a:pPr lvl="1"/>
            <a:r>
              <a:rPr lang="en-US" dirty="0" err="1"/>
              <a:t>vcfallelicprimatives</a:t>
            </a:r>
            <a:endParaRPr lang="en-US" dirty="0"/>
          </a:p>
          <a:p>
            <a:pPr lvl="2"/>
            <a:r>
              <a:rPr lang="en-US" dirty="0"/>
              <a:t>important to decompose complex variants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err="1"/>
              <a:t>VCFtools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vcftools.sourceforge.net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rad_haplotyper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chollenbeck</a:t>
            </a:r>
            <a:r>
              <a:rPr lang="en-US" dirty="0"/>
              <a:t>/</a:t>
            </a:r>
            <a:r>
              <a:rPr lang="en-US" dirty="0" err="1"/>
              <a:t>rad_haplotyper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-19583"/>
          <a:stretch/>
        </p:blipFill>
        <p:spPr>
          <a:xfrm>
            <a:off x="10995202" y="717784"/>
            <a:ext cx="1084735" cy="731303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954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PFiltering.B@G" id="{37F84C99-B1D6-624B-8CDF-7FE721F52B93}" vid="{A9C762FA-4DA4-3143-A389-0CD5B44F18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SNPFiltering.B@G</Template>
  <TotalTime>16</TotalTime>
  <Words>301</Words>
  <Application>Microsoft Macintosh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Andale Mono</vt:lpstr>
      <vt:lpstr>Arial</vt:lpstr>
      <vt:lpstr>Avenir Next Condensed Regular</vt:lpstr>
      <vt:lpstr>Calibri</vt:lpstr>
      <vt:lpstr>Calibri Light</vt:lpstr>
      <vt:lpstr>Helvetica</vt:lpstr>
      <vt:lpstr>Helvetica Neue</vt:lpstr>
      <vt:lpstr>Office Theme</vt:lpstr>
      <vt:lpstr>These aren’t the loci you are looking for: principles of effective SNP filtering</vt:lpstr>
      <vt:lpstr>SNP Filtering</vt:lpstr>
      <vt:lpstr>SNP Filtering</vt:lpstr>
      <vt:lpstr>Principles of SNP Filtering</vt:lpstr>
      <vt:lpstr>Principles of SNP Filtering</vt:lpstr>
      <vt:lpstr>SNP Filtering Software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These aren’t the loci you are looking for: principles of effective SNP filtering</dc:title>
  <dc:creator>Jonathan Puritz</dc:creator>
  <cp:lastModifiedBy>Jonathan Puritz</cp:lastModifiedBy>
  <cp:revision>7</cp:revision>
  <dcterms:created xsi:type="dcterms:W3CDTF">2017-02-05T08:32:15Z</dcterms:created>
  <dcterms:modified xsi:type="dcterms:W3CDTF">2018-02-12T02:27:57Z</dcterms:modified>
</cp:coreProperties>
</file>