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086014-8C49-492D-A109-922AF8033270}">
  <a:tblStyle styleId="{31086014-8C49-492D-A109-922AF80332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A2D3C3D-595C-4A77-B7B1-2D70B0AA1F5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1ab7e345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1ab7e345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c1ab7e345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c1ab7e345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c1ab7e34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c1ab7e34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c1ab7e34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c1ab7e34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c1ab7e34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c1ab7e34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c2ca1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c2ca1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cc2ca195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cc2ca19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c1ab7e34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c1ab7e34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ubc.ca/iameleve/Capstone_govt_of_canada/blob/master/models/linguistic_features/NER.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ubc.ca/iameleve/Capstone_govt_of_canada/blob/master/models/linguistic_features/parsing.ipynb"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ubc.ca/iameleve/Capstone_govt_of_canada/blob/master/models/linguistic_features/sentiment.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ubc.ca/iameleve/Capstone_govt_of_canada/blob/ling-feat-srl-week3-alex/models/linguistic_features/SRL/srl.ipynb"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23550" y="558925"/>
            <a:ext cx="5964300" cy="440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CA" sz="1200">
                <a:solidFill>
                  <a:schemeClr val="dk1"/>
                </a:solidFill>
              </a:rPr>
              <a:t>Previous work:</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CA" sz="1200">
                <a:solidFill>
                  <a:schemeClr val="dk1"/>
                </a:solidFill>
              </a:rPr>
              <a:t>Data preprocess</a:t>
            </a:r>
            <a:r>
              <a:rPr lang="en-CA" sz="1200">
                <a:solidFill>
                  <a:schemeClr val="dk1"/>
                </a:solidFill>
              </a:rPr>
              <a:t>ing </a:t>
            </a:r>
            <a:r>
              <a:rPr lang="en-CA" sz="1200">
                <a:solidFill>
                  <a:schemeClr val="dk1"/>
                </a:solidFill>
              </a:rPr>
              <a:t>pipeline</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Trained on Vaccine/Travel data </a:t>
            </a:r>
            <a:r>
              <a:rPr lang="en-CA" sz="1200">
                <a:solidFill>
                  <a:schemeClr val="dk1"/>
                </a:solidFill>
              </a:rPr>
              <a:t>separately</a:t>
            </a:r>
            <a:endParaRPr sz="7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CA" sz="1200">
                <a:solidFill>
                  <a:schemeClr val="dk1"/>
                </a:solidFill>
              </a:rPr>
              <a:t>Models:</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Linear SVM (full data): </a:t>
            </a:r>
            <a:endParaRPr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CA" sz="1200">
                <a:solidFill>
                  <a:schemeClr val="dk1"/>
                </a:solidFill>
              </a:rPr>
              <a:t>Vaccine: accuracy: 0.80, f1 score:0.68</a:t>
            </a:r>
            <a:endParaRPr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CA" sz="1200">
                <a:solidFill>
                  <a:schemeClr val="dk1"/>
                </a:solidFill>
              </a:rPr>
              <a:t>Travel: accuracy:0.68, f1 score:0.63</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BERT (10 days data): </a:t>
            </a:r>
            <a:r>
              <a:rPr lang="en-CA" sz="1200">
                <a:solidFill>
                  <a:schemeClr val="dk1"/>
                </a:solidFill>
              </a:rPr>
              <a:t>accuracy: 0.77, </a:t>
            </a:r>
            <a:r>
              <a:rPr lang="en-CA" sz="1200">
                <a:solidFill>
                  <a:schemeClr val="dk1"/>
                </a:solidFill>
              </a:rPr>
              <a:t>f1 score:0.76</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CNN: fine tuning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CA" sz="1200">
                <a:solidFill>
                  <a:schemeClr val="dk1"/>
                </a:solidFill>
              </a:rPr>
              <a:t>Will do t</a:t>
            </a:r>
            <a:r>
              <a:rPr b="1" lang="en-CA" sz="1200">
                <a:solidFill>
                  <a:schemeClr val="dk1"/>
                </a:solidFill>
              </a:rPr>
              <a:t>his week:</a:t>
            </a:r>
            <a:endParaRPr b="1"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CA" sz="1200">
                <a:solidFill>
                  <a:schemeClr val="dk1"/>
                </a:solidFill>
              </a:rPr>
              <a:t>Create new </a:t>
            </a:r>
            <a:r>
              <a:rPr lang="en-CA" sz="1200">
                <a:solidFill>
                  <a:schemeClr val="dk1"/>
                </a:solidFill>
              </a:rPr>
              <a:t>linguistic </a:t>
            </a:r>
            <a:r>
              <a:rPr lang="en-CA" sz="1200">
                <a:solidFill>
                  <a:schemeClr val="dk1"/>
                </a:solidFill>
              </a:rPr>
              <a:t>features: NER</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CA" sz="1200">
                <a:solidFill>
                  <a:schemeClr val="dk1"/>
                </a:solidFill>
              </a:rPr>
              <a:t>Explore new tags by unsupervised learning: LDA, k-means and explore new methods by reading papers.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CA" sz="1200">
                <a:solidFill>
                  <a:schemeClr val="dk1"/>
                </a:solidFill>
              </a:rPr>
              <a:t>What we need</a:t>
            </a:r>
            <a:r>
              <a:rPr b="1" lang="en-CA" sz="1200">
                <a:solidFill>
                  <a:schemeClr val="dk1"/>
                </a:solidFill>
              </a:rPr>
              <a:t> this week</a:t>
            </a:r>
            <a:r>
              <a:rPr b="1" lang="en-CA" sz="1200">
                <a:solidFill>
                  <a:schemeClr val="dk1"/>
                </a:solidFill>
              </a:rPr>
              <a:t>:</a:t>
            </a:r>
            <a:endParaRPr b="1"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CA" sz="1200">
                <a:solidFill>
                  <a:schemeClr val="dk1"/>
                </a:solidFill>
              </a:rPr>
              <a:t>More verified data (Got)</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O</a:t>
            </a:r>
            <a:r>
              <a:rPr lang="en-CA" sz="1200">
                <a:solidFill>
                  <a:schemeClr val="dk1"/>
                </a:solidFill>
              </a:rPr>
              <a:t>nly recent 10 days data on vaccine </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More domains such as travel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CA" sz="1200">
                <a:solidFill>
                  <a:schemeClr val="dk1"/>
                </a:solidFill>
              </a:rPr>
              <a:t>Hierarchy on other domains</a:t>
            </a:r>
            <a:endParaRPr sz="1500"/>
          </a:p>
        </p:txBody>
      </p:sp>
      <p:sp>
        <p:nvSpPr>
          <p:cNvPr id="55" name="Google Shape;55;p13"/>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2 (May 17 - May 21)</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10750" y="400200"/>
            <a:ext cx="5964300" cy="508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CA" sz="1200">
                <a:solidFill>
                  <a:schemeClr val="dk1"/>
                </a:solidFill>
              </a:rPr>
              <a:t>Tuning m</a:t>
            </a:r>
            <a:r>
              <a:rPr b="1" lang="en-CA" sz="1200">
                <a:solidFill>
                  <a:schemeClr val="dk1"/>
                </a:solidFill>
              </a:rPr>
              <a:t>odels on full data set:</a:t>
            </a:r>
            <a:endParaRPr b="1" sz="1200">
              <a:solidFill>
                <a:schemeClr val="dk1"/>
              </a:solidFill>
            </a:endParaRPr>
          </a:p>
          <a:p>
            <a:pPr indent="-304800" lvl="0" marL="914400" rtl="0" algn="l">
              <a:lnSpc>
                <a:spcPct val="115000"/>
              </a:lnSpc>
              <a:spcBef>
                <a:spcPts val="0"/>
              </a:spcBef>
              <a:spcAft>
                <a:spcPts val="0"/>
              </a:spcAft>
              <a:buClr>
                <a:schemeClr val="dk1"/>
              </a:buClr>
              <a:buSzPts val="1200"/>
              <a:buChar char="-"/>
            </a:pPr>
            <a:r>
              <a:rPr b="1" lang="en-CA" sz="1200">
                <a:solidFill>
                  <a:schemeClr val="dk1"/>
                </a:solidFill>
              </a:rPr>
              <a:t>Linear SVM -- faster</a:t>
            </a:r>
            <a:r>
              <a:rPr lang="en-CA" sz="1200">
                <a:solidFill>
                  <a:schemeClr val="dk1"/>
                </a:solidFill>
              </a:rPr>
              <a:t>: </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Vaccine: accuracy: 0.80, f1 score:0.68</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Travel: accuracy:0.68, f1 score:0.63</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Benefits: accuracy:0.71, f1 score:0.53</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Tax: accuracy:0.73, f1 score:0.47</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b="1" lang="en-CA" sz="1200">
                <a:solidFill>
                  <a:schemeClr val="dk1"/>
                </a:solidFill>
              </a:rPr>
              <a:t>BERT -- more accurate</a:t>
            </a:r>
            <a:r>
              <a:rPr lang="en-CA" sz="1200">
                <a:solidFill>
                  <a:schemeClr val="dk1"/>
                </a:solidFill>
              </a:rPr>
              <a:t>: </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Vaccine: accuracy: 0.86, f1 score:0.86</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Travel: accuracy:0.72, f1 score:0.72</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Benefits: accuracy:0.75, f1 score:0.74</a:t>
            </a:r>
            <a:endParaRPr sz="1200">
              <a:solidFill>
                <a:schemeClr val="dk1"/>
              </a:solidFill>
            </a:endParaRPr>
          </a:p>
          <a:p>
            <a:pPr indent="-304800" lvl="0" marL="1371600" rtl="0" algn="l">
              <a:lnSpc>
                <a:spcPct val="115000"/>
              </a:lnSpc>
              <a:spcBef>
                <a:spcPts val="0"/>
              </a:spcBef>
              <a:spcAft>
                <a:spcPts val="0"/>
              </a:spcAft>
              <a:buClr>
                <a:schemeClr val="dk1"/>
              </a:buClr>
              <a:buSzPts val="1200"/>
              <a:buChar char="-"/>
            </a:pPr>
            <a:r>
              <a:rPr lang="en-CA" sz="1200">
                <a:solidFill>
                  <a:schemeClr val="dk1"/>
                </a:solidFill>
              </a:rPr>
              <a:t>Tax: accuracy:0.76, f1 score:0.75</a:t>
            </a:r>
            <a:endParaRPr sz="1200">
              <a:solidFill>
                <a:schemeClr val="dk1"/>
              </a:solidFill>
            </a:endParaRPr>
          </a:p>
          <a:p>
            <a:pPr indent="0" lvl="0" marL="13716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CA" sz="1200">
                <a:solidFill>
                  <a:schemeClr val="dk1"/>
                </a:solidFill>
              </a:rPr>
              <a:t>Linguistic Features:</a:t>
            </a:r>
            <a:endParaRPr b="1"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Name-entity Recognition (NER)</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Sentiment Analysis</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Dependency Structure</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CA" sz="1200">
                <a:solidFill>
                  <a:schemeClr val="dk1"/>
                </a:solidFill>
              </a:rPr>
              <a:t>Semantic Roles</a:t>
            </a:r>
            <a:endParaRPr sz="1200">
              <a:solidFill>
                <a:schemeClr val="dk1"/>
              </a:solidFill>
            </a:endParaRPr>
          </a:p>
          <a:p>
            <a:pPr indent="0" lvl="0" marL="13716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CA" sz="1200">
                <a:solidFill>
                  <a:schemeClr val="dk1"/>
                </a:solidFill>
              </a:rPr>
              <a:t>New tagging methods</a:t>
            </a:r>
            <a:endParaRPr b="1" sz="1200">
              <a:solidFill>
                <a:schemeClr val="dk1"/>
              </a:solidFill>
            </a:endParaRPr>
          </a:p>
          <a:p>
            <a:pPr indent="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500"/>
          </a:p>
        </p:txBody>
      </p:sp>
      <p:sp>
        <p:nvSpPr>
          <p:cNvPr id="61" name="Google Shape;61;p14"/>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3 (May 24 - May 28)</a:t>
            </a:r>
            <a:endParaRPr u="sng"/>
          </a:p>
        </p:txBody>
      </p:sp>
      <p:sp>
        <p:nvSpPr>
          <p:cNvPr id="62" name="Google Shape;62;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CA">
                <a:solidFill>
                  <a:schemeClr val="dk1"/>
                </a:solidFill>
              </a:rPr>
              <a:t>Previous work:</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0" y="0"/>
            <a:ext cx="5193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CA">
                <a:solidFill>
                  <a:schemeClr val="dk1"/>
                </a:solidFill>
              </a:rPr>
              <a:t>L</a:t>
            </a:r>
            <a:r>
              <a:rPr lang="en-CA">
                <a:solidFill>
                  <a:schemeClr val="dk1"/>
                </a:solidFill>
              </a:rPr>
              <a:t>inguistic feature </a:t>
            </a:r>
            <a:r>
              <a:rPr b="1" lang="en-CA">
                <a:solidFill>
                  <a:schemeClr val="dk1"/>
                </a:solidFill>
              </a:rPr>
              <a:t>- </a:t>
            </a:r>
            <a:r>
              <a:rPr b="1" lang="en-CA" u="sng">
                <a:solidFill>
                  <a:schemeClr val="hlink"/>
                </a:solidFill>
                <a:hlinkClick r:id="rId3"/>
              </a:rPr>
              <a:t>Name-entity Recognition (NER)</a:t>
            </a:r>
            <a:endParaRPr b="1">
              <a:solidFill>
                <a:schemeClr val="dk1"/>
              </a:solidFill>
            </a:endParaRPr>
          </a:p>
        </p:txBody>
      </p:sp>
      <p:sp>
        <p:nvSpPr>
          <p:cNvPr id="68" name="Google Shape;68;p15"/>
          <p:cNvSpPr txBox="1"/>
          <p:nvPr/>
        </p:nvSpPr>
        <p:spPr>
          <a:xfrm>
            <a:off x="275925" y="1090775"/>
            <a:ext cx="7167600" cy="1847100"/>
          </a:xfrm>
          <a:prstGeom prst="rect">
            <a:avLst/>
          </a:prstGeom>
          <a:noFill/>
          <a:ln cap="flat" cmpd="sng" w="2857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CA" sz="1200">
                <a:solidFill>
                  <a:schemeClr val="dk1"/>
                </a:solidFill>
              </a:rPr>
              <a:t>“Critical missing info:</a:t>
            </a:r>
            <a:endParaRPr sz="1200">
              <a:solidFill>
                <a:schemeClr val="dk1"/>
              </a:solidFill>
            </a:endParaRPr>
          </a:p>
          <a:p>
            <a:pPr indent="0" lvl="0" marL="0" rtl="0" algn="l">
              <a:spcBef>
                <a:spcPts val="0"/>
              </a:spcBef>
              <a:spcAft>
                <a:spcPts val="0"/>
              </a:spcAft>
              <a:buNone/>
            </a:pPr>
            <a:r>
              <a:rPr lang="en-CA" sz="1200">
                <a:solidFill>
                  <a:schemeClr val="dk1"/>
                </a:solidFill>
              </a:rPr>
              <a:t> </a:t>
            </a:r>
            <a:endParaRPr sz="1200">
              <a:solidFill>
                <a:schemeClr val="dk1"/>
              </a:solidFill>
            </a:endParaRPr>
          </a:p>
          <a:p>
            <a:pPr indent="0" lvl="0" marL="0" rtl="0" algn="l">
              <a:spcBef>
                <a:spcPts val="0"/>
              </a:spcBef>
              <a:spcAft>
                <a:spcPts val="0"/>
              </a:spcAft>
              <a:buNone/>
            </a:pPr>
            <a:r>
              <a:rPr lang="en-CA" sz="1200">
                <a:solidFill>
                  <a:schemeClr val="dk1"/>
                </a:solidFill>
              </a:rPr>
              <a:t> Fed Govt needs to make it mandatory that Ontario provide detailedinfo</a:t>
            </a:r>
            <a:endParaRPr sz="1200">
              <a:solidFill>
                <a:schemeClr val="dk1"/>
              </a:solidFill>
            </a:endParaRPr>
          </a:p>
          <a:p>
            <a:pPr indent="0" lvl="0" marL="0" rtl="0" algn="l">
              <a:spcBef>
                <a:spcPts val="0"/>
              </a:spcBef>
              <a:spcAft>
                <a:spcPts val="0"/>
              </a:spcAft>
              <a:buNone/>
            </a:pPr>
            <a:r>
              <a:rPr lang="en-CA" sz="1200">
                <a:solidFill>
                  <a:schemeClr val="dk1"/>
                </a:solidFill>
              </a:rPr>
              <a:t> </a:t>
            </a:r>
            <a:endParaRPr sz="1200">
              <a:solidFill>
                <a:schemeClr val="dk1"/>
              </a:solidFill>
            </a:endParaRPr>
          </a:p>
          <a:p>
            <a:pPr indent="0" lvl="0" marL="0" rtl="0" algn="l">
              <a:spcBef>
                <a:spcPts val="0"/>
              </a:spcBef>
              <a:spcAft>
                <a:spcPts val="0"/>
              </a:spcAft>
              <a:buNone/>
            </a:pPr>
            <a:r>
              <a:rPr lang="en-CA" sz="1200">
                <a:solidFill>
                  <a:schemeClr val="dk1"/>
                </a:solidFill>
              </a:rPr>
              <a:t> 1) Cumulative percent of adult population who have received at least one dose of a COVID-19 vaccine</a:t>
            </a:r>
            <a:endParaRPr sz="1200">
              <a:solidFill>
                <a:schemeClr val="dk1"/>
              </a:solidFill>
            </a:endParaRPr>
          </a:p>
          <a:p>
            <a:pPr indent="0" lvl="0" marL="0" rtl="0" algn="l">
              <a:spcBef>
                <a:spcPts val="0"/>
              </a:spcBef>
              <a:spcAft>
                <a:spcPts val="0"/>
              </a:spcAft>
              <a:buNone/>
            </a:pPr>
            <a:r>
              <a:rPr lang="en-CA" sz="1200">
                <a:solidFill>
                  <a:schemeClr val="dk1"/>
                </a:solidFill>
              </a:rPr>
              <a:t> </a:t>
            </a:r>
            <a:endParaRPr sz="1200">
              <a:solidFill>
                <a:schemeClr val="dk1"/>
              </a:solidFill>
            </a:endParaRPr>
          </a:p>
          <a:p>
            <a:pPr indent="0" lvl="0" marL="0" rtl="0" algn="l">
              <a:spcBef>
                <a:spcPts val="0"/>
              </a:spcBef>
              <a:spcAft>
                <a:spcPts val="0"/>
              </a:spcAft>
              <a:buNone/>
            </a:pPr>
            <a:r>
              <a:rPr lang="en-CA" sz="1200">
                <a:solidFill>
                  <a:schemeClr val="dk1"/>
                </a:solidFill>
              </a:rPr>
              <a:t> 2) Distribution by PH Unit geographic catchment</a:t>
            </a:r>
            <a:endParaRPr sz="1200">
              <a:solidFill>
                <a:schemeClr val="dk1"/>
              </a:solidFill>
            </a:endParaRPr>
          </a:p>
          <a:p>
            <a:pPr indent="0" lvl="0" marL="0" rtl="0" algn="l">
              <a:spcBef>
                <a:spcPts val="0"/>
              </a:spcBef>
              <a:spcAft>
                <a:spcPts val="0"/>
              </a:spcAft>
              <a:buNone/>
            </a:pPr>
            <a:r>
              <a:rPr lang="en-CA"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CA" sz="1200">
                <a:solidFill>
                  <a:schemeClr val="dk1"/>
                </a:solidFill>
              </a:rPr>
              <a:t> 3) Naming of # distributed to each health care institution”</a:t>
            </a:r>
            <a:endParaRPr/>
          </a:p>
        </p:txBody>
      </p:sp>
      <p:sp>
        <p:nvSpPr>
          <p:cNvPr id="69" name="Google Shape;69;p15"/>
          <p:cNvSpPr txBox="1"/>
          <p:nvPr/>
        </p:nvSpPr>
        <p:spPr>
          <a:xfrm>
            <a:off x="240550" y="690575"/>
            <a:ext cx="407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Comment:</a:t>
            </a:r>
            <a:endParaRPr sz="1200"/>
          </a:p>
        </p:txBody>
      </p:sp>
      <p:sp>
        <p:nvSpPr>
          <p:cNvPr id="70" name="Google Shape;70;p15"/>
          <p:cNvSpPr txBox="1"/>
          <p:nvPr/>
        </p:nvSpPr>
        <p:spPr>
          <a:xfrm>
            <a:off x="240550" y="3772000"/>
            <a:ext cx="75420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Noun Phrase chunks</a:t>
            </a:r>
            <a:r>
              <a:rPr lang="en-CA" sz="1200"/>
              <a:t>:</a:t>
            </a:r>
            <a:endParaRPr sz="1200"/>
          </a:p>
          <a:p>
            <a:pPr indent="0" lvl="0" marL="0" rtl="0" algn="l">
              <a:spcBef>
                <a:spcPts val="0"/>
              </a:spcBef>
              <a:spcAft>
                <a:spcPts val="0"/>
              </a:spcAft>
              <a:buNone/>
            </a:pPr>
            <a:r>
              <a:rPr lang="en-CA" sz="1050">
                <a:solidFill>
                  <a:srgbClr val="D5D5D5"/>
                </a:solidFill>
                <a:highlight>
                  <a:srgbClr val="383838"/>
                </a:highlight>
                <a:latin typeface="Courier New"/>
                <a:ea typeface="Courier New"/>
                <a:cs typeface="Courier New"/>
                <a:sym typeface="Courier New"/>
              </a:rPr>
              <a:t>['info', 'Fed Govt', 'it mandatory', 'Ontario', 'Cumulative percent', 'adult population', 'dose', 'a COVID-19 vaccine', 'Distribution', 'PH Unit geographic catchment', 'Naming', 'each health care institution']</a:t>
            </a:r>
            <a:endParaRPr/>
          </a:p>
        </p:txBody>
      </p:sp>
      <p:sp>
        <p:nvSpPr>
          <p:cNvPr id="71" name="Google Shape;71;p15"/>
          <p:cNvSpPr txBox="1"/>
          <p:nvPr/>
        </p:nvSpPr>
        <p:spPr>
          <a:xfrm>
            <a:off x="275925" y="3082475"/>
            <a:ext cx="7591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NER</a:t>
            </a:r>
            <a:r>
              <a:rPr lang="en-CA" sz="1200"/>
              <a:t>:</a:t>
            </a:r>
            <a:endParaRPr sz="1200"/>
          </a:p>
          <a:p>
            <a:pPr indent="0" lvl="0" marL="0" rtl="0" algn="l">
              <a:spcBef>
                <a:spcPts val="0"/>
              </a:spcBef>
              <a:spcAft>
                <a:spcPts val="0"/>
              </a:spcAft>
              <a:buNone/>
            </a:pPr>
            <a:r>
              <a:rPr lang="en-CA" sz="1050">
                <a:solidFill>
                  <a:srgbClr val="D5D5D5"/>
                </a:solidFill>
                <a:highlight>
                  <a:srgbClr val="383838"/>
                </a:highlight>
                <a:latin typeface="Courier New"/>
                <a:ea typeface="Courier New"/>
                <a:cs typeface="Courier New"/>
                <a:sym typeface="Courier New"/>
              </a:rPr>
              <a:t>[('Fed Govt', 'ORGANIZATION'), ('Ontario', 'LOCATION'), ('COVID-19', 'MISC'), ('PH Unit', 'ORGANIZATION')]</a:t>
            </a:r>
            <a:endParaRPr/>
          </a:p>
        </p:txBody>
      </p:sp>
      <p:sp>
        <p:nvSpPr>
          <p:cNvPr id="72" name="Google Shape;72;p15"/>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3 (May 24 - May 28)</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0" y="-24000"/>
            <a:ext cx="8520600" cy="424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CA" sz="1400"/>
              <a:t>Linguistic feature </a:t>
            </a:r>
            <a:r>
              <a:rPr b="1" lang="en-CA" sz="1400"/>
              <a:t>- </a:t>
            </a:r>
            <a:r>
              <a:rPr b="1" lang="en-CA" sz="1400" u="sng">
                <a:solidFill>
                  <a:schemeClr val="hlink"/>
                </a:solidFill>
                <a:hlinkClick r:id="rId3"/>
              </a:rPr>
              <a:t>Dependency Structure</a:t>
            </a:r>
            <a:endParaRPr b="1" sz="1400"/>
          </a:p>
        </p:txBody>
      </p:sp>
      <p:pic>
        <p:nvPicPr>
          <p:cNvPr id="78" name="Google Shape;78;p16"/>
          <p:cNvPicPr preferRelativeResize="0"/>
          <p:nvPr/>
        </p:nvPicPr>
        <p:blipFill>
          <a:blip r:embed="rId4">
            <a:alphaModFix/>
          </a:blip>
          <a:stretch>
            <a:fillRect/>
          </a:stretch>
        </p:blipFill>
        <p:spPr>
          <a:xfrm>
            <a:off x="1408075" y="862050"/>
            <a:ext cx="5036401" cy="3086099"/>
          </a:xfrm>
          <a:prstGeom prst="rect">
            <a:avLst/>
          </a:prstGeom>
          <a:noFill/>
          <a:ln>
            <a:noFill/>
          </a:ln>
        </p:spPr>
      </p:pic>
      <p:sp>
        <p:nvSpPr>
          <p:cNvPr id="79" name="Google Shape;79;p16"/>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3 (May 24 - May 28)</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t>Linguistic feature </a:t>
            </a:r>
            <a:r>
              <a:rPr b="1" lang="en-CA" sz="1400"/>
              <a:t>- </a:t>
            </a:r>
            <a:r>
              <a:rPr b="1" lang="en-CA" sz="1400" u="sng">
                <a:solidFill>
                  <a:schemeClr val="hlink"/>
                </a:solidFill>
                <a:hlinkClick r:id="rId3"/>
              </a:rPr>
              <a:t>Sentiment</a:t>
            </a:r>
            <a:endParaRPr b="1" sz="1400"/>
          </a:p>
        </p:txBody>
      </p:sp>
      <p:sp>
        <p:nvSpPr>
          <p:cNvPr id="85" name="Google Shape;85;p17"/>
          <p:cNvSpPr txBox="1"/>
          <p:nvPr>
            <p:ph idx="1" type="body"/>
          </p:nvPr>
        </p:nvSpPr>
        <p:spPr>
          <a:xfrm>
            <a:off x="904875" y="742900"/>
            <a:ext cx="6500700" cy="1097700"/>
          </a:xfrm>
          <a:prstGeom prst="rect">
            <a:avLst/>
          </a:prstGeom>
          <a:ln cap="flat" cmpd="sng" w="28575">
            <a:solidFill>
              <a:srgbClr val="1C4587"/>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CA" sz="1200">
                <a:solidFill>
                  <a:schemeClr val="dk1"/>
                </a:solidFill>
                <a:highlight>
                  <a:srgbClr val="FFFFFF"/>
                </a:highlight>
              </a:rPr>
              <a:t>Critical missing info: Fed Govt needs to make it mandatory that Ontario provide detailedinfo 1) Cumulative percent of adult population who have received at least one dose of a COVID-19 vaccine 2) Distribution by PH Unit geographic catchment 3) Naming of # distributed to each health care institution</a:t>
            </a:r>
            <a:endParaRPr sz="1200">
              <a:solidFill>
                <a:schemeClr val="dk1"/>
              </a:solidFill>
              <a:highlight>
                <a:srgbClr val="FFFFFF"/>
              </a:highlight>
            </a:endParaRPr>
          </a:p>
        </p:txBody>
      </p:sp>
      <p:sp>
        <p:nvSpPr>
          <p:cNvPr id="86" name="Google Shape;86;p17"/>
          <p:cNvSpPr txBox="1"/>
          <p:nvPr/>
        </p:nvSpPr>
        <p:spPr>
          <a:xfrm>
            <a:off x="904875" y="2114550"/>
            <a:ext cx="62865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CA" sz="1050">
                <a:solidFill>
                  <a:schemeClr val="dk1"/>
                </a:solidFill>
                <a:highlight>
                  <a:srgbClr val="FFFFFF"/>
                </a:highlight>
              </a:rPr>
              <a:t>Sentiment: </a:t>
            </a:r>
            <a:r>
              <a:rPr lang="en-CA" sz="1050">
                <a:solidFill>
                  <a:schemeClr val="dk1"/>
                </a:solidFill>
                <a:highlight>
                  <a:srgbClr val="FFFFFF"/>
                </a:highlight>
              </a:rPr>
              <a:t>(1.3, [('missing', -1.2), ('mandatory', 0.3), ('care', 2.2)])</a:t>
            </a:r>
            <a:endParaRPr/>
          </a:p>
        </p:txBody>
      </p:sp>
      <p:sp>
        <p:nvSpPr>
          <p:cNvPr id="87" name="Google Shape;87;p17"/>
          <p:cNvSpPr txBox="1"/>
          <p:nvPr>
            <p:ph idx="1" type="body"/>
          </p:nvPr>
        </p:nvSpPr>
        <p:spPr>
          <a:xfrm>
            <a:off x="904875" y="2785575"/>
            <a:ext cx="6500700" cy="1097700"/>
          </a:xfrm>
          <a:prstGeom prst="rect">
            <a:avLst/>
          </a:prstGeom>
          <a:ln cap="flat" cmpd="sng" w="28575">
            <a:solidFill>
              <a:srgbClr val="1C4587"/>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CA" sz="1200">
                <a:solidFill>
                  <a:schemeClr val="dk1"/>
                </a:solidFill>
                <a:highlight>
                  <a:srgbClr val="FFFFFF"/>
                </a:highlight>
              </a:rPr>
              <a:t>How reliable the shipment is ?? Spending on vaccine is not the solution. Why Canada can not make vaccine ?? Aren't we a develop country ??? No technology at all !! Aren't this TRUDO GOVT. realize that Canada is to vulnerable when is come to safety ?? We need strong leadership. This guy NO GOOD</a:t>
            </a:r>
            <a:endParaRPr sz="1200">
              <a:solidFill>
                <a:schemeClr val="dk1"/>
              </a:solidFill>
              <a:highlight>
                <a:srgbClr val="FFFFFF"/>
              </a:highlight>
            </a:endParaRPr>
          </a:p>
        </p:txBody>
      </p:sp>
      <p:sp>
        <p:nvSpPr>
          <p:cNvPr id="88" name="Google Shape;88;p17"/>
          <p:cNvSpPr txBox="1"/>
          <p:nvPr/>
        </p:nvSpPr>
        <p:spPr>
          <a:xfrm>
            <a:off x="904875" y="4131975"/>
            <a:ext cx="742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CA" sz="1100">
                <a:solidFill>
                  <a:schemeClr val="dk1"/>
                </a:solidFill>
                <a:highlight>
                  <a:schemeClr val="lt1"/>
                </a:highlight>
              </a:rPr>
              <a:t>Sentiment: (</a:t>
            </a:r>
            <a:r>
              <a:rPr lang="en-CA" sz="1100">
                <a:solidFill>
                  <a:schemeClr val="dk1"/>
                </a:solidFill>
                <a:highlight>
                  <a:schemeClr val="lt1"/>
                </a:highlight>
              </a:rPr>
              <a:t>-6.8, [('??', -2), ('??', -2), ('???', -2), ('!!', -2), ('vulnerable', -0.9), ('safety', 1.8), ('??', -2), ('strong', 2.3)])</a:t>
            </a:r>
            <a:endParaRPr sz="1300"/>
          </a:p>
        </p:txBody>
      </p:sp>
      <p:sp>
        <p:nvSpPr>
          <p:cNvPr id="89" name="Google Shape;89;p17"/>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3 (May 24 - May 28)</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CA" sz="1400"/>
              <a:t>Linguistic feature </a:t>
            </a:r>
            <a:r>
              <a:rPr b="1" lang="en-CA" sz="1400"/>
              <a:t>- </a:t>
            </a:r>
            <a:r>
              <a:rPr b="1" lang="en-CA" sz="1400" u="sng">
                <a:solidFill>
                  <a:schemeClr val="hlink"/>
                </a:solidFill>
                <a:hlinkClick r:id="rId3"/>
              </a:rPr>
              <a:t>Semantic Role Labelling</a:t>
            </a:r>
            <a:r>
              <a:rPr b="1" lang="en-CA" sz="1400"/>
              <a:t> (SRL)</a:t>
            </a:r>
            <a:endParaRPr b="1" sz="1400"/>
          </a:p>
          <a:p>
            <a:pPr indent="0" lvl="0" marL="0" rtl="0" algn="l">
              <a:lnSpc>
                <a:spcPct val="115000"/>
              </a:lnSpc>
              <a:spcBef>
                <a:spcPts val="0"/>
              </a:spcBef>
              <a:spcAft>
                <a:spcPts val="0"/>
              </a:spcAft>
              <a:buClr>
                <a:srgbClr val="000000"/>
              </a:buClr>
              <a:buSzPts val="990"/>
              <a:buFont typeface="Arial"/>
              <a:buNone/>
            </a:pPr>
            <a:r>
              <a:t/>
            </a:r>
            <a:endParaRPr b="1" sz="1400"/>
          </a:p>
        </p:txBody>
      </p:sp>
      <p:sp>
        <p:nvSpPr>
          <p:cNvPr id="95" name="Google Shape;95;p18"/>
          <p:cNvSpPr txBox="1"/>
          <p:nvPr/>
        </p:nvSpPr>
        <p:spPr>
          <a:xfrm>
            <a:off x="607225" y="1353475"/>
            <a:ext cx="8001000" cy="717900"/>
          </a:xfrm>
          <a:prstGeom prst="rect">
            <a:avLst/>
          </a:prstGeom>
          <a:noFill/>
          <a:ln cap="flat" cmpd="sng" w="2857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CA" sz="1050">
                <a:solidFill>
                  <a:schemeClr val="dk1"/>
                </a:solidFill>
                <a:highlight>
                  <a:srgbClr val="FFFFFF"/>
                </a:highlight>
              </a:rPr>
              <a:t>Critical missing info: Fed Govt needs to make it mandatory that Ontario provide detailedinfo 1) Cumulative percent of adult population who have received at least one dose of a COVID-19 vaccine 2) Distribution by PH Unit geographic catchment 3) Naming of # distributed to each health care institution</a:t>
            </a:r>
            <a:endParaRPr/>
          </a:p>
        </p:txBody>
      </p:sp>
      <p:graphicFrame>
        <p:nvGraphicFramePr>
          <p:cNvPr id="96" name="Google Shape;96;p18"/>
          <p:cNvGraphicFramePr/>
          <p:nvPr/>
        </p:nvGraphicFramePr>
        <p:xfrm>
          <a:off x="35725" y="2571750"/>
          <a:ext cx="3000000" cy="3000000"/>
        </p:xfrm>
        <a:graphic>
          <a:graphicData uri="http://schemas.openxmlformats.org/drawingml/2006/table">
            <a:tbl>
              <a:tblPr>
                <a:noFill/>
                <a:tableStyleId>{31086014-8C49-492D-A109-922AF8033270}</a:tableStyleId>
              </a:tblPr>
              <a:tblGrid>
                <a:gridCol w="457200"/>
                <a:gridCol w="533400"/>
                <a:gridCol w="3924300"/>
                <a:gridCol w="4229100"/>
              </a:tblGrid>
              <a:tr h="257175">
                <a:tc>
                  <a:txBody>
                    <a:bodyPr/>
                    <a:lstStyle/>
                    <a:p>
                      <a:pPr indent="0" lvl="0" marL="0" rtl="0" algn="ctr">
                        <a:lnSpc>
                          <a:spcPct val="115000"/>
                        </a:lnSpc>
                        <a:spcBef>
                          <a:spcPts val="0"/>
                        </a:spcBef>
                        <a:spcAft>
                          <a:spcPts val="900"/>
                        </a:spcAft>
                        <a:buNone/>
                      </a:pPr>
                      <a:r>
                        <a:rPr b="1" lang="en-CA" sz="900"/>
                        <a:t>Agent</a:t>
                      </a:r>
                      <a:endParaRPr b="1"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lnSpc>
                          <a:spcPct val="115000"/>
                        </a:lnSpc>
                        <a:spcBef>
                          <a:spcPts val="0"/>
                        </a:spcBef>
                        <a:spcAft>
                          <a:spcPts val="900"/>
                        </a:spcAft>
                        <a:buNone/>
                      </a:pPr>
                      <a:r>
                        <a:rPr b="1" lang="en-CA" sz="900"/>
                        <a:t>Action</a:t>
                      </a:r>
                      <a:endParaRPr b="1"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lnSpc>
                          <a:spcPct val="115000"/>
                        </a:lnSpc>
                        <a:spcBef>
                          <a:spcPts val="0"/>
                        </a:spcBef>
                        <a:spcAft>
                          <a:spcPts val="900"/>
                        </a:spcAft>
                        <a:buNone/>
                      </a:pPr>
                      <a:r>
                        <a:rPr b="1" lang="en-CA" sz="900"/>
                        <a:t>Item</a:t>
                      </a:r>
                      <a:endParaRPr b="1"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lnSpc>
                          <a:spcPct val="115000"/>
                        </a:lnSpc>
                        <a:spcBef>
                          <a:spcPts val="0"/>
                        </a:spcBef>
                        <a:spcAft>
                          <a:spcPts val="900"/>
                        </a:spcAft>
                        <a:buNone/>
                      </a:pPr>
                      <a:r>
                        <a:rPr b="1" lang="en-CA" sz="900"/>
                        <a:t>Extra</a:t>
                      </a:r>
                      <a:endParaRPr b="1"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685800">
                <a:tc>
                  <a:txBody>
                    <a:bodyPr/>
                    <a:lstStyle/>
                    <a:p>
                      <a:pPr indent="0" lvl="0" marL="0" rtl="0" algn="l">
                        <a:lnSpc>
                          <a:spcPct val="115000"/>
                        </a:lnSpc>
                        <a:spcBef>
                          <a:spcPts val="0"/>
                        </a:spcBef>
                        <a:spcAft>
                          <a:spcPts val="900"/>
                        </a:spcAft>
                        <a:buNone/>
                      </a:pPr>
                      <a:r>
                        <a:rPr lang="en-CA" sz="900"/>
                        <a:t>N/A</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lnSpc>
                          <a:spcPct val="115000"/>
                        </a:lnSpc>
                        <a:spcBef>
                          <a:spcPts val="0"/>
                        </a:spcBef>
                        <a:spcAft>
                          <a:spcPts val="900"/>
                        </a:spcAft>
                        <a:buNone/>
                      </a:pPr>
                      <a:r>
                        <a:rPr lang="en-CA" sz="900"/>
                        <a:t>missing</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lnSpc>
                          <a:spcPct val="115000"/>
                        </a:lnSpc>
                        <a:spcBef>
                          <a:spcPts val="0"/>
                        </a:spcBef>
                        <a:spcAft>
                          <a:spcPts val="900"/>
                        </a:spcAft>
                        <a:buNone/>
                      </a:pPr>
                      <a:r>
                        <a:rPr lang="en-CA" sz="900"/>
                        <a:t>info</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900"/>
                        <a:t>: Fed Govt needs to make it mandatory that Ontario provide detailedinfo 1) Cumulative percent of adult population who have received at least one dose of a COVID-19 vaccine 2) Distribution by PH Unit geographic catchment 3) Naming of # distributed to each health care institution</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685800">
                <a:tc>
                  <a:txBody>
                    <a:bodyPr/>
                    <a:lstStyle/>
                    <a:p>
                      <a:pPr indent="0" lvl="0" marL="0" rtl="0" algn="l">
                        <a:lnSpc>
                          <a:spcPct val="115000"/>
                        </a:lnSpc>
                        <a:spcBef>
                          <a:spcPts val="0"/>
                        </a:spcBef>
                        <a:spcAft>
                          <a:spcPts val="900"/>
                        </a:spcAft>
                        <a:buNone/>
                      </a:pPr>
                      <a:r>
                        <a:rPr lang="en-CA" sz="900"/>
                        <a:t>Fed Govt</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lnSpc>
                          <a:spcPct val="115000"/>
                        </a:lnSpc>
                        <a:spcBef>
                          <a:spcPts val="0"/>
                        </a:spcBef>
                        <a:spcAft>
                          <a:spcPts val="900"/>
                        </a:spcAft>
                        <a:buNone/>
                      </a:pPr>
                      <a:r>
                        <a:rPr lang="en-CA" sz="900"/>
                        <a:t>needs</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ctr">
                        <a:lnSpc>
                          <a:spcPct val="115000"/>
                        </a:lnSpc>
                        <a:spcBef>
                          <a:spcPts val="0"/>
                        </a:spcBef>
                        <a:spcAft>
                          <a:spcPts val="900"/>
                        </a:spcAft>
                        <a:buNone/>
                      </a:pPr>
                      <a:r>
                        <a:rPr lang="en-CA" sz="900"/>
                        <a:t>make it mandatory that Ontario provide detailedinfo 1) Cumulative percent of adult population who have received at least one dose of a COVID-19 vaccine 2) Distribution by PH Unit geographic catchment 3) Naming of # distributed to each health care institution.</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900"/>
                        <a:t>N/A</a:t>
                      </a:r>
                      <a:endParaRPr sz="900"/>
                    </a:p>
                  </a:txBody>
                  <a:tcPr marT="57150" marB="57150" marR="57150" marL="57150" anchor="ctr">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bl>
          </a:graphicData>
        </a:graphic>
      </p:graphicFrame>
      <p:sp>
        <p:nvSpPr>
          <p:cNvPr id="97" name="Google Shape;97;p18"/>
          <p:cNvSpPr txBox="1"/>
          <p:nvPr/>
        </p:nvSpPr>
        <p:spPr>
          <a:xfrm>
            <a:off x="151275" y="2121463"/>
            <a:ext cx="76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accent4"/>
                </a:solidFill>
              </a:rPr>
              <a:t>OUTPUT</a:t>
            </a:r>
            <a:r>
              <a:rPr lang="en-CA"/>
              <a:t>: a table that answers “</a:t>
            </a:r>
            <a:r>
              <a:rPr b="1" lang="en-CA"/>
              <a:t>who did what to whom in which way</a:t>
            </a:r>
            <a:r>
              <a:rPr lang="en-CA"/>
              <a:t>”</a:t>
            </a:r>
            <a:endParaRPr/>
          </a:p>
        </p:txBody>
      </p:sp>
      <p:sp>
        <p:nvSpPr>
          <p:cNvPr id="98" name="Google Shape;98;p18"/>
          <p:cNvSpPr txBox="1"/>
          <p:nvPr/>
        </p:nvSpPr>
        <p:spPr>
          <a:xfrm>
            <a:off x="311700" y="930950"/>
            <a:ext cx="764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accent1"/>
                </a:solidFill>
              </a:rPr>
              <a:t>INPUT</a:t>
            </a:r>
            <a:r>
              <a:rPr lang="en-CA"/>
              <a:t>: a comment</a:t>
            </a:r>
            <a:endParaRPr/>
          </a:p>
        </p:txBody>
      </p:sp>
      <p:pic>
        <p:nvPicPr>
          <p:cNvPr id="99" name="Google Shape;99;p18"/>
          <p:cNvPicPr preferRelativeResize="0"/>
          <p:nvPr/>
        </p:nvPicPr>
        <p:blipFill>
          <a:blip r:embed="rId4">
            <a:alphaModFix/>
          </a:blip>
          <a:stretch>
            <a:fillRect/>
          </a:stretch>
        </p:blipFill>
        <p:spPr>
          <a:xfrm>
            <a:off x="1867725" y="321050"/>
            <a:ext cx="4630052" cy="717900"/>
          </a:xfrm>
          <a:prstGeom prst="rect">
            <a:avLst/>
          </a:prstGeom>
          <a:noFill/>
          <a:ln>
            <a:noFill/>
          </a:ln>
        </p:spPr>
      </p:pic>
      <p:sp>
        <p:nvSpPr>
          <p:cNvPr id="100" name="Google Shape;100;p18"/>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3 (May 24 - May 28)</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3 (May 24 - May 28)</a:t>
            </a:r>
            <a:endParaRPr u="sng"/>
          </a:p>
        </p:txBody>
      </p:sp>
      <p:sp>
        <p:nvSpPr>
          <p:cNvPr id="106" name="Google Shape;106;p19"/>
          <p:cNvSpPr txBox="1"/>
          <p:nvPr/>
        </p:nvSpPr>
        <p:spPr>
          <a:xfrm>
            <a:off x="0" y="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Tags Generation - Topic Model</a:t>
            </a:r>
            <a:endParaRPr/>
          </a:p>
        </p:txBody>
      </p:sp>
      <p:graphicFrame>
        <p:nvGraphicFramePr>
          <p:cNvPr id="107" name="Google Shape;107;p19"/>
          <p:cNvGraphicFramePr/>
          <p:nvPr/>
        </p:nvGraphicFramePr>
        <p:xfrm>
          <a:off x="336975" y="755125"/>
          <a:ext cx="3000000" cy="3000000"/>
        </p:xfrm>
        <a:graphic>
          <a:graphicData uri="http://schemas.openxmlformats.org/drawingml/2006/table">
            <a:tbl>
              <a:tblPr>
                <a:noFill/>
                <a:tableStyleId>{7A2D3C3D-595C-4A77-B7B1-2D70B0AA1F59}</a:tableStyleId>
              </a:tblPr>
              <a:tblGrid>
                <a:gridCol w="1999275"/>
                <a:gridCol w="1380325"/>
              </a:tblGrid>
              <a:tr h="225350">
                <a:tc>
                  <a:txBody>
                    <a:bodyPr/>
                    <a:lstStyle/>
                    <a:p>
                      <a:pPr indent="0" lvl="0" marL="0" rtl="0" algn="ctr">
                        <a:spcBef>
                          <a:spcPts val="0"/>
                        </a:spcBef>
                        <a:spcAft>
                          <a:spcPts val="0"/>
                        </a:spcAft>
                        <a:buNone/>
                      </a:pPr>
                      <a:r>
                        <a:rPr b="1" lang="en-CA" sz="1000"/>
                        <a:t>Tags</a:t>
                      </a:r>
                      <a:endParaRPr b="1" sz="1000"/>
                    </a:p>
                  </a:txBody>
                  <a:tcPr marT="91425" marB="91425" marR="91425" marL="91425">
                    <a:solidFill>
                      <a:schemeClr val="lt2"/>
                    </a:solidFill>
                  </a:tcPr>
                </a:tc>
                <a:tc>
                  <a:txBody>
                    <a:bodyPr/>
                    <a:lstStyle/>
                    <a:p>
                      <a:pPr indent="0" lvl="0" marL="0" rtl="0" algn="ctr">
                        <a:spcBef>
                          <a:spcPts val="0"/>
                        </a:spcBef>
                        <a:spcAft>
                          <a:spcPts val="0"/>
                        </a:spcAft>
                        <a:buNone/>
                      </a:pPr>
                      <a:r>
                        <a:rPr b="1" lang="en-CA" sz="1000"/>
                        <a:t>Count</a:t>
                      </a:r>
                      <a:endParaRPr b="1" sz="1000"/>
                    </a:p>
                  </a:txBody>
                  <a:tcPr marT="91425" marB="91425" marR="91425" marL="91425">
                    <a:solidFill>
                      <a:schemeClr val="lt2"/>
                    </a:solidFill>
                  </a:tcPr>
                </a:tc>
              </a:tr>
              <a:tr h="381000">
                <a:tc>
                  <a:txBody>
                    <a:bodyPr/>
                    <a:lstStyle/>
                    <a:p>
                      <a:pPr indent="0" lvl="0" marL="0" rtl="0" algn="l">
                        <a:spcBef>
                          <a:spcPts val="0"/>
                        </a:spcBef>
                        <a:spcAft>
                          <a:spcPts val="0"/>
                        </a:spcAft>
                        <a:buNone/>
                      </a:pPr>
                      <a:r>
                        <a:rPr lang="en-CA" sz="800"/>
                        <a:t>Getting vaccinated - When / Where / What</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7605</a:t>
                      </a:r>
                      <a:endParaRPr sz="800"/>
                    </a:p>
                  </a:txBody>
                  <a:tcPr marT="91425" marB="91425" marR="91425" marL="91425"/>
                </a:tc>
              </a:tr>
              <a:tr h="381000">
                <a:tc>
                  <a:txBody>
                    <a:bodyPr/>
                    <a:lstStyle/>
                    <a:p>
                      <a:pPr indent="0" lvl="0" marL="0" rtl="0" algn="l">
                        <a:spcBef>
                          <a:spcPts val="0"/>
                        </a:spcBef>
                        <a:spcAft>
                          <a:spcPts val="0"/>
                        </a:spcAft>
                        <a:buNone/>
                      </a:pPr>
                      <a:r>
                        <a:rPr lang="en-CA" sz="800"/>
                        <a:t>Getting vaccinated - Registration / notifications</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7282</a:t>
                      </a:r>
                      <a:endParaRPr sz="800"/>
                    </a:p>
                  </a:txBody>
                  <a:tcPr marT="91425" marB="91425" marR="91425" marL="91425"/>
                </a:tc>
              </a:tr>
              <a:tr h="426700">
                <a:tc>
                  <a:txBody>
                    <a:bodyPr/>
                    <a:lstStyle/>
                    <a:p>
                      <a:pPr indent="0" lvl="0" marL="0" rtl="0" algn="l">
                        <a:spcBef>
                          <a:spcPts val="0"/>
                        </a:spcBef>
                        <a:spcAft>
                          <a:spcPts val="0"/>
                        </a:spcAft>
                        <a:buNone/>
                      </a:pPr>
                      <a:r>
                        <a:rPr lang="en-CA" sz="800"/>
                        <a:t>Vaccine safety (health issues / ingredients / side effects / research)</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4732</a:t>
                      </a:r>
                      <a:endParaRPr sz="800"/>
                    </a:p>
                  </a:txBody>
                  <a:tcPr marT="91425" marB="91425" marR="91425" marL="91425"/>
                </a:tc>
              </a:tr>
              <a:tr h="381000">
                <a:tc>
                  <a:txBody>
                    <a:bodyPr/>
                    <a:lstStyle/>
                    <a:p>
                      <a:pPr indent="0" lvl="0" marL="0" rtl="0" algn="l">
                        <a:spcBef>
                          <a:spcPts val="0"/>
                        </a:spcBef>
                        <a:spcAft>
                          <a:spcPts val="0"/>
                        </a:spcAft>
                        <a:buNone/>
                      </a:pPr>
                      <a:r>
                        <a:rPr lang="en-CA" sz="800"/>
                        <a:t>Data and tracking vaccines</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3558</a:t>
                      </a:r>
                      <a:endParaRPr sz="800"/>
                    </a:p>
                  </a:txBody>
                  <a:tcPr marT="91425" marB="91425" marR="91425" marL="91425"/>
                </a:tc>
              </a:tr>
              <a:tr h="381000">
                <a:tc>
                  <a:txBody>
                    <a:bodyPr/>
                    <a:lstStyle/>
                    <a:p>
                      <a:pPr indent="0" lvl="0" marL="0" rtl="0" algn="l">
                        <a:spcBef>
                          <a:spcPts val="0"/>
                        </a:spcBef>
                        <a:spcAft>
                          <a:spcPts val="0"/>
                        </a:spcAft>
                        <a:buNone/>
                      </a:pPr>
                      <a:r>
                        <a:rPr lang="en-CA" sz="800"/>
                        <a:t>Vaccine effectiveness / delayed dosage</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3185</a:t>
                      </a:r>
                      <a:endParaRPr sz="800"/>
                    </a:p>
                  </a:txBody>
                  <a:tcPr marT="91425" marB="91425" marR="91425" marL="91425"/>
                </a:tc>
              </a:tr>
              <a:tr h="381000">
                <a:tc>
                  <a:txBody>
                    <a:bodyPr/>
                    <a:lstStyle/>
                    <a:p>
                      <a:pPr indent="0" lvl="0" marL="0" rtl="0" algn="l">
                        <a:spcBef>
                          <a:spcPts val="0"/>
                        </a:spcBef>
                        <a:spcAft>
                          <a:spcPts val="0"/>
                        </a:spcAft>
                        <a:buNone/>
                      </a:pPr>
                      <a:r>
                        <a:rPr lang="en-CA" sz="800"/>
                        <a:t>Vaccine strategy: Authorization / Eligibility / Priorities</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1475</a:t>
                      </a:r>
                      <a:endParaRPr sz="800"/>
                    </a:p>
                  </a:txBody>
                  <a:tcPr marT="91425" marB="91425" marR="91425" marL="91425"/>
                </a:tc>
              </a:tr>
              <a:tr h="381000">
                <a:tc>
                  <a:txBody>
                    <a:bodyPr/>
                    <a:lstStyle/>
                    <a:p>
                      <a:pPr indent="0" lvl="0" marL="0" rtl="0" algn="l">
                        <a:spcBef>
                          <a:spcPts val="0"/>
                        </a:spcBef>
                        <a:spcAft>
                          <a:spcPts val="0"/>
                        </a:spcAft>
                        <a:buNone/>
                      </a:pPr>
                      <a:r>
                        <a:rPr lang="en-CA" sz="800"/>
                        <a:t>Vaccines - Other</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1264</a:t>
                      </a:r>
                      <a:endParaRPr sz="800"/>
                    </a:p>
                  </a:txBody>
                  <a:tcPr marT="91425" marB="91425" marR="91425" marL="91425"/>
                </a:tc>
              </a:tr>
              <a:tr h="381000">
                <a:tc>
                  <a:txBody>
                    <a:bodyPr/>
                    <a:lstStyle/>
                    <a:p>
                      <a:pPr indent="0" lvl="0" marL="0" rtl="0" algn="l">
                        <a:spcBef>
                          <a:spcPts val="0"/>
                        </a:spcBef>
                        <a:spcAft>
                          <a:spcPts val="0"/>
                        </a:spcAft>
                        <a:buNone/>
                      </a:pPr>
                      <a:r>
                        <a:rPr lang="en-CA" sz="800"/>
                        <a:t>Life after vaccination</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191</a:t>
                      </a:r>
                      <a:endParaRPr sz="800"/>
                    </a:p>
                  </a:txBody>
                  <a:tcPr marT="91425" marB="91425" marR="91425" marL="91425"/>
                </a:tc>
              </a:tr>
            </a:tbl>
          </a:graphicData>
        </a:graphic>
      </p:graphicFrame>
      <p:sp>
        <p:nvSpPr>
          <p:cNvPr id="108" name="Google Shape;108;p19"/>
          <p:cNvSpPr txBox="1"/>
          <p:nvPr/>
        </p:nvSpPr>
        <p:spPr>
          <a:xfrm>
            <a:off x="268850" y="400200"/>
            <a:ext cx="407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Vaccine Tags:</a:t>
            </a:r>
            <a:endParaRPr sz="1200"/>
          </a:p>
        </p:txBody>
      </p:sp>
      <p:graphicFrame>
        <p:nvGraphicFramePr>
          <p:cNvPr id="109" name="Google Shape;109;p19"/>
          <p:cNvGraphicFramePr/>
          <p:nvPr/>
        </p:nvGraphicFramePr>
        <p:xfrm>
          <a:off x="4075200" y="755125"/>
          <a:ext cx="3000000" cy="3000000"/>
        </p:xfrm>
        <a:graphic>
          <a:graphicData uri="http://schemas.openxmlformats.org/drawingml/2006/table">
            <a:tbl>
              <a:tblPr>
                <a:noFill/>
                <a:tableStyleId>{7A2D3C3D-595C-4A77-B7B1-2D70B0AA1F59}</a:tableStyleId>
              </a:tblPr>
              <a:tblGrid>
                <a:gridCol w="2002950"/>
                <a:gridCol w="738700"/>
                <a:gridCol w="2242700"/>
              </a:tblGrid>
              <a:tr h="334125">
                <a:tc>
                  <a:txBody>
                    <a:bodyPr/>
                    <a:lstStyle/>
                    <a:p>
                      <a:pPr indent="0" lvl="0" marL="0" marR="0" rtl="0" algn="ctr">
                        <a:lnSpc>
                          <a:spcPct val="100000"/>
                        </a:lnSpc>
                        <a:spcBef>
                          <a:spcPts val="0"/>
                        </a:spcBef>
                        <a:spcAft>
                          <a:spcPts val="0"/>
                        </a:spcAft>
                        <a:buNone/>
                      </a:pPr>
                      <a:r>
                        <a:rPr b="1" lang="en-CA" sz="1000"/>
                        <a:t>Topic</a:t>
                      </a:r>
                      <a:endParaRPr b="1" sz="1000"/>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CA" sz="1000"/>
                        <a:t>Count</a:t>
                      </a:r>
                      <a:endParaRPr b="1" sz="1000"/>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CA" sz="1000"/>
                        <a:t>Explain</a:t>
                      </a:r>
                      <a:endParaRPr b="1" sz="1000"/>
                    </a:p>
                  </a:txBody>
                  <a:tcPr marT="91425" marB="91425" marR="91425" marL="91425">
                    <a:solidFill>
                      <a:schemeClr val="lt2"/>
                    </a:solidFill>
                  </a:tcPr>
                </a:tc>
              </a:tr>
              <a:tr h="226950">
                <a:tc>
                  <a:txBody>
                    <a:bodyPr/>
                    <a:lstStyle/>
                    <a:p>
                      <a:pPr indent="0" lvl="0" marL="0" rtl="0" algn="l">
                        <a:lnSpc>
                          <a:spcPct val="115000"/>
                        </a:lnSpc>
                        <a:spcBef>
                          <a:spcPts val="0"/>
                        </a:spcBef>
                        <a:spcAft>
                          <a:spcPts val="0"/>
                        </a:spcAft>
                        <a:buNone/>
                      </a:pPr>
                      <a:r>
                        <a:rPr lang="en-CA" sz="800"/>
                        <a:t>-1_the_to_vaccine_is</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17812</a:t>
                      </a:r>
                      <a:endParaRPr sz="800"/>
                    </a:p>
                  </a:txBody>
                  <a:tcPr marT="69850" marB="69850" marR="91425" marL="91425"/>
                </a:tc>
                <a:tc>
                  <a:txBody>
                    <a:bodyPr/>
                    <a:lstStyle/>
                    <a:p>
                      <a:pPr indent="0" lvl="0" marL="0" rtl="0" algn="l">
                        <a:spcBef>
                          <a:spcPts val="0"/>
                        </a:spcBef>
                        <a:spcAft>
                          <a:spcPts val="0"/>
                        </a:spcAft>
                        <a:buNone/>
                      </a:pPr>
                      <a:r>
                        <a:rPr lang="en-CA" sz="800"/>
                        <a:t>Getting vaccinated - When / Where / What</a:t>
                      </a:r>
                      <a:endParaRPr sz="800"/>
                    </a:p>
                  </a:txBody>
                  <a:tcPr marT="91425" marB="91425" marR="91425" marL="91425"/>
                </a:tc>
              </a:tr>
              <a:tr h="235075">
                <a:tc>
                  <a:txBody>
                    <a:bodyPr/>
                    <a:lstStyle/>
                    <a:p>
                      <a:pPr indent="0" lvl="0" marL="0" rtl="0" algn="l">
                        <a:lnSpc>
                          <a:spcPct val="115000"/>
                        </a:lnSpc>
                        <a:spcBef>
                          <a:spcPts val="0"/>
                        </a:spcBef>
                        <a:spcAft>
                          <a:spcPts val="0"/>
                        </a:spcAft>
                        <a:buNone/>
                      </a:pPr>
                      <a:r>
                        <a:rPr lang="en-CA" sz="800"/>
                        <a:t>53_vaccin_de_le_je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2605</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French</a:t>
                      </a:r>
                      <a:r>
                        <a:rPr lang="en-CA" sz="800"/>
                        <a:t> comments</a:t>
                      </a:r>
                      <a:endParaRPr sz="800"/>
                    </a:p>
                  </a:txBody>
                  <a:tcPr marT="91425" marB="91425" marR="91425" marL="91425"/>
                </a:tc>
              </a:tr>
              <a:tr h="150175">
                <a:tc>
                  <a:txBody>
                    <a:bodyPr/>
                    <a:lstStyle/>
                    <a:p>
                      <a:pPr indent="0" lvl="0" marL="0" rtl="0" algn="l">
                        <a:lnSpc>
                          <a:spcPct val="115000"/>
                        </a:lnSpc>
                        <a:spcBef>
                          <a:spcPts val="0"/>
                        </a:spcBef>
                        <a:spcAft>
                          <a:spcPts val="0"/>
                        </a:spcAft>
                        <a:buNone/>
                      </a:pPr>
                      <a:r>
                        <a:rPr lang="en-CA" sz="800"/>
                        <a:t>61_old_when_years_for</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1869</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Vaccine for aged people</a:t>
                      </a:r>
                      <a:endParaRPr sz="800"/>
                    </a:p>
                  </a:txBody>
                  <a:tcPr marT="91425" marB="91425" marR="91425" marL="91425"/>
                </a:tc>
              </a:tr>
              <a:tr h="185550">
                <a:tc>
                  <a:txBody>
                    <a:bodyPr/>
                    <a:lstStyle/>
                    <a:p>
                      <a:pPr indent="0" lvl="0" marL="0" rtl="0" algn="l">
                        <a:lnSpc>
                          <a:spcPct val="115000"/>
                        </a:lnSpc>
                        <a:spcBef>
                          <a:spcPts val="0"/>
                        </a:spcBef>
                        <a:spcAft>
                          <a:spcPts val="0"/>
                        </a:spcAft>
                        <a:buNone/>
                      </a:pPr>
                      <a:r>
                        <a:rPr lang="en-CA" sz="800"/>
                        <a:t>130_no_johnson_not_vaccine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1163</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No information about johnson vaccine</a:t>
                      </a:r>
                      <a:endParaRPr sz="800"/>
                    </a:p>
                  </a:txBody>
                  <a:tcPr marT="91425" marB="91425" marR="91425" marL="91425"/>
                </a:tc>
              </a:tr>
              <a:tr h="220525">
                <a:tc>
                  <a:txBody>
                    <a:bodyPr/>
                    <a:lstStyle/>
                    <a:p>
                      <a:pPr indent="0" lvl="0" marL="0" rtl="0" algn="l">
                        <a:lnSpc>
                          <a:spcPct val="115000"/>
                        </a:lnSpc>
                        <a:spcBef>
                          <a:spcPts val="0"/>
                        </a:spcBef>
                        <a:spcAft>
                          <a:spcPts val="0"/>
                        </a:spcAft>
                        <a:buNone/>
                      </a:pPr>
                      <a:r>
                        <a:rPr lang="en-CA" sz="800"/>
                        <a:t>102_vaccine_covid_covid vaccine_for</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1091</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Register for </a:t>
                      </a:r>
                      <a:r>
                        <a:rPr lang="en-CA" sz="800"/>
                        <a:t>vaccine</a:t>
                      </a:r>
                      <a:endParaRPr sz="800"/>
                    </a:p>
                  </a:txBody>
                  <a:tcPr marT="91425" marB="91425" marR="91425" marL="91425"/>
                </a:tc>
              </a:tr>
              <a:tr h="387675">
                <a:tc>
                  <a:txBody>
                    <a:bodyPr/>
                    <a:lstStyle/>
                    <a:p>
                      <a:pPr indent="0" lvl="0" marL="0" rtl="0" algn="l">
                        <a:lnSpc>
                          <a:spcPct val="115000"/>
                        </a:lnSpc>
                        <a:spcBef>
                          <a:spcPts val="0"/>
                        </a:spcBef>
                        <a:spcAft>
                          <a:spcPts val="0"/>
                        </a:spcAft>
                        <a:buNone/>
                      </a:pPr>
                      <a:r>
                        <a:rPr lang="en-CA" sz="800"/>
                        <a:t>87_vaccination_vaccinated_to_get vaccinated</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896</a:t>
                      </a:r>
                      <a:endParaRPr sz="800"/>
                    </a:p>
                  </a:txBody>
                  <a:tcPr marT="69850" marB="69850" marR="91425" marL="91425"/>
                </a:tc>
                <a:tc>
                  <a:txBody>
                    <a:bodyPr/>
                    <a:lstStyle/>
                    <a:p>
                      <a:pPr indent="0" lvl="0" marL="0" rtl="0" algn="l">
                        <a:spcBef>
                          <a:spcPts val="0"/>
                        </a:spcBef>
                        <a:spcAft>
                          <a:spcPts val="0"/>
                        </a:spcAft>
                        <a:buNone/>
                      </a:pPr>
                      <a:r>
                        <a:rPr lang="en-CA" sz="800"/>
                        <a:t>Getting vaccinated - When / Where / What</a:t>
                      </a:r>
                      <a:endParaRPr sz="800"/>
                    </a:p>
                  </a:txBody>
                  <a:tcPr marT="91425" marB="91425" marR="91425" marL="91425"/>
                </a:tc>
              </a:tr>
              <a:tr h="235675">
                <a:tc>
                  <a:txBody>
                    <a:bodyPr/>
                    <a:lstStyle/>
                    <a:p>
                      <a:pPr indent="0" lvl="0" marL="0" rtl="0" algn="l">
                        <a:lnSpc>
                          <a:spcPct val="115000"/>
                        </a:lnSpc>
                        <a:spcBef>
                          <a:spcPts val="0"/>
                        </a:spcBef>
                        <a:spcAft>
                          <a:spcPts val="0"/>
                        </a:spcAft>
                        <a:buNone/>
                      </a:pPr>
                      <a:r>
                        <a:rPr lang="en-CA" sz="800"/>
                        <a:t>107_side_effects_side effects_vaccine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888</a:t>
                      </a:r>
                      <a:endParaRPr sz="800"/>
                    </a:p>
                  </a:txBody>
                  <a:tcPr marT="69850" marB="69850" marR="91425" marL="91425"/>
                </a:tc>
                <a:tc>
                  <a:txBody>
                    <a:bodyPr/>
                    <a:lstStyle/>
                    <a:p>
                      <a:pPr indent="0" lvl="0" marL="0" rtl="0" algn="l">
                        <a:spcBef>
                          <a:spcPts val="0"/>
                        </a:spcBef>
                        <a:spcAft>
                          <a:spcPts val="0"/>
                        </a:spcAft>
                        <a:buNone/>
                      </a:pPr>
                      <a:r>
                        <a:rPr lang="en-CA" sz="800"/>
                        <a:t>Vaccine safety (health issues / ingredients / side effects / research)</a:t>
                      </a:r>
                      <a:endParaRPr sz="800"/>
                    </a:p>
                  </a:txBody>
                  <a:tcPr marT="91425" marB="91425" marR="91425" marL="91425"/>
                </a:tc>
              </a:tr>
              <a:tr h="185125">
                <a:tc>
                  <a:txBody>
                    <a:bodyPr/>
                    <a:lstStyle/>
                    <a:p>
                      <a:pPr indent="0" lvl="0" marL="0" rtl="0" algn="l">
                        <a:lnSpc>
                          <a:spcPct val="115000"/>
                        </a:lnSpc>
                        <a:spcBef>
                          <a:spcPts val="0"/>
                        </a:spcBef>
                        <a:spcAft>
                          <a:spcPts val="0"/>
                        </a:spcAft>
                        <a:buNone/>
                      </a:pPr>
                      <a:r>
                        <a:rPr lang="en-CA" sz="800"/>
                        <a:t>30_second_dose_2nd_second dose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843</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Second dose</a:t>
                      </a:r>
                      <a:endParaRPr sz="800"/>
                    </a:p>
                  </a:txBody>
                  <a:tcPr marT="91425" marB="91425" marR="91425" marL="91425"/>
                </a:tc>
              </a:tr>
              <a:tr h="192625">
                <a:tc>
                  <a:txBody>
                    <a:bodyPr/>
                    <a:lstStyle/>
                    <a:p>
                      <a:pPr indent="0" lvl="0" marL="0" rtl="0" algn="l">
                        <a:lnSpc>
                          <a:spcPct val="115000"/>
                        </a:lnSpc>
                        <a:spcBef>
                          <a:spcPts val="0"/>
                        </a:spcBef>
                        <a:spcAft>
                          <a:spcPts val="0"/>
                        </a:spcAft>
                        <a:buNone/>
                      </a:pPr>
                      <a:r>
                        <a:rPr lang="en-CA" sz="800"/>
                        <a:t>55_19_covid 19_covid19_covid</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720</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Covid-19</a:t>
                      </a:r>
                      <a:endParaRPr sz="800"/>
                    </a:p>
                  </a:txBody>
                  <a:tcPr marT="91425" marB="91425" marR="91425" marL="91425"/>
                </a:tc>
              </a:tr>
              <a:tr h="199700">
                <a:tc>
                  <a:txBody>
                    <a:bodyPr/>
                    <a:lstStyle/>
                    <a:p>
                      <a:pPr indent="0" lvl="0" marL="0" rtl="0" algn="l">
                        <a:lnSpc>
                          <a:spcPct val="115000"/>
                        </a:lnSpc>
                        <a:spcBef>
                          <a:spcPts val="0"/>
                        </a:spcBef>
                        <a:spcAft>
                          <a:spcPts val="0"/>
                        </a:spcAft>
                        <a:buNone/>
                      </a:pPr>
                      <a:r>
                        <a:rPr lang="en-CA" sz="800"/>
                        <a:t>60_in_ontario_when_vaccine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704</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Vaccine in Ontario</a:t>
                      </a:r>
                      <a:endParaRPr sz="800"/>
                    </a:p>
                  </a:txBody>
                  <a:tcPr marT="91425" marB="91425" marR="91425" marL="91425"/>
                </a:tc>
              </a:tr>
              <a:tr h="277100">
                <a:tc>
                  <a:txBody>
                    <a:bodyPr/>
                    <a:lstStyle/>
                    <a:p>
                      <a:pPr indent="0" lvl="0" marL="0" rtl="0" algn="l">
                        <a:lnSpc>
                          <a:spcPct val="115000"/>
                        </a:lnSpc>
                        <a:spcBef>
                          <a:spcPts val="0"/>
                        </a:spcBef>
                        <a:spcAft>
                          <a:spcPts val="0"/>
                        </a:spcAft>
                        <a:buNone/>
                      </a:pPr>
                      <a:r>
                        <a:rPr lang="en-CA" sz="800"/>
                        <a:t>97_book_appointment_to book_an</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701</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Book appointment</a:t>
                      </a:r>
                      <a:endParaRPr sz="800"/>
                    </a:p>
                  </a:txBody>
                  <a:tcPr marT="91425" marB="91425" marR="91425" marL="91425"/>
                </a:tc>
              </a:tr>
            </a:tbl>
          </a:graphicData>
        </a:graphic>
      </p:graphicFrame>
      <p:sp>
        <p:nvSpPr>
          <p:cNvPr id="110" name="Google Shape;110;p19"/>
          <p:cNvSpPr txBox="1"/>
          <p:nvPr/>
        </p:nvSpPr>
        <p:spPr>
          <a:xfrm>
            <a:off x="4075200" y="385825"/>
            <a:ext cx="407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Generated Topics</a:t>
            </a:r>
            <a:r>
              <a:rPr lang="en-CA" sz="1200"/>
              <a: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5068800" y="0"/>
            <a:ext cx="4075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CA" u="sng"/>
              <a:t>Week 3 (May 24 - May 28)</a:t>
            </a:r>
            <a:endParaRPr u="sng"/>
          </a:p>
        </p:txBody>
      </p:sp>
      <p:sp>
        <p:nvSpPr>
          <p:cNvPr id="116" name="Google Shape;116;p20"/>
          <p:cNvSpPr txBox="1"/>
          <p:nvPr/>
        </p:nvSpPr>
        <p:spPr>
          <a:xfrm>
            <a:off x="0" y="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Tags Generation - Topic Model</a:t>
            </a:r>
            <a:endParaRPr/>
          </a:p>
        </p:txBody>
      </p:sp>
      <p:graphicFrame>
        <p:nvGraphicFramePr>
          <p:cNvPr id="117" name="Google Shape;117;p20"/>
          <p:cNvGraphicFramePr/>
          <p:nvPr/>
        </p:nvGraphicFramePr>
        <p:xfrm>
          <a:off x="336975" y="755125"/>
          <a:ext cx="3000000" cy="3000000"/>
        </p:xfrm>
        <a:graphic>
          <a:graphicData uri="http://schemas.openxmlformats.org/drawingml/2006/table">
            <a:tbl>
              <a:tblPr>
                <a:noFill/>
                <a:tableStyleId>{7A2D3C3D-595C-4A77-B7B1-2D70B0AA1F59}</a:tableStyleId>
              </a:tblPr>
              <a:tblGrid>
                <a:gridCol w="1999275"/>
                <a:gridCol w="1380325"/>
              </a:tblGrid>
              <a:tr h="225350">
                <a:tc>
                  <a:txBody>
                    <a:bodyPr/>
                    <a:lstStyle/>
                    <a:p>
                      <a:pPr indent="0" lvl="0" marL="0" rtl="0" algn="ctr">
                        <a:spcBef>
                          <a:spcPts val="0"/>
                        </a:spcBef>
                        <a:spcAft>
                          <a:spcPts val="0"/>
                        </a:spcAft>
                        <a:buNone/>
                      </a:pPr>
                      <a:r>
                        <a:rPr b="1" lang="en-CA" sz="1000"/>
                        <a:t>Tags</a:t>
                      </a:r>
                      <a:endParaRPr b="1" sz="1000"/>
                    </a:p>
                  </a:txBody>
                  <a:tcPr marT="91425" marB="91425" marR="91425" marL="91425">
                    <a:solidFill>
                      <a:schemeClr val="lt2"/>
                    </a:solidFill>
                  </a:tcPr>
                </a:tc>
                <a:tc>
                  <a:txBody>
                    <a:bodyPr/>
                    <a:lstStyle/>
                    <a:p>
                      <a:pPr indent="0" lvl="0" marL="0" rtl="0" algn="ctr">
                        <a:spcBef>
                          <a:spcPts val="0"/>
                        </a:spcBef>
                        <a:spcAft>
                          <a:spcPts val="0"/>
                        </a:spcAft>
                        <a:buNone/>
                      </a:pPr>
                      <a:r>
                        <a:rPr b="1" lang="en-CA" sz="1000"/>
                        <a:t>Count</a:t>
                      </a:r>
                      <a:endParaRPr b="1" sz="1000"/>
                    </a:p>
                  </a:txBody>
                  <a:tcPr marT="91425" marB="91425" marR="91425" marL="91425">
                    <a:solidFill>
                      <a:schemeClr val="lt2"/>
                    </a:solidFill>
                  </a:tcPr>
                </a:tc>
              </a:tr>
              <a:tr h="204125">
                <a:tc>
                  <a:txBody>
                    <a:bodyPr/>
                    <a:lstStyle/>
                    <a:p>
                      <a:pPr indent="0" lvl="0" marL="0" rtl="0" algn="l">
                        <a:spcBef>
                          <a:spcPts val="0"/>
                        </a:spcBef>
                        <a:spcAft>
                          <a:spcPts val="0"/>
                        </a:spcAft>
                        <a:buNone/>
                      </a:pPr>
                      <a:r>
                        <a:rPr lang="en-CA" sz="800"/>
                        <a:t>Restrictions or Requirements</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2678</a:t>
                      </a:r>
                      <a:endParaRPr sz="800"/>
                    </a:p>
                  </a:txBody>
                  <a:tcPr marT="91425" marB="91425" marR="91425" marL="91425"/>
                </a:tc>
              </a:tr>
              <a:tr h="197050">
                <a:tc>
                  <a:txBody>
                    <a:bodyPr/>
                    <a:lstStyle/>
                    <a:p>
                      <a:pPr indent="0" lvl="0" marL="0" rtl="0" algn="l">
                        <a:spcBef>
                          <a:spcPts val="0"/>
                        </a:spcBef>
                        <a:spcAft>
                          <a:spcPts val="0"/>
                        </a:spcAft>
                        <a:buNone/>
                      </a:pPr>
                      <a:r>
                        <a:rPr lang="en-CA" sz="800"/>
                        <a:t>Hotels</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2613</a:t>
                      </a:r>
                      <a:endParaRPr sz="800"/>
                    </a:p>
                  </a:txBody>
                  <a:tcPr marT="91425" marB="91425" marR="91425" marL="91425"/>
                </a:tc>
              </a:tr>
              <a:tr h="221525">
                <a:tc>
                  <a:txBody>
                    <a:bodyPr/>
                    <a:lstStyle/>
                    <a:p>
                      <a:pPr indent="0" lvl="0" marL="0" rtl="0" algn="l">
                        <a:spcBef>
                          <a:spcPts val="0"/>
                        </a:spcBef>
                        <a:spcAft>
                          <a:spcPts val="0"/>
                        </a:spcAft>
                        <a:buNone/>
                      </a:pPr>
                      <a:r>
                        <a:rPr lang="en-CA" sz="800"/>
                        <a:t>Can I enter Canada</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2146</a:t>
                      </a:r>
                      <a:endParaRPr sz="800"/>
                    </a:p>
                  </a:txBody>
                  <a:tcPr marT="91425" marB="91425" marR="91425" marL="91425"/>
                </a:tc>
              </a:tr>
              <a:tr h="197050">
                <a:tc>
                  <a:txBody>
                    <a:bodyPr/>
                    <a:lstStyle/>
                    <a:p>
                      <a:pPr indent="0" lvl="0" marL="0" rtl="0" algn="l">
                        <a:spcBef>
                          <a:spcPts val="0"/>
                        </a:spcBef>
                        <a:spcAft>
                          <a:spcPts val="0"/>
                        </a:spcAft>
                        <a:buNone/>
                      </a:pPr>
                      <a:r>
                        <a:rPr lang="en-CA" sz="800"/>
                        <a:t>Quarantine</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1618</a:t>
                      </a:r>
                      <a:endParaRPr sz="800"/>
                    </a:p>
                  </a:txBody>
                  <a:tcPr marT="91425" marB="91425" marR="91425" marL="91425"/>
                </a:tc>
              </a:tr>
              <a:tr h="156225">
                <a:tc>
                  <a:txBody>
                    <a:bodyPr/>
                    <a:lstStyle/>
                    <a:p>
                      <a:pPr indent="0" lvl="0" marL="0" rtl="0" algn="l">
                        <a:spcBef>
                          <a:spcPts val="0"/>
                        </a:spcBef>
                        <a:spcAft>
                          <a:spcPts val="0"/>
                        </a:spcAft>
                        <a:buNone/>
                      </a:pPr>
                      <a:r>
                        <a:rPr lang="en-CA" sz="800"/>
                        <a:t>Testing</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1274</a:t>
                      </a:r>
                      <a:endParaRPr sz="800"/>
                    </a:p>
                  </a:txBody>
                  <a:tcPr marT="91425" marB="91425" marR="91425" marL="91425"/>
                </a:tc>
              </a:tr>
              <a:tr h="218275">
                <a:tc>
                  <a:txBody>
                    <a:bodyPr/>
                    <a:lstStyle/>
                    <a:p>
                      <a:pPr indent="0" lvl="0" marL="0" rtl="0" algn="l">
                        <a:spcBef>
                          <a:spcPts val="0"/>
                        </a:spcBef>
                        <a:spcAft>
                          <a:spcPts val="0"/>
                        </a:spcAft>
                        <a:buNone/>
                      </a:pPr>
                      <a:r>
                        <a:rPr lang="en-CA" sz="800"/>
                        <a:t>Provincial restrictions</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927</a:t>
                      </a:r>
                      <a:endParaRPr sz="800"/>
                    </a:p>
                  </a:txBody>
                  <a:tcPr marT="91425" marB="91425" marR="91425" marL="91425"/>
                </a:tc>
              </a:tr>
              <a:tr h="143700">
                <a:tc>
                  <a:txBody>
                    <a:bodyPr/>
                    <a:lstStyle/>
                    <a:p>
                      <a:pPr indent="0" lvl="0" marL="0" rtl="0" algn="l">
                        <a:spcBef>
                          <a:spcPts val="0"/>
                        </a:spcBef>
                        <a:spcAft>
                          <a:spcPts val="0"/>
                        </a:spcAft>
                        <a:buNone/>
                      </a:pPr>
                      <a:r>
                        <a:rPr lang="en-CA" sz="800"/>
                        <a:t>Other (Contact / Travel outside / ArriveCan / Mad people )</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765</a:t>
                      </a:r>
                      <a:endParaRPr sz="800"/>
                    </a:p>
                  </a:txBody>
                  <a:tcPr marT="91425" marB="91425" marR="91425" marL="91425"/>
                </a:tc>
              </a:tr>
              <a:tr h="218275">
                <a:tc>
                  <a:txBody>
                    <a:bodyPr/>
                    <a:lstStyle/>
                    <a:p>
                      <a:pPr indent="0" lvl="0" marL="0" rtl="0" algn="l">
                        <a:spcBef>
                          <a:spcPts val="0"/>
                        </a:spcBef>
                        <a:spcAft>
                          <a:spcPts val="0"/>
                        </a:spcAft>
                        <a:buNone/>
                      </a:pPr>
                      <a:r>
                        <a:rPr lang="en-CA" sz="800"/>
                        <a:t>Design / content</a:t>
                      </a:r>
                      <a:endParaRPr sz="800"/>
                    </a:p>
                  </a:txBody>
                  <a:tcPr marT="91425" marB="91425" marR="91425" marL="91425"/>
                </a:tc>
                <a:tc>
                  <a:txBody>
                    <a:bodyPr/>
                    <a:lstStyle/>
                    <a:p>
                      <a:pPr indent="0" lvl="0" marL="0" rtl="0" algn="ctr">
                        <a:lnSpc>
                          <a:spcPct val="115000"/>
                        </a:lnSpc>
                        <a:spcBef>
                          <a:spcPts val="0"/>
                        </a:spcBef>
                        <a:spcAft>
                          <a:spcPts val="0"/>
                        </a:spcAft>
                        <a:buNone/>
                      </a:pPr>
                      <a:r>
                        <a:rPr lang="en-CA" sz="800"/>
                        <a:t>693</a:t>
                      </a:r>
                      <a:endParaRPr sz="800"/>
                    </a:p>
                  </a:txBody>
                  <a:tcPr marT="91425" marB="91425" marR="91425" marL="91425"/>
                </a:tc>
              </a:tr>
            </a:tbl>
          </a:graphicData>
        </a:graphic>
      </p:graphicFrame>
      <p:sp>
        <p:nvSpPr>
          <p:cNvPr id="118" name="Google Shape;118;p20"/>
          <p:cNvSpPr txBox="1"/>
          <p:nvPr/>
        </p:nvSpPr>
        <p:spPr>
          <a:xfrm>
            <a:off x="268850" y="400200"/>
            <a:ext cx="407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Travel</a:t>
            </a:r>
            <a:r>
              <a:rPr lang="en-CA" sz="1200"/>
              <a:t> Tags:</a:t>
            </a:r>
            <a:endParaRPr sz="1200"/>
          </a:p>
        </p:txBody>
      </p:sp>
      <p:graphicFrame>
        <p:nvGraphicFramePr>
          <p:cNvPr id="119" name="Google Shape;119;p20"/>
          <p:cNvGraphicFramePr/>
          <p:nvPr/>
        </p:nvGraphicFramePr>
        <p:xfrm>
          <a:off x="4075200" y="755125"/>
          <a:ext cx="3000000" cy="3000000"/>
        </p:xfrm>
        <a:graphic>
          <a:graphicData uri="http://schemas.openxmlformats.org/drawingml/2006/table">
            <a:tbl>
              <a:tblPr>
                <a:noFill/>
                <a:tableStyleId>{7A2D3C3D-595C-4A77-B7B1-2D70B0AA1F59}</a:tableStyleId>
              </a:tblPr>
              <a:tblGrid>
                <a:gridCol w="2002950"/>
                <a:gridCol w="738700"/>
                <a:gridCol w="2242700"/>
              </a:tblGrid>
              <a:tr h="334125">
                <a:tc>
                  <a:txBody>
                    <a:bodyPr/>
                    <a:lstStyle/>
                    <a:p>
                      <a:pPr indent="0" lvl="0" marL="0" marR="0" rtl="0" algn="ctr">
                        <a:lnSpc>
                          <a:spcPct val="100000"/>
                        </a:lnSpc>
                        <a:spcBef>
                          <a:spcPts val="0"/>
                        </a:spcBef>
                        <a:spcAft>
                          <a:spcPts val="0"/>
                        </a:spcAft>
                        <a:buNone/>
                      </a:pPr>
                      <a:r>
                        <a:rPr b="1" lang="en-CA" sz="1000"/>
                        <a:t>Topic</a:t>
                      </a:r>
                      <a:endParaRPr b="1" sz="1000"/>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CA" sz="1000"/>
                        <a:t>Count</a:t>
                      </a:r>
                      <a:endParaRPr b="1" sz="1000"/>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CA" sz="1000"/>
                        <a:t>Explain</a:t>
                      </a:r>
                      <a:endParaRPr b="1" sz="1000"/>
                    </a:p>
                  </a:txBody>
                  <a:tcPr marT="91425" marB="91425" marR="91425" marL="91425">
                    <a:solidFill>
                      <a:schemeClr val="lt2"/>
                    </a:solidFill>
                  </a:tcPr>
                </a:tc>
              </a:tr>
              <a:tr h="134975">
                <a:tc>
                  <a:txBody>
                    <a:bodyPr/>
                    <a:lstStyle/>
                    <a:p>
                      <a:pPr indent="0" lvl="0" marL="0" rtl="0" algn="l">
                        <a:lnSpc>
                          <a:spcPct val="115000"/>
                        </a:lnSpc>
                        <a:spcBef>
                          <a:spcPts val="0"/>
                        </a:spcBef>
                        <a:spcAft>
                          <a:spcPts val="0"/>
                        </a:spcAft>
                        <a:buNone/>
                      </a:pPr>
                      <a:r>
                        <a:rPr lang="en-CA" sz="800"/>
                        <a:t>-1_to_the_in_and</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6213</a:t>
                      </a:r>
                      <a:endParaRPr sz="800"/>
                    </a:p>
                  </a:txBody>
                  <a:tcPr marT="69850" marB="69850" marR="91425" marL="91425"/>
                </a:tc>
                <a:tc>
                  <a:txBody>
                    <a:bodyPr/>
                    <a:lstStyle/>
                    <a:p>
                      <a:pPr indent="0" lvl="0" marL="0" rtl="0" algn="l">
                        <a:spcBef>
                          <a:spcPts val="0"/>
                        </a:spcBef>
                        <a:spcAft>
                          <a:spcPts val="0"/>
                        </a:spcAft>
                        <a:buClr>
                          <a:schemeClr val="dk1"/>
                        </a:buClr>
                        <a:buSzPts val="1100"/>
                        <a:buFont typeface="Arial"/>
                        <a:buNone/>
                      </a:pPr>
                      <a:r>
                        <a:rPr lang="en-CA" sz="800">
                          <a:solidFill>
                            <a:schemeClr val="dk1"/>
                          </a:solidFill>
                        </a:rPr>
                        <a:t>Can I enter Canada</a:t>
                      </a:r>
                      <a:endParaRPr sz="800"/>
                    </a:p>
                  </a:txBody>
                  <a:tcPr marT="91425" marB="91425" marR="91425" marL="91425"/>
                </a:tc>
              </a:tr>
              <a:tr h="235075">
                <a:tc>
                  <a:txBody>
                    <a:bodyPr/>
                    <a:lstStyle/>
                    <a:p>
                      <a:pPr indent="0" lvl="0" marL="0" rtl="0" algn="l">
                        <a:lnSpc>
                          <a:spcPct val="115000"/>
                        </a:lnSpc>
                        <a:spcBef>
                          <a:spcPts val="0"/>
                        </a:spcBef>
                        <a:spcAft>
                          <a:spcPts val="0"/>
                        </a:spcAft>
                        <a:buNone/>
                      </a:pPr>
                      <a:r>
                        <a:rPr lang="en-CA" sz="800"/>
                        <a:t>7_not_no_the_is</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1263</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No information</a:t>
                      </a:r>
                      <a:endParaRPr sz="800"/>
                    </a:p>
                  </a:txBody>
                  <a:tcPr marT="91425" marB="91425" marR="91425" marL="91425"/>
                </a:tc>
              </a:tr>
              <a:tr h="150175">
                <a:tc>
                  <a:txBody>
                    <a:bodyPr/>
                    <a:lstStyle/>
                    <a:p>
                      <a:pPr indent="0" lvl="0" marL="0" rtl="0" algn="l">
                        <a:lnSpc>
                          <a:spcPct val="115000"/>
                        </a:lnSpc>
                        <a:spcBef>
                          <a:spcPts val="0"/>
                        </a:spcBef>
                        <a:spcAft>
                          <a:spcPts val="0"/>
                        </a:spcAft>
                        <a:buNone/>
                      </a:pPr>
                      <a:r>
                        <a:rPr lang="en-CA" sz="800"/>
                        <a:t>0_de_je_pour_la</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863</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French comments</a:t>
                      </a:r>
                      <a:endParaRPr sz="800"/>
                    </a:p>
                  </a:txBody>
                  <a:tcPr marT="91425" marB="91425" marR="91425" marL="91425"/>
                </a:tc>
              </a:tr>
              <a:tr h="185550">
                <a:tc>
                  <a:txBody>
                    <a:bodyPr/>
                    <a:lstStyle/>
                    <a:p>
                      <a:pPr indent="0" lvl="0" marL="0" rtl="0" algn="l">
                        <a:lnSpc>
                          <a:spcPct val="115000"/>
                        </a:lnSpc>
                        <a:spcBef>
                          <a:spcPts val="0"/>
                        </a:spcBef>
                        <a:spcAft>
                          <a:spcPts val="0"/>
                        </a:spcAft>
                        <a:buNone/>
                      </a:pPr>
                      <a:r>
                        <a:rPr lang="en-CA" sz="800"/>
                        <a:t>24_vaccinated_have_if_covid</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794</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Do I need to quarantine if </a:t>
                      </a:r>
                      <a:r>
                        <a:rPr lang="en-CA" sz="800">
                          <a:solidFill>
                            <a:schemeClr val="dk1"/>
                          </a:solidFill>
                        </a:rPr>
                        <a:t>vaccinated</a:t>
                      </a:r>
                      <a:endParaRPr sz="800"/>
                    </a:p>
                  </a:txBody>
                  <a:tcPr marT="91425" marB="91425" marR="91425" marL="91425"/>
                </a:tc>
              </a:tr>
              <a:tr h="220525">
                <a:tc>
                  <a:txBody>
                    <a:bodyPr/>
                    <a:lstStyle/>
                    <a:p>
                      <a:pPr indent="0" lvl="0" marL="0" rtl="0" algn="l">
                        <a:lnSpc>
                          <a:spcPct val="115000"/>
                        </a:lnSpc>
                        <a:spcBef>
                          <a:spcPts val="0"/>
                        </a:spcBef>
                        <a:spcAft>
                          <a:spcPts val="0"/>
                        </a:spcAft>
                        <a:buNone/>
                      </a:pPr>
                      <a:r>
                        <a:rPr lang="en-CA" sz="800"/>
                        <a:t>3_hotel_the_quarantine_days</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756</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Quarantine days in hotel</a:t>
                      </a:r>
                      <a:endParaRPr sz="800"/>
                    </a:p>
                  </a:txBody>
                  <a:tcPr marT="91425" marB="91425" marR="91425" marL="91425"/>
                </a:tc>
              </a:tr>
              <a:tr h="140050">
                <a:tc>
                  <a:txBody>
                    <a:bodyPr/>
                    <a:lstStyle/>
                    <a:p>
                      <a:pPr indent="0" lvl="0" marL="0" rtl="0" algn="l">
                        <a:lnSpc>
                          <a:spcPct val="115000"/>
                        </a:lnSpc>
                        <a:spcBef>
                          <a:spcPts val="0"/>
                        </a:spcBef>
                        <a:spcAft>
                          <a:spcPts val="0"/>
                        </a:spcAft>
                        <a:buNone/>
                      </a:pPr>
                      <a:r>
                        <a:rPr lang="en-CA" sz="800"/>
                        <a:t>35_vaccinated_canada_if_have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598</a:t>
                      </a:r>
                      <a:endParaRPr sz="800"/>
                    </a:p>
                  </a:txBody>
                  <a:tcPr marT="69850" marB="69850" marR="91425" marL="91425"/>
                </a:tc>
                <a:tc>
                  <a:txBody>
                    <a:bodyPr/>
                    <a:lstStyle/>
                    <a:p>
                      <a:pPr indent="0" lvl="0" marL="0" rtl="0" algn="l">
                        <a:spcBef>
                          <a:spcPts val="0"/>
                        </a:spcBef>
                        <a:spcAft>
                          <a:spcPts val="0"/>
                        </a:spcAft>
                        <a:buNone/>
                      </a:pPr>
                      <a:r>
                        <a:rPr lang="en-CA" sz="800"/>
                        <a:t>Enter Canada </a:t>
                      </a:r>
                      <a:r>
                        <a:rPr lang="en-CA" sz="800">
                          <a:solidFill>
                            <a:schemeClr val="dk1"/>
                          </a:solidFill>
                        </a:rPr>
                        <a:t>if vaccinated</a:t>
                      </a:r>
                      <a:r>
                        <a:rPr lang="en-CA" sz="800"/>
                        <a:t> </a:t>
                      </a:r>
                      <a:endParaRPr sz="800"/>
                    </a:p>
                  </a:txBody>
                  <a:tcPr marT="91425" marB="91425" marR="91425" marL="91425"/>
                </a:tc>
              </a:tr>
              <a:tr h="235675">
                <a:tc>
                  <a:txBody>
                    <a:bodyPr/>
                    <a:lstStyle/>
                    <a:p>
                      <a:pPr indent="0" lvl="0" marL="0" rtl="0" algn="l">
                        <a:lnSpc>
                          <a:spcPct val="115000"/>
                        </a:lnSpc>
                        <a:spcBef>
                          <a:spcPts val="0"/>
                        </a:spcBef>
                        <a:spcAft>
                          <a:spcPts val="0"/>
                        </a:spcAft>
                        <a:buNone/>
                      </a:pPr>
                      <a:r>
                        <a:rPr lang="en-CA" sz="800"/>
                        <a:t>4_my_to_and_in</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564</a:t>
                      </a:r>
                      <a:endParaRPr sz="800"/>
                    </a:p>
                  </a:txBody>
                  <a:tcPr marT="69850" marB="69850" marR="91425" marL="91425"/>
                </a:tc>
                <a:tc>
                  <a:txBody>
                    <a:bodyPr/>
                    <a:lstStyle/>
                    <a:p>
                      <a:pPr indent="0" lvl="0" marL="0" rtl="0" algn="l">
                        <a:spcBef>
                          <a:spcPts val="0"/>
                        </a:spcBef>
                        <a:spcAft>
                          <a:spcPts val="0"/>
                        </a:spcAft>
                        <a:buNone/>
                      </a:pPr>
                      <a:r>
                        <a:rPr lang="en-CA" sz="800"/>
                        <a:t>Relatives travel</a:t>
                      </a:r>
                      <a:endParaRPr sz="800"/>
                    </a:p>
                  </a:txBody>
                  <a:tcPr marT="91425" marB="91425" marR="91425" marL="91425"/>
                </a:tc>
              </a:tr>
              <a:tr h="185125">
                <a:tc>
                  <a:txBody>
                    <a:bodyPr/>
                    <a:lstStyle/>
                    <a:p>
                      <a:pPr indent="0" lvl="0" marL="0" rtl="0" algn="l">
                        <a:lnSpc>
                          <a:spcPct val="115000"/>
                        </a:lnSpc>
                        <a:spcBef>
                          <a:spcPts val="0"/>
                        </a:spcBef>
                        <a:spcAft>
                          <a:spcPts val="0"/>
                        </a:spcAft>
                        <a:buNone/>
                      </a:pPr>
                      <a:r>
                        <a:rPr lang="en-CA" sz="800"/>
                        <a:t>46_my_canadian_to_and</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488</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Family visit</a:t>
                      </a:r>
                      <a:endParaRPr sz="800"/>
                    </a:p>
                  </a:txBody>
                  <a:tcPr marT="91425" marB="91425" marR="91425" marL="91425"/>
                </a:tc>
              </a:tr>
              <a:tr h="192625">
                <a:tc>
                  <a:txBody>
                    <a:bodyPr/>
                    <a:lstStyle/>
                    <a:p>
                      <a:pPr indent="0" lvl="0" marL="0" rtl="0" algn="l">
                        <a:lnSpc>
                          <a:spcPct val="115000"/>
                        </a:lnSpc>
                        <a:spcBef>
                          <a:spcPts val="0"/>
                        </a:spcBef>
                        <a:spcAft>
                          <a:spcPts val="0"/>
                        </a:spcAft>
                        <a:buNone/>
                      </a:pPr>
                      <a:r>
                        <a:rPr lang="en-CA" sz="800"/>
                        <a:t>30_in_to_hotel_calgary</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426</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Quarantine hotel in different destination</a:t>
                      </a:r>
                      <a:endParaRPr sz="800"/>
                    </a:p>
                  </a:txBody>
                  <a:tcPr marT="91425" marB="91425" marR="91425" marL="91425"/>
                </a:tc>
              </a:tr>
              <a:tr h="199700">
                <a:tc>
                  <a:txBody>
                    <a:bodyPr/>
                    <a:lstStyle/>
                    <a:p>
                      <a:pPr indent="0" lvl="0" marL="0" rtl="0" algn="l">
                        <a:lnSpc>
                          <a:spcPct val="115000"/>
                        </a:lnSpc>
                        <a:spcBef>
                          <a:spcPts val="0"/>
                        </a:spcBef>
                        <a:spcAft>
                          <a:spcPts val="0"/>
                        </a:spcAft>
                        <a:buNone/>
                      </a:pPr>
                      <a:r>
                        <a:rPr lang="en-CA" sz="800"/>
                        <a:t>41_canada_to_travel_province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407</a:t>
                      </a:r>
                      <a:endParaRPr sz="800"/>
                    </a:p>
                  </a:txBody>
                  <a:tcPr marT="69850" marB="69850" marR="91425" marL="91425"/>
                </a:tc>
                <a:tc>
                  <a:txBody>
                    <a:bodyPr/>
                    <a:lstStyle/>
                    <a:p>
                      <a:pPr indent="0" lvl="0" marL="0" rtl="0" algn="l">
                        <a:spcBef>
                          <a:spcPts val="0"/>
                        </a:spcBef>
                        <a:spcAft>
                          <a:spcPts val="0"/>
                        </a:spcAft>
                        <a:buClr>
                          <a:schemeClr val="dk1"/>
                        </a:buClr>
                        <a:buSzPts val="1100"/>
                        <a:buFont typeface="Arial"/>
                        <a:buNone/>
                      </a:pPr>
                      <a:r>
                        <a:rPr lang="en-CA" sz="800">
                          <a:solidFill>
                            <a:schemeClr val="dk1"/>
                          </a:solidFill>
                        </a:rPr>
                        <a:t>Provincial restrictions</a:t>
                      </a:r>
                      <a:endParaRPr sz="800"/>
                    </a:p>
                  </a:txBody>
                  <a:tcPr marT="91425" marB="91425" marR="91425" marL="91425"/>
                </a:tc>
              </a:tr>
              <a:tr h="277100">
                <a:tc>
                  <a:txBody>
                    <a:bodyPr/>
                    <a:lstStyle/>
                    <a:p>
                      <a:pPr indent="0" lvl="0" marL="0" rtl="0" algn="l">
                        <a:lnSpc>
                          <a:spcPct val="115000"/>
                        </a:lnSpc>
                        <a:spcBef>
                          <a:spcPts val="0"/>
                        </a:spcBef>
                        <a:spcAft>
                          <a:spcPts val="0"/>
                        </a:spcAft>
                        <a:buNone/>
                      </a:pPr>
                      <a:r>
                        <a:rPr lang="en-CA" sz="800"/>
                        <a:t>31_to_flight_from_the</a:t>
                      </a:r>
                      <a:endParaRPr sz="800"/>
                    </a:p>
                  </a:txBody>
                  <a:tcPr marT="69850" marB="69850" marR="91425" marL="91425"/>
                </a:tc>
                <a:tc>
                  <a:txBody>
                    <a:bodyPr/>
                    <a:lstStyle/>
                    <a:p>
                      <a:pPr indent="0" lvl="0" marL="0" rtl="0" algn="ctr">
                        <a:lnSpc>
                          <a:spcPct val="115000"/>
                        </a:lnSpc>
                        <a:spcBef>
                          <a:spcPts val="0"/>
                        </a:spcBef>
                        <a:spcAft>
                          <a:spcPts val="0"/>
                        </a:spcAft>
                        <a:buNone/>
                      </a:pPr>
                      <a:r>
                        <a:rPr lang="en-CA" sz="800"/>
                        <a:t>353</a:t>
                      </a:r>
                      <a:endParaRPr sz="800"/>
                    </a:p>
                  </a:txBody>
                  <a:tcPr marT="69850" marB="69850" marR="91425" marL="91425"/>
                </a:tc>
                <a:tc>
                  <a:txBody>
                    <a:bodyPr/>
                    <a:lstStyle/>
                    <a:p>
                      <a:pPr indent="0" lvl="0" marL="0" rtl="0" algn="l">
                        <a:lnSpc>
                          <a:spcPct val="115000"/>
                        </a:lnSpc>
                        <a:spcBef>
                          <a:spcPts val="0"/>
                        </a:spcBef>
                        <a:spcAft>
                          <a:spcPts val="0"/>
                        </a:spcAft>
                        <a:buNone/>
                      </a:pPr>
                      <a:r>
                        <a:rPr lang="en-CA" sz="800"/>
                        <a:t>Flight and airport</a:t>
                      </a:r>
                      <a:endParaRPr sz="800"/>
                    </a:p>
                  </a:txBody>
                  <a:tcPr marT="91425" marB="91425" marR="91425" marL="91425"/>
                </a:tc>
              </a:tr>
            </a:tbl>
          </a:graphicData>
        </a:graphic>
      </p:graphicFrame>
      <p:sp>
        <p:nvSpPr>
          <p:cNvPr id="120" name="Google Shape;120;p20"/>
          <p:cNvSpPr txBox="1"/>
          <p:nvPr/>
        </p:nvSpPr>
        <p:spPr>
          <a:xfrm>
            <a:off x="4075200" y="385825"/>
            <a:ext cx="407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200"/>
              <a:t>Generated Topics: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nvSpPr>
        <p:spPr>
          <a:xfrm>
            <a:off x="367875" y="580150"/>
            <a:ext cx="63180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CA" sz="1300">
                <a:solidFill>
                  <a:schemeClr val="dk1"/>
                </a:solidFill>
              </a:rPr>
              <a:t>Will do this week:</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CA" sz="1300">
                <a:solidFill>
                  <a:schemeClr val="dk1"/>
                </a:solidFill>
              </a:rPr>
              <a:t>Add linguistic features to machine learning models.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CA" sz="1300">
                <a:solidFill>
                  <a:schemeClr val="dk1"/>
                </a:solidFill>
              </a:rPr>
              <a:t>Keep exploring unsupervised learning models to generate new tags.</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b="1" lang="en-CA" sz="1300">
                <a:solidFill>
                  <a:schemeClr val="dk1"/>
                </a:solidFill>
              </a:rPr>
              <a:t>What we need this week:</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CA" sz="1300">
                <a:solidFill>
                  <a:schemeClr val="dk1"/>
                </a:solidFill>
              </a:rPr>
              <a:t>Do we need to make prediction to domains from comments?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CA" sz="1300">
                <a:solidFill>
                  <a:schemeClr val="dk1"/>
                </a:solidFill>
              </a:rPr>
              <a:t>Will we name new tags or will you provide a tag pool?</a:t>
            </a:r>
            <a:endParaRPr sz="1300">
              <a:solidFill>
                <a:schemeClr val="dk1"/>
              </a:solidFill>
            </a:endParaRPr>
          </a:p>
        </p:txBody>
      </p:sp>
      <p:sp>
        <p:nvSpPr>
          <p:cNvPr id="126" name="Google Shape;126;p21"/>
          <p:cNvSpPr txBox="1"/>
          <p:nvPr/>
        </p:nvSpPr>
        <p:spPr>
          <a:xfrm>
            <a:off x="0" y="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u="sng"/>
              <a:t>Week 3 (May 24 - May 28)</a:t>
            </a:r>
            <a:endParaRPr u="sng"/>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