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87" r:id="rId2"/>
    <p:sldId id="1693" r:id="rId3"/>
    <p:sldId id="1690" r:id="rId4"/>
    <p:sldId id="1691" r:id="rId5"/>
    <p:sldId id="1688" r:id="rId6"/>
    <p:sldId id="1694" r:id="rId7"/>
    <p:sldId id="1695" r:id="rId8"/>
    <p:sldId id="1696" r:id="rId9"/>
    <p:sldId id="1697" r:id="rId10"/>
    <p:sldId id="1698" r:id="rId11"/>
    <p:sldId id="1699" r:id="rId12"/>
    <p:sldId id="1700" r:id="rId13"/>
    <p:sldId id="1701" r:id="rId14"/>
    <p:sldId id="1702" r:id="rId15"/>
    <p:sldId id="1704" r:id="rId16"/>
    <p:sldId id="1705" r:id="rId17"/>
    <p:sldId id="1706" r:id="rId18"/>
    <p:sldId id="1707" r:id="rId19"/>
    <p:sldId id="1708" r:id="rId20"/>
    <p:sldId id="1709" r:id="rId21"/>
    <p:sldId id="1710" r:id="rId22"/>
    <p:sldId id="1756" r:id="rId23"/>
    <p:sldId id="1759" r:id="rId24"/>
    <p:sldId id="1760" r:id="rId25"/>
    <p:sldId id="1764" r:id="rId26"/>
    <p:sldId id="1761" r:id="rId27"/>
    <p:sldId id="1762" r:id="rId28"/>
    <p:sldId id="1766" r:id="rId29"/>
    <p:sldId id="17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921" y="978692"/>
          <a:ext cx="2600221" cy="1040088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init</a:t>
          </a:r>
          <a:endParaRPr lang="en-GB" sz="3400" kern="1200" dirty="0"/>
        </a:p>
      </dsp:txBody>
      <dsp:txXfrm>
        <a:off x="522965" y="978692"/>
        <a:ext cx="1560133" cy="1040088"/>
      </dsp:txXfrm>
    </dsp:sp>
    <dsp:sp modelId="{F3F5304F-B7FB-B345-8139-093CF3A9A474}">
      <dsp:nvSpPr>
        <dsp:cNvPr id="0" name=""/>
        <dsp:cNvSpPr/>
      </dsp:nvSpPr>
      <dsp:spPr>
        <a:xfrm>
          <a:off x="2343121" y="978692"/>
          <a:ext cx="2600221" cy="104008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validate</a:t>
          </a:r>
        </a:p>
      </dsp:txBody>
      <dsp:txXfrm>
        <a:off x="2863165" y="978692"/>
        <a:ext cx="1560133" cy="1040088"/>
      </dsp:txXfrm>
    </dsp:sp>
    <dsp:sp modelId="{5C64987E-048B-9447-A4A9-302C198DFBD7}">
      <dsp:nvSpPr>
        <dsp:cNvPr id="0" name=""/>
        <dsp:cNvSpPr/>
      </dsp:nvSpPr>
      <dsp:spPr>
        <a:xfrm>
          <a:off x="4683320" y="978692"/>
          <a:ext cx="2600221" cy="1040088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plan</a:t>
          </a:r>
        </a:p>
      </dsp:txBody>
      <dsp:txXfrm>
        <a:off x="5203364" y="978692"/>
        <a:ext cx="1560133" cy="1040088"/>
      </dsp:txXfrm>
    </dsp:sp>
    <dsp:sp modelId="{8954FAC8-3D3F-4843-A4C1-704D07721619}">
      <dsp:nvSpPr>
        <dsp:cNvPr id="0" name=""/>
        <dsp:cNvSpPr/>
      </dsp:nvSpPr>
      <dsp:spPr>
        <a:xfrm>
          <a:off x="7023520" y="978692"/>
          <a:ext cx="2600221" cy="104008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apply</a:t>
          </a:r>
        </a:p>
      </dsp:txBody>
      <dsp:txXfrm>
        <a:off x="7543564" y="978692"/>
        <a:ext cx="1560133" cy="1040088"/>
      </dsp:txXfrm>
    </dsp:sp>
    <dsp:sp modelId="{5C8D29A2-549D-2F46-BAE7-AFBA252E9BA4}">
      <dsp:nvSpPr>
        <dsp:cNvPr id="0" name=""/>
        <dsp:cNvSpPr/>
      </dsp:nvSpPr>
      <dsp:spPr>
        <a:xfrm>
          <a:off x="9363719" y="978692"/>
          <a:ext cx="2600221" cy="104008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destroy</a:t>
          </a:r>
        </a:p>
      </dsp:txBody>
      <dsp:txXfrm>
        <a:off x="9883763" y="978692"/>
        <a:ext cx="1560133" cy="1040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921" y="978692"/>
          <a:ext cx="2600221" cy="1040088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init</a:t>
          </a:r>
          <a:endParaRPr lang="en-GB" sz="3400" kern="1200" dirty="0"/>
        </a:p>
      </dsp:txBody>
      <dsp:txXfrm>
        <a:off x="522965" y="978692"/>
        <a:ext cx="1560133" cy="1040088"/>
      </dsp:txXfrm>
    </dsp:sp>
    <dsp:sp modelId="{F3F5304F-B7FB-B345-8139-093CF3A9A474}">
      <dsp:nvSpPr>
        <dsp:cNvPr id="0" name=""/>
        <dsp:cNvSpPr/>
      </dsp:nvSpPr>
      <dsp:spPr>
        <a:xfrm>
          <a:off x="2343121" y="978692"/>
          <a:ext cx="2600221" cy="104008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validate</a:t>
          </a:r>
        </a:p>
      </dsp:txBody>
      <dsp:txXfrm>
        <a:off x="2863165" y="978692"/>
        <a:ext cx="1560133" cy="1040088"/>
      </dsp:txXfrm>
    </dsp:sp>
    <dsp:sp modelId="{5C64987E-048B-9447-A4A9-302C198DFBD7}">
      <dsp:nvSpPr>
        <dsp:cNvPr id="0" name=""/>
        <dsp:cNvSpPr/>
      </dsp:nvSpPr>
      <dsp:spPr>
        <a:xfrm>
          <a:off x="4683320" y="978692"/>
          <a:ext cx="2600221" cy="1040088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plan</a:t>
          </a:r>
        </a:p>
      </dsp:txBody>
      <dsp:txXfrm>
        <a:off x="5203364" y="978692"/>
        <a:ext cx="1560133" cy="1040088"/>
      </dsp:txXfrm>
    </dsp:sp>
    <dsp:sp modelId="{8954FAC8-3D3F-4843-A4C1-704D07721619}">
      <dsp:nvSpPr>
        <dsp:cNvPr id="0" name=""/>
        <dsp:cNvSpPr/>
      </dsp:nvSpPr>
      <dsp:spPr>
        <a:xfrm>
          <a:off x="7023520" y="978692"/>
          <a:ext cx="2600221" cy="104008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apply</a:t>
          </a:r>
        </a:p>
      </dsp:txBody>
      <dsp:txXfrm>
        <a:off x="7543564" y="978692"/>
        <a:ext cx="1560133" cy="1040088"/>
      </dsp:txXfrm>
    </dsp:sp>
    <dsp:sp modelId="{5C8D29A2-549D-2F46-BAE7-AFBA252E9BA4}">
      <dsp:nvSpPr>
        <dsp:cNvPr id="0" name=""/>
        <dsp:cNvSpPr/>
      </dsp:nvSpPr>
      <dsp:spPr>
        <a:xfrm>
          <a:off x="9363719" y="978692"/>
          <a:ext cx="2600221" cy="104008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destroy</a:t>
          </a:r>
        </a:p>
      </dsp:txBody>
      <dsp:txXfrm>
        <a:off x="9883763" y="978692"/>
        <a:ext cx="1560133" cy="104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A657-7FDE-77B5-D7C3-59158A79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2FB46-253D-AD86-F2B1-8C44281F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7FEE-D792-2CAC-C605-2CA68415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AEDD-D0BA-9EA4-F0CB-4E969E3A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1D6F-5C66-1875-86B6-4F428733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AFC5-6A8B-CE1B-25F9-97298BDC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FDF3-7567-15F5-C687-B62EE23F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137-7440-DA5A-8C3D-8D27F4A6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BAD5-CCEB-67A5-6591-67456D05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0147-9C39-B8CF-5913-4C17BCA8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FD04-1147-E5E5-5427-3983EA61A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12E1A-855B-5A70-A3B7-464BAFA3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AAA1-F185-2EB5-358D-11809A6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E6D8-33D3-D8EF-925D-CD280187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42DF-D742-B0BF-4E56-46F7394E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61"/>
            <a:ext cx="105156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40"/>
            <a:ext cx="105156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0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AF75-0FA7-8EFE-552D-4B737BAC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78E1-BA20-9F85-4253-6967EEF1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E46A-97B4-5A1B-A8B6-DF405DFF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007C-1F5C-2537-0510-F69D7495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2408-A507-FFD8-FDEB-1AE17063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72E3-8D9E-C09B-F9D5-6628FF2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0CE4-A6D6-6734-3DD2-89EBAF3C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6F3F-1E81-F546-9902-BBAFE45B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5877-124C-DE1F-0945-C7B4BC54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24B6F-D71D-397A-C143-8DEAC12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D15B-5B3C-2943-5C2F-328ED7CE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CC93-69CE-A46E-C501-904E6AFF2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B7F2F-2C5A-B5F1-3719-C3754744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A252-7431-64CC-084F-AC472A7E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76938-D0BA-E87F-3AE9-D3B664FA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2AC-A86B-ED06-902D-14F46DD8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3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A-E423-8856-6A07-B5956AD5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0176-D019-93E7-98F4-4C878132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54D6-61D2-948B-D9DC-65852D150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EA5AF-589A-ACE8-6C46-298B19320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C9348-FCF8-93E5-5F0C-E2FEFD66F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7BE29-D90F-F94C-B23F-672190C0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FAD22-CC20-0947-B384-7A744F6F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809F9-E10F-3C2B-8BAA-BB891305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21D3-148F-42CA-E0F7-21ECD617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AA26B-20CA-5CB5-4CE9-2F0BDE2F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2BDD-4262-BC0B-6562-C6A86BE4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7E66F-B158-577D-5B18-6C7B999B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ED391-E641-0944-CE2E-A9833636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4A3DC-FEA5-4517-F234-815E18D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E2BE-B194-BEE5-C9B4-22CBCE79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49B4-8657-B48A-9848-FA5FBCAA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5778-CDE5-EC3C-748D-8D2E0F26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BBCE3-FC48-043A-552D-01C4A484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2F3F-FF41-DDFA-826C-738DC43C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0C54-B484-0DFA-9FC1-D29C5DB3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CC49-BF61-BC64-ECE8-2E968B47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EB0E-8F3D-1DCE-C529-2CBB422D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ADE4F-9881-82FD-557D-F8573800C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919FF-0919-0B87-3A54-55C0FAFC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5B49E-E603-5025-A258-1164C358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940B-A1CD-DBDD-2DCA-6729484D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A0AA-CE2E-49FA-C02A-DB657C20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2F286-BEB4-5DA6-4DC7-A4CBE8C9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E2DF-0F16-FEB3-3B42-4CC8C367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BA8D-71FA-F186-8191-6D69F7EA5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CDD7-B0FF-401C-9679-455C796EEEA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01C6-1188-B8B5-B509-364E9507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0167-6FC7-EEE8-47D0-3C9E6068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BCA8-AC99-4813-AC2B-CEFA2AC8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72" y="2334799"/>
            <a:ext cx="5998904" cy="12212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0070C0"/>
                </a:solidFill>
              </a:rPr>
              <a:t>Terraform</a:t>
            </a: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95" y="1453823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0024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17F0CC-B0B4-9945-B850-90D349F1826C}"/>
              </a:ext>
            </a:extLst>
          </p:cNvPr>
          <p:cNvSpPr/>
          <p:nvPr/>
        </p:nvSpPr>
        <p:spPr>
          <a:xfrm>
            <a:off x="355022" y="2775166"/>
            <a:ext cx="3177889" cy="66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Terraform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9CE44-617D-AF43-9595-F3D0EE3960FC}"/>
              </a:ext>
            </a:extLst>
          </p:cNvPr>
          <p:cNvSpPr/>
          <p:nvPr/>
        </p:nvSpPr>
        <p:spPr>
          <a:xfrm>
            <a:off x="355022" y="3544418"/>
            <a:ext cx="3177889" cy="66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Providers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DE979-CE3B-9C4F-8C23-BB498B00FB6A}"/>
              </a:ext>
            </a:extLst>
          </p:cNvPr>
          <p:cNvSpPr/>
          <p:nvPr/>
        </p:nvSpPr>
        <p:spPr>
          <a:xfrm>
            <a:off x="355022" y="4313671"/>
            <a:ext cx="3177889" cy="66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Resources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01727-2908-A54C-81CE-02C05B47DD94}"/>
              </a:ext>
            </a:extLst>
          </p:cNvPr>
          <p:cNvSpPr/>
          <p:nvPr/>
        </p:nvSpPr>
        <p:spPr>
          <a:xfrm>
            <a:off x="4507056" y="2775166"/>
            <a:ext cx="3177889" cy="6642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Input Variables 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D1473-861D-AA44-BCEC-2DE3399A7990}"/>
              </a:ext>
            </a:extLst>
          </p:cNvPr>
          <p:cNvSpPr/>
          <p:nvPr/>
        </p:nvSpPr>
        <p:spPr>
          <a:xfrm>
            <a:off x="4507056" y="3544418"/>
            <a:ext cx="3177889" cy="6642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Output Values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2DA805-09B9-0941-82A3-D8A98B0C6120}"/>
              </a:ext>
            </a:extLst>
          </p:cNvPr>
          <p:cNvSpPr/>
          <p:nvPr/>
        </p:nvSpPr>
        <p:spPr>
          <a:xfrm>
            <a:off x="8459931" y="2775166"/>
            <a:ext cx="3177889" cy="6642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Data Sources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B61BA-D1DF-8948-9C14-2D2AD5D3EA36}"/>
              </a:ext>
            </a:extLst>
          </p:cNvPr>
          <p:cNvSpPr/>
          <p:nvPr/>
        </p:nvSpPr>
        <p:spPr>
          <a:xfrm>
            <a:off x="8459931" y="3544418"/>
            <a:ext cx="3177889" cy="6642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Modules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495506-92F1-3444-B32F-0C72D0A5AFDE}"/>
              </a:ext>
            </a:extLst>
          </p:cNvPr>
          <p:cNvSpPr/>
          <p:nvPr/>
        </p:nvSpPr>
        <p:spPr>
          <a:xfrm>
            <a:off x="4507055" y="4348638"/>
            <a:ext cx="3177889" cy="6642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Local Values Block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2044BA-0DFF-6C44-BD9F-6ED6A4C2345F}"/>
              </a:ext>
            </a:extLst>
          </p:cNvPr>
          <p:cNvSpPr/>
          <p:nvPr/>
        </p:nvSpPr>
        <p:spPr>
          <a:xfrm>
            <a:off x="4750377" y="153589"/>
            <a:ext cx="2812473" cy="1543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Terraform</a:t>
            </a:r>
          </a:p>
          <a:p>
            <a:pPr algn="ctr"/>
            <a:r>
              <a:rPr lang="en-US" sz="2500" dirty="0"/>
              <a:t>Top-Level</a:t>
            </a:r>
          </a:p>
          <a:p>
            <a:pPr algn="ctr"/>
            <a:r>
              <a:rPr lang="en-US" sz="2500" dirty="0"/>
              <a:t>Blocks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76E0A-15E0-B441-A74A-77C4397ABE4F}"/>
              </a:ext>
            </a:extLst>
          </p:cNvPr>
          <p:cNvSpPr/>
          <p:nvPr/>
        </p:nvSpPr>
        <p:spPr>
          <a:xfrm>
            <a:off x="138546" y="2554432"/>
            <a:ext cx="3593522" cy="3018832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7CBAE-4361-7544-81D2-15508681D4A3}"/>
              </a:ext>
            </a:extLst>
          </p:cNvPr>
          <p:cNvSpPr txBox="1"/>
          <p:nvPr/>
        </p:nvSpPr>
        <p:spPr>
          <a:xfrm>
            <a:off x="753341" y="5214191"/>
            <a:ext cx="17856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Fundamental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AF47F6-32D6-564C-BF9A-E787B0EDB53C}"/>
              </a:ext>
            </a:extLst>
          </p:cNvPr>
          <p:cNvSpPr/>
          <p:nvPr/>
        </p:nvSpPr>
        <p:spPr>
          <a:xfrm>
            <a:off x="4299238" y="2554432"/>
            <a:ext cx="3593522" cy="3018832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E789F-47E4-C849-A74D-708BDF1602BB}"/>
              </a:ext>
            </a:extLst>
          </p:cNvPr>
          <p:cNvSpPr txBox="1"/>
          <p:nvPr/>
        </p:nvSpPr>
        <p:spPr>
          <a:xfrm>
            <a:off x="5281806" y="5228454"/>
            <a:ext cx="13874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Variable Blocks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B9FF7D-2211-144A-882F-6ABCF2E41DE8}"/>
              </a:ext>
            </a:extLst>
          </p:cNvPr>
          <p:cNvSpPr/>
          <p:nvPr/>
        </p:nvSpPr>
        <p:spPr>
          <a:xfrm>
            <a:off x="8302874" y="2540169"/>
            <a:ext cx="3593522" cy="3018832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F0495-35DB-BE49-A341-13F48AE20781}"/>
              </a:ext>
            </a:extLst>
          </p:cNvPr>
          <p:cNvSpPr txBox="1"/>
          <p:nvPr/>
        </p:nvSpPr>
        <p:spPr>
          <a:xfrm>
            <a:off x="8799383" y="5201347"/>
            <a:ext cx="23757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7030A0"/>
                </a:solidFill>
              </a:rPr>
              <a:t>Calling / Referencing Blocks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7B6CE-9AEB-5E4F-BAA0-14F2BF991D27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1935307" y="1697182"/>
            <a:ext cx="4221307" cy="857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3A0939-42C8-4D47-980E-7A2D3C0605D6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6096000" y="1697182"/>
            <a:ext cx="60614" cy="857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40332-61DF-5547-8BA1-C3D974C1D2B6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6156613" y="1697182"/>
            <a:ext cx="3943022" cy="842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DEF9667-52CD-7542-83D9-CEAC83473BFA}"/>
              </a:ext>
            </a:extLst>
          </p:cNvPr>
          <p:cNvSpPr/>
          <p:nvPr/>
        </p:nvSpPr>
        <p:spPr>
          <a:xfrm>
            <a:off x="7689275" y="285749"/>
            <a:ext cx="4368508" cy="1271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Most of </a:t>
            </a:r>
            <a:r>
              <a:rPr lang="en-IN" sz="1500" b="1" dirty="0" err="1">
                <a:solidFill>
                  <a:srgbClr val="7030A0"/>
                </a:solidFill>
              </a:rPr>
              <a:t>Terraform's</a:t>
            </a:r>
            <a:r>
              <a:rPr lang="en-IN" sz="1500" b="1" dirty="0">
                <a:solidFill>
                  <a:srgbClr val="7030A0"/>
                </a:solidFill>
              </a:rPr>
              <a:t> features</a:t>
            </a:r>
            <a:r>
              <a:rPr lang="en-IN" sz="1500" dirty="0">
                <a:solidFill>
                  <a:srgbClr val="7030A0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are implemented as </a:t>
            </a:r>
            <a:r>
              <a:rPr lang="en-IN" sz="1500" b="1" dirty="0">
                <a:solidFill>
                  <a:srgbClr val="7030A0"/>
                </a:solidFill>
              </a:rPr>
              <a:t>top-level </a:t>
            </a:r>
            <a:r>
              <a:rPr lang="en-IN" sz="1500" dirty="0">
                <a:solidFill>
                  <a:schemeClr val="tx1"/>
                </a:solidFill>
              </a:rPr>
              <a:t>blocks.</a:t>
            </a:r>
          </a:p>
        </p:txBody>
      </p:sp>
    </p:spTree>
    <p:extLst>
      <p:ext uri="{BB962C8B-B14F-4D97-AF65-F5344CB8AC3E}">
        <p14:creationId xmlns:p14="http://schemas.microsoft.com/office/powerpoint/2010/main" val="424377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69" y="2216186"/>
            <a:ext cx="7074476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Terraform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Fundamental Blocks</a:t>
            </a:r>
          </a:p>
          <a:p>
            <a:pPr marL="0" indent="0" algn="ctr">
              <a:buNone/>
            </a:pPr>
            <a:endParaRPr lang="en-US" sz="5833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95" y="1252682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5158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FED319-B179-FA43-B43C-8436E7CC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046"/>
            <a:ext cx="10515600" cy="990709"/>
          </a:xfrm>
        </p:spPr>
        <p:txBody>
          <a:bodyPr/>
          <a:lstStyle/>
          <a:p>
            <a:r>
              <a:rPr lang="en-US" dirty="0"/>
              <a:t>Terraform Fundamental Blocks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746B64-723C-DF4A-BC12-70A8B972BD18}"/>
              </a:ext>
            </a:extLst>
          </p:cNvPr>
          <p:cNvSpPr/>
          <p:nvPr/>
        </p:nvSpPr>
        <p:spPr>
          <a:xfrm>
            <a:off x="233795" y="908444"/>
            <a:ext cx="2701637" cy="13594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Terraform</a:t>
            </a:r>
          </a:p>
          <a:p>
            <a:pPr algn="ctr"/>
            <a:r>
              <a:rPr lang="en-US" sz="2500" dirty="0"/>
              <a:t>Block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38139E-F3CA-9742-A147-53CE3D5F8776}"/>
              </a:ext>
            </a:extLst>
          </p:cNvPr>
          <p:cNvSpPr/>
          <p:nvPr/>
        </p:nvSpPr>
        <p:spPr>
          <a:xfrm>
            <a:off x="4647047" y="908444"/>
            <a:ext cx="2701637" cy="13594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Provider</a:t>
            </a:r>
          </a:p>
          <a:p>
            <a:pPr algn="ctr"/>
            <a:r>
              <a:rPr lang="en-US" sz="2500" dirty="0"/>
              <a:t>Block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A2A836-943A-D24B-969B-BCF84274F2A7}"/>
              </a:ext>
            </a:extLst>
          </p:cNvPr>
          <p:cNvSpPr/>
          <p:nvPr/>
        </p:nvSpPr>
        <p:spPr>
          <a:xfrm>
            <a:off x="9034318" y="990696"/>
            <a:ext cx="2701637" cy="135947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Resource</a:t>
            </a:r>
          </a:p>
          <a:p>
            <a:pPr algn="ctr"/>
            <a:r>
              <a:rPr lang="en-US" sz="2500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00140-A861-FE4D-AA1F-2174E94E47B7}"/>
              </a:ext>
            </a:extLst>
          </p:cNvPr>
          <p:cNvSpPr/>
          <p:nvPr/>
        </p:nvSpPr>
        <p:spPr>
          <a:xfrm>
            <a:off x="233795" y="2579649"/>
            <a:ext cx="3212523" cy="519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Special block used to configure some </a:t>
            </a:r>
            <a:r>
              <a:rPr lang="en-US" sz="1500" dirty="0">
                <a:solidFill>
                  <a:srgbClr val="FFFF00"/>
                </a:solidFill>
              </a:rPr>
              <a:t>behaviors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7868B-5CDB-A64D-AE74-BC489886FC4E}"/>
              </a:ext>
            </a:extLst>
          </p:cNvPr>
          <p:cNvSpPr/>
          <p:nvPr/>
        </p:nvSpPr>
        <p:spPr>
          <a:xfrm>
            <a:off x="233795" y="3315656"/>
            <a:ext cx="3212523" cy="519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Required Terraform Version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0B5CF-C503-A049-BEF7-A4EBBCFC7858}"/>
              </a:ext>
            </a:extLst>
          </p:cNvPr>
          <p:cNvSpPr/>
          <p:nvPr/>
        </p:nvSpPr>
        <p:spPr>
          <a:xfrm>
            <a:off x="191943" y="4012721"/>
            <a:ext cx="3212523" cy="519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List Required Providers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467E2-AAE5-0646-8C8F-D84EFCFDCE3C}"/>
              </a:ext>
            </a:extLst>
          </p:cNvPr>
          <p:cNvSpPr/>
          <p:nvPr/>
        </p:nvSpPr>
        <p:spPr>
          <a:xfrm>
            <a:off x="191943" y="4766046"/>
            <a:ext cx="3212523" cy="519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Terraform Backend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48694-D47A-1641-B34B-51EF2DC29FCE}"/>
              </a:ext>
            </a:extLst>
          </p:cNvPr>
          <p:cNvSpPr/>
          <p:nvPr/>
        </p:nvSpPr>
        <p:spPr>
          <a:xfrm>
            <a:off x="4489739" y="2579649"/>
            <a:ext cx="3212523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HEART</a:t>
            </a:r>
            <a:r>
              <a:rPr lang="en-US" sz="1500" dirty="0"/>
              <a:t> of Terraform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701EB-3FB6-0D45-A8DD-6ED795471644}"/>
              </a:ext>
            </a:extLst>
          </p:cNvPr>
          <p:cNvSpPr/>
          <p:nvPr/>
        </p:nvSpPr>
        <p:spPr>
          <a:xfrm>
            <a:off x="4489739" y="3315656"/>
            <a:ext cx="3212523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relies on providers to </a:t>
            </a:r>
            <a:r>
              <a:rPr lang="en-US" sz="1500" dirty="0">
                <a:solidFill>
                  <a:srgbClr val="FFFF00"/>
                </a:solidFill>
              </a:rPr>
              <a:t>interact</a:t>
            </a:r>
            <a:r>
              <a:rPr lang="en-US" sz="1500" dirty="0"/>
              <a:t> with Remote Systems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0B5C6C-29F6-0044-996F-7BC4AD1C90F2}"/>
              </a:ext>
            </a:extLst>
          </p:cNvPr>
          <p:cNvSpPr/>
          <p:nvPr/>
        </p:nvSpPr>
        <p:spPr>
          <a:xfrm>
            <a:off x="4447886" y="4012721"/>
            <a:ext cx="3212523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Declare providers for Terraform to </a:t>
            </a:r>
            <a:r>
              <a:rPr lang="en-US" sz="1500" dirty="0">
                <a:solidFill>
                  <a:srgbClr val="FFFF00"/>
                </a:solidFill>
              </a:rPr>
              <a:t>install</a:t>
            </a:r>
            <a:r>
              <a:rPr lang="en-US" sz="1500" dirty="0"/>
              <a:t> providers &amp; use them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2CCF1-D9EE-C647-98C1-79D74209F857}"/>
              </a:ext>
            </a:extLst>
          </p:cNvPr>
          <p:cNvSpPr/>
          <p:nvPr/>
        </p:nvSpPr>
        <p:spPr>
          <a:xfrm>
            <a:off x="4447886" y="4766046"/>
            <a:ext cx="3212523" cy="519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 configurations belong to </a:t>
            </a:r>
            <a:r>
              <a:rPr lang="en-US" sz="1500" dirty="0">
                <a:solidFill>
                  <a:srgbClr val="FFFF00"/>
                </a:solidFill>
              </a:rPr>
              <a:t>Root Module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32033-117F-1646-B68A-BF0A172DE0BC}"/>
              </a:ext>
            </a:extLst>
          </p:cNvPr>
          <p:cNvSpPr/>
          <p:nvPr/>
        </p:nvSpPr>
        <p:spPr>
          <a:xfrm>
            <a:off x="8485910" y="2583954"/>
            <a:ext cx="3472296" cy="5195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Each Resource Block describes one or more Infrastructure Objects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44D99-2D4F-3440-9BBC-EAD4369249B5}"/>
              </a:ext>
            </a:extLst>
          </p:cNvPr>
          <p:cNvSpPr/>
          <p:nvPr/>
        </p:nvSpPr>
        <p:spPr>
          <a:xfrm>
            <a:off x="8485909" y="3317075"/>
            <a:ext cx="3472296" cy="5195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Resource Syntax: </a:t>
            </a:r>
          </a:p>
          <a:p>
            <a:pPr algn="ctr"/>
            <a:r>
              <a:rPr lang="en-US" sz="1500" dirty="0"/>
              <a:t>How to declare Resources?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906B9-152A-6D45-B4A7-D2DD7A953DDD}"/>
              </a:ext>
            </a:extLst>
          </p:cNvPr>
          <p:cNvSpPr/>
          <p:nvPr/>
        </p:nvSpPr>
        <p:spPr>
          <a:xfrm>
            <a:off x="8485909" y="4012721"/>
            <a:ext cx="3472296" cy="5195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Resource Behavior: </a:t>
            </a:r>
            <a:r>
              <a:rPr lang="en-US" sz="1500" dirty="0"/>
              <a:t>How Terraform handles resource declarations?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2F3E0E-2790-BA47-8C43-03017B90B0A2}"/>
              </a:ext>
            </a:extLst>
          </p:cNvPr>
          <p:cNvCxnSpPr>
            <a:cxnSpLocks/>
          </p:cNvCxnSpPr>
          <p:nvPr/>
        </p:nvCxnSpPr>
        <p:spPr>
          <a:xfrm>
            <a:off x="3810000" y="1088572"/>
            <a:ext cx="0" cy="426217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57641E-B67F-9D48-B7C4-D91F89BD7ABA}"/>
              </a:ext>
            </a:extLst>
          </p:cNvPr>
          <p:cNvCxnSpPr>
            <a:cxnSpLocks/>
          </p:cNvCxnSpPr>
          <p:nvPr/>
        </p:nvCxnSpPr>
        <p:spPr>
          <a:xfrm>
            <a:off x="8197273" y="1096945"/>
            <a:ext cx="0" cy="43375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8EDB652-28C5-0E45-8F6E-39FB5ADD5738}"/>
              </a:ext>
            </a:extLst>
          </p:cNvPr>
          <p:cNvSpPr/>
          <p:nvPr/>
        </p:nvSpPr>
        <p:spPr>
          <a:xfrm>
            <a:off x="483220" y="5601956"/>
            <a:ext cx="7294754" cy="5694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c1-versions.tf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5051FD-70BD-6743-9687-3C855D81C8F0}"/>
              </a:ext>
            </a:extLst>
          </p:cNvPr>
          <p:cNvSpPr/>
          <p:nvPr/>
        </p:nvSpPr>
        <p:spPr>
          <a:xfrm>
            <a:off x="8424613" y="5606666"/>
            <a:ext cx="3575444" cy="5694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c2-resource-name.tf</a:t>
            </a:r>
          </a:p>
        </p:txBody>
      </p:sp>
    </p:spTree>
    <p:extLst>
      <p:ext uri="{BB962C8B-B14F-4D97-AF65-F5344CB8AC3E}">
        <p14:creationId xmlns:p14="http://schemas.microsoft.com/office/powerpoint/2010/main" val="3104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7" y="2715798"/>
            <a:ext cx="7074476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Terraform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70C0"/>
                </a:solidFill>
              </a:rPr>
              <a:t>Block</a:t>
            </a: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68" y="1379680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7393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F0A0-999B-F943-A90A-30C54FCB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block can be called in 3 ways. All means the same. </a:t>
            </a:r>
          </a:p>
          <a:p>
            <a:pPr lvl="1"/>
            <a:r>
              <a:rPr lang="en-US" dirty="0"/>
              <a:t>Terraform Block</a:t>
            </a:r>
          </a:p>
          <a:p>
            <a:pPr lvl="1"/>
            <a:r>
              <a:rPr lang="en-US" dirty="0"/>
              <a:t>Terraform Settings Block</a:t>
            </a:r>
          </a:p>
          <a:p>
            <a:pPr lvl="1"/>
            <a:r>
              <a:rPr lang="en-US" dirty="0"/>
              <a:t>Terraform Configuration Block</a:t>
            </a:r>
          </a:p>
          <a:p>
            <a:r>
              <a:rPr lang="en-US" dirty="0"/>
              <a:t>Terraform block can contain a number of settings related to </a:t>
            </a:r>
            <a:r>
              <a:rPr lang="en-US" dirty="0" err="1">
                <a:solidFill>
                  <a:srgbClr val="0070C0"/>
                </a:solidFill>
              </a:rPr>
              <a:t>Terraform's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behavior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3C3697-B12A-174D-9504-B92B61D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Block</a:t>
            </a:r>
          </a:p>
        </p:txBody>
      </p:sp>
    </p:spTree>
    <p:extLst>
      <p:ext uri="{BB962C8B-B14F-4D97-AF65-F5344CB8AC3E}">
        <p14:creationId xmlns:p14="http://schemas.microsoft.com/office/powerpoint/2010/main" val="19394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63112-8A0A-5A4B-9168-99C4D6F9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1" y="24075"/>
            <a:ext cx="3385704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7139-FE83-7241-8F40-42F8E13AA9BE}"/>
              </a:ext>
            </a:extLst>
          </p:cNvPr>
          <p:cNvSpPr/>
          <p:nvPr/>
        </p:nvSpPr>
        <p:spPr>
          <a:xfrm>
            <a:off x="72161" y="3126992"/>
            <a:ext cx="1749136" cy="5541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5E555-9DC3-1F47-9D9A-30254C444AE4}"/>
              </a:ext>
            </a:extLst>
          </p:cNvPr>
          <p:cNvSpPr/>
          <p:nvPr/>
        </p:nvSpPr>
        <p:spPr>
          <a:xfrm>
            <a:off x="3556001" y="727018"/>
            <a:ext cx="2441863" cy="5541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Required Terraform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AC36-B9CC-2A44-93F5-950A78EB6F83}"/>
              </a:ext>
            </a:extLst>
          </p:cNvPr>
          <p:cNvSpPr/>
          <p:nvPr/>
        </p:nvSpPr>
        <p:spPr>
          <a:xfrm>
            <a:off x="3556001" y="1629737"/>
            <a:ext cx="2441863" cy="5541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643E9-F1DD-654A-8190-0D363EADF96A}"/>
              </a:ext>
            </a:extLst>
          </p:cNvPr>
          <p:cNvSpPr/>
          <p:nvPr/>
        </p:nvSpPr>
        <p:spPr>
          <a:xfrm>
            <a:off x="3556001" y="3126992"/>
            <a:ext cx="2441863" cy="5541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Backend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6DAE8-0210-6C4B-8751-7D65011EA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618"/>
          <a:stretch/>
        </p:blipFill>
        <p:spPr>
          <a:xfrm>
            <a:off x="6096267" y="338981"/>
            <a:ext cx="6023573" cy="399162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721E-8B97-C043-9791-25803AF6AE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21297" y="1004109"/>
            <a:ext cx="1734704" cy="2399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3B973-31D4-204D-9474-8088E067035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821297" y="1906828"/>
            <a:ext cx="1734704" cy="1497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B0E6FD-C3A7-EB45-A417-0E28C077515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821297" y="3404083"/>
            <a:ext cx="17347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CF5D87B-DAAE-3E45-80DE-4A7CAC8AC277}"/>
              </a:ext>
            </a:extLst>
          </p:cNvPr>
          <p:cNvSpPr/>
          <p:nvPr/>
        </p:nvSpPr>
        <p:spPr>
          <a:xfrm>
            <a:off x="6251863" y="831272"/>
            <a:ext cx="3333750" cy="2684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86B11-DD74-8140-936E-79359174AC61}"/>
              </a:ext>
            </a:extLst>
          </p:cNvPr>
          <p:cNvSpPr/>
          <p:nvPr/>
        </p:nvSpPr>
        <p:spPr>
          <a:xfrm>
            <a:off x="6251863" y="1341468"/>
            <a:ext cx="5103092" cy="14640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0E724-EBBD-0947-AA3C-A80F99227FCC}"/>
              </a:ext>
            </a:extLst>
          </p:cNvPr>
          <p:cNvSpPr/>
          <p:nvPr/>
        </p:nvSpPr>
        <p:spPr>
          <a:xfrm>
            <a:off x="6251864" y="3047309"/>
            <a:ext cx="3160568" cy="12832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533AA6-B6EF-6D43-B71F-802ECC3069FA}"/>
              </a:ext>
            </a:extLst>
          </p:cNvPr>
          <p:cNvSpPr/>
          <p:nvPr/>
        </p:nvSpPr>
        <p:spPr>
          <a:xfrm>
            <a:off x="6286500" y="4572367"/>
            <a:ext cx="3013364" cy="2684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DAAB8-DEB2-7B4F-AA82-54F54B2F9BBF}"/>
              </a:ext>
            </a:extLst>
          </p:cNvPr>
          <p:cNvSpPr/>
          <p:nvPr/>
        </p:nvSpPr>
        <p:spPr>
          <a:xfrm>
            <a:off x="6286500" y="5080042"/>
            <a:ext cx="3013364" cy="747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7945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69" y="2216186"/>
            <a:ext cx="7074476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Provider Block</a:t>
            </a:r>
            <a:endParaRPr lang="en-US" sz="5833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95" y="1252682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4645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DEB00-85CD-C644-990C-416C4E2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13" y="227340"/>
            <a:ext cx="4762506" cy="990709"/>
          </a:xfrm>
        </p:spPr>
        <p:txBody>
          <a:bodyPr/>
          <a:lstStyle/>
          <a:p>
            <a:r>
              <a:rPr lang="en-US" dirty="0"/>
              <a:t>Terraform Providers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EFAAE18A-7F88-3048-BFE5-BB921DD1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4459" y="1218049"/>
            <a:ext cx="1073728" cy="1073728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41D01EAF-39B7-0D49-AF52-89A8D68E8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851" y="2581845"/>
            <a:ext cx="1073728" cy="1073728"/>
          </a:xfrm>
          <a:prstGeom prst="rect">
            <a:avLst/>
          </a:prstGeom>
        </p:spPr>
      </p:pic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6CFBC4DC-4989-714E-80E8-E85A67328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851" y="3773924"/>
            <a:ext cx="1073728" cy="1073728"/>
          </a:xfrm>
          <a:prstGeom prst="rect">
            <a:avLst/>
          </a:prstGeom>
        </p:spPr>
      </p:pic>
      <p:pic>
        <p:nvPicPr>
          <p:cNvPr id="14" name="Graphic 13" descr="Syncing cloud outline">
            <a:extLst>
              <a:ext uri="{FF2B5EF4-FFF2-40B4-BE49-F238E27FC236}">
                <a16:creationId xmlns:a16="http://schemas.microsoft.com/office/drawing/2014/main" id="{B009194F-1CF0-D341-BD9B-608869E94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4850" y="4908255"/>
            <a:ext cx="1073728" cy="10737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1C242E-DC83-CB4B-B948-ED104947029A}"/>
              </a:ext>
            </a:extLst>
          </p:cNvPr>
          <p:cNvSpPr/>
          <p:nvPr/>
        </p:nvSpPr>
        <p:spPr>
          <a:xfrm>
            <a:off x="7316932" y="3531462"/>
            <a:ext cx="4147705" cy="27149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17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B1B738-0E2F-614A-8B34-1BC8E4EEE8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6932" y="3531462"/>
            <a:ext cx="224262" cy="2242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C983BA5-0D6B-2B46-A95A-79FD30394191}"/>
              </a:ext>
            </a:extLst>
          </p:cNvPr>
          <p:cNvSpPr/>
          <p:nvPr/>
        </p:nvSpPr>
        <p:spPr>
          <a:xfrm>
            <a:off x="8518723" y="4167444"/>
            <a:ext cx="2680459" cy="189034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1A443D5-4A75-F142-A0E3-5E42E498C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8723" y="4167444"/>
            <a:ext cx="275167" cy="2751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F71F43-AA4E-8E45-A90F-6A782AF17219}"/>
              </a:ext>
            </a:extLst>
          </p:cNvPr>
          <p:cNvSpPr/>
          <p:nvPr/>
        </p:nvSpPr>
        <p:spPr>
          <a:xfrm>
            <a:off x="8812402" y="4521942"/>
            <a:ext cx="2145679" cy="1316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C42A3E3-AEBD-F745-BFEB-6963C6EAE4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12402" y="4519976"/>
            <a:ext cx="187857" cy="19609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D1E8B7A-F9B3-ED47-BEE4-29DEF817E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95887" y="4868390"/>
            <a:ext cx="682089" cy="6820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DC6308-2E0A-E144-88EB-9123635A7937}"/>
              </a:ext>
            </a:extLst>
          </p:cNvPr>
          <p:cNvSpPr txBox="1"/>
          <p:nvPr/>
        </p:nvSpPr>
        <p:spPr>
          <a:xfrm>
            <a:off x="9390784" y="5525938"/>
            <a:ext cx="1238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EC2 Instance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CD7FB-D322-8949-A76A-F480055F0A34}"/>
              </a:ext>
            </a:extLst>
          </p:cNvPr>
          <p:cNvSpPr/>
          <p:nvPr/>
        </p:nvSpPr>
        <p:spPr>
          <a:xfrm>
            <a:off x="7541194" y="5149027"/>
            <a:ext cx="728238" cy="538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AWS</a:t>
            </a:r>
          </a:p>
          <a:p>
            <a:pPr algn="ctr"/>
            <a:r>
              <a:rPr lang="en-US" sz="1500" dirty="0"/>
              <a:t>APIs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D8BDD-FF2C-B54E-9293-DD569227BA6F}"/>
              </a:ext>
            </a:extLst>
          </p:cNvPr>
          <p:cNvSpPr txBox="1"/>
          <p:nvPr/>
        </p:nvSpPr>
        <p:spPr>
          <a:xfrm>
            <a:off x="597478" y="1679864"/>
            <a:ext cx="1509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Terraform 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064394-2513-C048-AB7A-2E15AD6C8529}"/>
              </a:ext>
            </a:extLst>
          </p:cNvPr>
          <p:cNvSpPr txBox="1"/>
          <p:nvPr/>
        </p:nvSpPr>
        <p:spPr>
          <a:xfrm>
            <a:off x="597478" y="2883616"/>
            <a:ext cx="12670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Local Desktop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AB127-F0CD-B449-AF75-3345FF879342}"/>
              </a:ext>
            </a:extLst>
          </p:cNvPr>
          <p:cNvSpPr txBox="1"/>
          <p:nvPr/>
        </p:nvSpPr>
        <p:spPr>
          <a:xfrm>
            <a:off x="597477" y="4125741"/>
            <a:ext cx="1229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Terraform CLI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FE02D-BD1C-7948-8E07-03120186C2A6}"/>
              </a:ext>
            </a:extLst>
          </p:cNvPr>
          <p:cNvSpPr txBox="1"/>
          <p:nvPr/>
        </p:nvSpPr>
        <p:spPr>
          <a:xfrm>
            <a:off x="713892" y="5197742"/>
            <a:ext cx="13601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Terraform AWS</a:t>
            </a:r>
          </a:p>
          <a:p>
            <a:pPr algn="ctr"/>
            <a:r>
              <a:rPr lang="en-US" sz="1500" dirty="0"/>
              <a:t>Provider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44D15C-D896-DB42-BE67-53343B704566}"/>
              </a:ext>
            </a:extLst>
          </p:cNvPr>
          <p:cNvCxnSpPr>
            <a:cxnSpLocks/>
          </p:cNvCxnSpPr>
          <p:nvPr/>
        </p:nvCxnSpPr>
        <p:spPr>
          <a:xfrm flipH="1">
            <a:off x="2981323" y="2180292"/>
            <a:ext cx="10390" cy="503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23AE83-8004-844E-B065-832F7F0BA617}"/>
              </a:ext>
            </a:extLst>
          </p:cNvPr>
          <p:cNvCxnSpPr>
            <a:cxnSpLocks/>
          </p:cNvCxnSpPr>
          <p:nvPr/>
        </p:nvCxnSpPr>
        <p:spPr>
          <a:xfrm>
            <a:off x="2981323" y="3544459"/>
            <a:ext cx="0" cy="400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65E38-347C-D44C-BD70-0418B59AEA38}"/>
              </a:ext>
            </a:extLst>
          </p:cNvPr>
          <p:cNvCxnSpPr>
            <a:cxnSpLocks/>
          </p:cNvCxnSpPr>
          <p:nvPr/>
        </p:nvCxnSpPr>
        <p:spPr>
          <a:xfrm>
            <a:off x="2981323" y="4735984"/>
            <a:ext cx="1" cy="37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B5EA81-2FCB-F545-9955-797EA7AAFD24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3528578" y="5418307"/>
            <a:ext cx="4012616" cy="2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ashiCorp Terraform">
            <a:extLst>
              <a:ext uri="{FF2B5EF4-FFF2-40B4-BE49-F238E27FC236}">
                <a16:creationId xmlns:a16="http://schemas.microsoft.com/office/drawing/2014/main" id="{5C3F59F5-F32A-8248-BEC4-F833AF56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17" y="3809673"/>
            <a:ext cx="990709" cy="9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BB740D-ED88-4340-AE47-5D96738CE91E}"/>
              </a:ext>
            </a:extLst>
          </p:cNvPr>
          <p:cNvSpPr txBox="1"/>
          <p:nvPr/>
        </p:nvSpPr>
        <p:spPr>
          <a:xfrm>
            <a:off x="5178382" y="4639402"/>
            <a:ext cx="16221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Terraform Registry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90269A-98EA-C846-ADFE-46D7B5CC81C5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 flipV="1">
            <a:off x="3528579" y="4305028"/>
            <a:ext cx="2209438" cy="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206FF85-B0C0-FC42-B811-EDF7DFD6A594}"/>
              </a:ext>
            </a:extLst>
          </p:cNvPr>
          <p:cNvSpPr txBox="1"/>
          <p:nvPr/>
        </p:nvSpPr>
        <p:spPr>
          <a:xfrm>
            <a:off x="3716791" y="3951715"/>
            <a:ext cx="12394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7030A0"/>
                </a:solidFill>
              </a:rPr>
              <a:t>init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860CE0-6581-064E-9961-A4039C4EBBCD}"/>
              </a:ext>
            </a:extLst>
          </p:cNvPr>
          <p:cNvSpPr txBox="1"/>
          <p:nvPr/>
        </p:nvSpPr>
        <p:spPr>
          <a:xfrm>
            <a:off x="4256631" y="5896762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73A972-E3B5-8D4D-9AE8-E334AEF3F124}"/>
              </a:ext>
            </a:extLst>
          </p:cNvPr>
          <p:cNvSpPr txBox="1"/>
          <p:nvPr/>
        </p:nvSpPr>
        <p:spPr>
          <a:xfrm>
            <a:off x="5444121" y="5372446"/>
            <a:ext cx="15697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destroy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0A6B1F-14AC-8A43-B5F7-B3E7A03AB0E2}"/>
              </a:ext>
            </a:extLst>
          </p:cNvPr>
          <p:cNvCxnSpPr>
            <a:cxnSpLocks/>
          </p:cNvCxnSpPr>
          <p:nvPr/>
        </p:nvCxnSpPr>
        <p:spPr>
          <a:xfrm flipH="1">
            <a:off x="3103542" y="4389349"/>
            <a:ext cx="2670573" cy="759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8A489A-E83D-2D4D-86BA-9AEC2127B215}"/>
              </a:ext>
            </a:extLst>
          </p:cNvPr>
          <p:cNvSpPr txBox="1"/>
          <p:nvPr/>
        </p:nvSpPr>
        <p:spPr>
          <a:xfrm rot="20607091">
            <a:off x="3252942" y="4555971"/>
            <a:ext cx="16836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Download Provider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3985D-48B1-5E44-BF2E-E204B872B337}"/>
              </a:ext>
            </a:extLst>
          </p:cNvPr>
          <p:cNvSpPr txBox="1"/>
          <p:nvPr/>
        </p:nvSpPr>
        <p:spPr>
          <a:xfrm>
            <a:off x="4045116" y="5112147"/>
            <a:ext cx="14093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apply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18A0EC-8919-E249-A6C6-73BC4E8F739A}"/>
              </a:ext>
            </a:extLst>
          </p:cNvPr>
          <p:cNvSpPr/>
          <p:nvPr/>
        </p:nvSpPr>
        <p:spPr>
          <a:xfrm>
            <a:off x="5644645" y="153869"/>
            <a:ext cx="6436152" cy="4748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Providers are </a:t>
            </a:r>
            <a:r>
              <a:rPr lang="en-US" sz="1500" dirty="0">
                <a:solidFill>
                  <a:srgbClr val="FFC000"/>
                </a:solidFill>
              </a:rPr>
              <a:t>HEART</a:t>
            </a:r>
            <a:r>
              <a:rPr lang="en-US" sz="1500" dirty="0"/>
              <a:t> of Terraform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F0A7CC-6899-0947-A33B-1BC0E7C4C4D4}"/>
              </a:ext>
            </a:extLst>
          </p:cNvPr>
          <p:cNvSpPr/>
          <p:nvPr/>
        </p:nvSpPr>
        <p:spPr>
          <a:xfrm>
            <a:off x="5644645" y="1339034"/>
            <a:ext cx="6436152" cy="4748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Without Providers Terraform </a:t>
            </a:r>
            <a:r>
              <a:rPr lang="en-US" sz="1500" dirty="0">
                <a:solidFill>
                  <a:srgbClr val="C00000"/>
                </a:solidFill>
              </a:rPr>
              <a:t>cannot</a:t>
            </a:r>
            <a:r>
              <a:rPr lang="en-US" sz="1500" dirty="0"/>
              <a:t> manage any infrastructure.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A783C2-5F7C-F64F-BA9A-F499F9CA3570}"/>
              </a:ext>
            </a:extLst>
          </p:cNvPr>
          <p:cNvSpPr/>
          <p:nvPr/>
        </p:nvSpPr>
        <p:spPr>
          <a:xfrm>
            <a:off x="5644645" y="1951106"/>
            <a:ext cx="6436152" cy="556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Providers are distributed separately from Terraform and each provider has its own </a:t>
            </a:r>
            <a:r>
              <a:rPr lang="en-US" sz="1500" dirty="0">
                <a:solidFill>
                  <a:srgbClr val="FFC000"/>
                </a:solidFill>
              </a:rPr>
              <a:t>release cycles </a:t>
            </a:r>
            <a:r>
              <a:rPr lang="en-US" sz="1500" dirty="0"/>
              <a:t>and </a:t>
            </a:r>
            <a:r>
              <a:rPr lang="en-US" sz="1500" dirty="0">
                <a:solidFill>
                  <a:srgbClr val="FFC000"/>
                </a:solidFill>
              </a:rPr>
              <a:t>Version Numbers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1B664F-7415-EB43-9F6F-AE9213CC97C9}"/>
              </a:ext>
            </a:extLst>
          </p:cNvPr>
          <p:cNvSpPr/>
          <p:nvPr/>
        </p:nvSpPr>
        <p:spPr>
          <a:xfrm>
            <a:off x="5644645" y="2615570"/>
            <a:ext cx="6436152" cy="556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Terraform </a:t>
            </a:r>
            <a:r>
              <a:rPr lang="en-US" sz="1500" dirty="0">
                <a:solidFill>
                  <a:srgbClr val="FFC000"/>
                </a:solidFill>
              </a:rPr>
              <a:t>Registry</a:t>
            </a:r>
            <a:r>
              <a:rPr lang="en-US" sz="1500" dirty="0"/>
              <a:t> is publicly available which contains many Terraform Providers for most </a:t>
            </a:r>
            <a:r>
              <a:rPr lang="en-US" sz="1500" dirty="0">
                <a:solidFill>
                  <a:srgbClr val="FFC000"/>
                </a:solidFill>
              </a:rPr>
              <a:t>major</a:t>
            </a:r>
            <a:r>
              <a:rPr lang="en-US" sz="1500" dirty="0"/>
              <a:t> Infra Platforms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BB0AE0-4BDC-2C46-974E-941694ECFA50}"/>
              </a:ext>
            </a:extLst>
          </p:cNvPr>
          <p:cNvSpPr/>
          <p:nvPr/>
        </p:nvSpPr>
        <p:spPr>
          <a:xfrm>
            <a:off x="5644645" y="749091"/>
            <a:ext cx="6436152" cy="4748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Every </a:t>
            </a:r>
            <a:r>
              <a:rPr lang="en-US" sz="1500" dirty="0">
                <a:solidFill>
                  <a:srgbClr val="FFC000"/>
                </a:solidFill>
              </a:rPr>
              <a:t>Resource Type </a:t>
            </a:r>
            <a:r>
              <a:rPr lang="en-US" sz="1500" dirty="0"/>
              <a:t>(example: EC2 Instance), is implemented by a Provider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4B087D-84C1-E54D-A981-4A87A7259AFF}"/>
              </a:ext>
            </a:extLst>
          </p:cNvPr>
          <p:cNvSpPr/>
          <p:nvPr/>
        </p:nvSpPr>
        <p:spPr>
          <a:xfrm>
            <a:off x="4114801" y="3655572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55663F2-4526-F147-9AA1-27A443B282A4}"/>
              </a:ext>
            </a:extLst>
          </p:cNvPr>
          <p:cNvSpPr/>
          <p:nvPr/>
        </p:nvSpPr>
        <p:spPr>
          <a:xfrm>
            <a:off x="1409013" y="5929087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FF7EAF-362C-1B44-8E86-F300B881145B}"/>
              </a:ext>
            </a:extLst>
          </p:cNvPr>
          <p:cNvSpPr txBox="1"/>
          <p:nvPr/>
        </p:nvSpPr>
        <p:spPr>
          <a:xfrm>
            <a:off x="1800480" y="5897622"/>
            <a:ext cx="1598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validate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65A9AD-BFEC-3A40-9AAF-EBE9E3DC2653}"/>
              </a:ext>
            </a:extLst>
          </p:cNvPr>
          <p:cNvSpPr/>
          <p:nvPr/>
        </p:nvSpPr>
        <p:spPr>
          <a:xfrm>
            <a:off x="3904031" y="5926607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69D9C8-360A-2B42-AC2A-30CEF8746D77}"/>
              </a:ext>
            </a:extLst>
          </p:cNvPr>
          <p:cNvSpPr/>
          <p:nvPr/>
        </p:nvSpPr>
        <p:spPr>
          <a:xfrm>
            <a:off x="3680348" y="5143612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7CE6D1-DD1E-6C43-BE83-4BD0258BF846}"/>
              </a:ext>
            </a:extLst>
          </p:cNvPr>
          <p:cNvSpPr/>
          <p:nvPr/>
        </p:nvSpPr>
        <p:spPr>
          <a:xfrm>
            <a:off x="5113854" y="5461117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279AFFD-1732-E140-BA53-CA2BAEE7EBDA}"/>
              </a:ext>
            </a:extLst>
          </p:cNvPr>
          <p:cNvCxnSpPr>
            <a:stCxn id="25" idx="3"/>
          </p:cNvCxnSpPr>
          <p:nvPr/>
        </p:nvCxnSpPr>
        <p:spPr>
          <a:xfrm>
            <a:off x="8269432" y="5418307"/>
            <a:ext cx="2492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8307B-4D31-A444-B3DF-AD26B99E4FDA}"/>
              </a:ext>
            </a:extLst>
          </p:cNvPr>
          <p:cNvCxnSpPr/>
          <p:nvPr/>
        </p:nvCxnSpPr>
        <p:spPr>
          <a:xfrm>
            <a:off x="8442613" y="3951715"/>
            <a:ext cx="2909455" cy="22048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E9E7E4-AEA5-2841-9FAF-74C6CB80588B}"/>
              </a:ext>
            </a:extLst>
          </p:cNvPr>
          <p:cNvCxnSpPr/>
          <p:nvPr/>
        </p:nvCxnSpPr>
        <p:spPr>
          <a:xfrm flipV="1">
            <a:off x="8441222" y="3809672"/>
            <a:ext cx="2865728" cy="22992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4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E44F494-D0C1-D741-A4C0-3F1C1BF2D214}"/>
              </a:ext>
            </a:extLst>
          </p:cNvPr>
          <p:cNvSpPr/>
          <p:nvPr/>
        </p:nvSpPr>
        <p:spPr>
          <a:xfrm>
            <a:off x="173182" y="1610592"/>
            <a:ext cx="3385705" cy="91786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 Requirements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7C55C7-E2C7-4A47-8A96-73411A84C5B6}"/>
              </a:ext>
            </a:extLst>
          </p:cNvPr>
          <p:cNvSpPr/>
          <p:nvPr/>
        </p:nvSpPr>
        <p:spPr>
          <a:xfrm>
            <a:off x="4482523" y="1610592"/>
            <a:ext cx="3385705" cy="9178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 Configuration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4BEE7D-5857-D84B-AECF-DAC2FEE61A82}"/>
              </a:ext>
            </a:extLst>
          </p:cNvPr>
          <p:cNvSpPr/>
          <p:nvPr/>
        </p:nvSpPr>
        <p:spPr>
          <a:xfrm>
            <a:off x="8540750" y="1538433"/>
            <a:ext cx="3385705" cy="91786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Dependency Lock File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80089-17A0-F842-80D7-B0FAD27E7A15}"/>
              </a:ext>
            </a:extLst>
          </p:cNvPr>
          <p:cNvSpPr/>
          <p:nvPr/>
        </p:nvSpPr>
        <p:spPr>
          <a:xfrm>
            <a:off x="4482523" y="57728"/>
            <a:ext cx="3385705" cy="9178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</a:t>
            </a:r>
          </a:p>
          <a:p>
            <a:pPr algn="ctr"/>
            <a:r>
              <a:rPr lang="en-US" sz="1500" dirty="0"/>
              <a:t>Providers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09621-AC2F-CB46-A93A-689050D1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3176444"/>
            <a:ext cx="3687231" cy="26857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230FCD-DEAD-4645-9F62-B3501909AE7C}"/>
              </a:ext>
            </a:extLst>
          </p:cNvPr>
          <p:cNvCxnSpPr/>
          <p:nvPr/>
        </p:nvCxnSpPr>
        <p:spPr>
          <a:xfrm>
            <a:off x="4225637" y="1792432"/>
            <a:ext cx="0" cy="435552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A13DA-06EB-BF46-9778-3D2C96A383EA}"/>
              </a:ext>
            </a:extLst>
          </p:cNvPr>
          <p:cNvCxnSpPr/>
          <p:nvPr/>
        </p:nvCxnSpPr>
        <p:spPr>
          <a:xfrm>
            <a:off x="8309842" y="1792432"/>
            <a:ext cx="0" cy="435552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19679-0A48-EA4D-A30E-DE132538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94" y="3163456"/>
            <a:ext cx="3656441" cy="1914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D8AD56-FBA1-EE47-A254-4E1422956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0" y="3163456"/>
            <a:ext cx="2949858" cy="14843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32FC7B-EAE2-9844-99B2-7511A0307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0" y="4779817"/>
            <a:ext cx="2949857" cy="13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9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FE8D5-C400-D24D-BD5B-1DF87031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Lock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ADD95-693F-5E42-9844-1124E5AA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72" y="1606434"/>
            <a:ext cx="7260215" cy="45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191D-FF0F-AB47-87D5-8DA91129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64" y="1504976"/>
            <a:ext cx="6322868" cy="4659102"/>
          </a:xfrm>
        </p:spPr>
        <p:txBody>
          <a:bodyPr/>
          <a:lstStyle/>
          <a:p>
            <a:r>
              <a:rPr lang="en-IN" dirty="0"/>
              <a:t>Code in the Terraform language is stored in </a:t>
            </a:r>
            <a:r>
              <a:rPr lang="en-IN" dirty="0">
                <a:solidFill>
                  <a:srgbClr val="7030A0"/>
                </a:solidFill>
              </a:rPr>
              <a:t>plain text files </a:t>
            </a:r>
            <a:r>
              <a:rPr lang="en-IN" dirty="0"/>
              <a:t>with the </a:t>
            </a:r>
            <a:r>
              <a:rPr lang="en-IN" dirty="0">
                <a:solidFill>
                  <a:srgbClr val="7030A0"/>
                </a:solidFill>
              </a:rPr>
              <a:t>.</a:t>
            </a:r>
            <a:r>
              <a:rPr lang="en-IN" dirty="0" err="1">
                <a:solidFill>
                  <a:srgbClr val="7030A0"/>
                </a:solidFill>
              </a:rPr>
              <a:t>tf</a:t>
            </a:r>
            <a:r>
              <a:rPr lang="en-IN" dirty="0">
                <a:solidFill>
                  <a:srgbClr val="7030A0"/>
                </a:solidFill>
              </a:rPr>
              <a:t> </a:t>
            </a:r>
            <a:r>
              <a:rPr lang="en-IN" dirty="0"/>
              <a:t>file extension.</a:t>
            </a:r>
            <a:r>
              <a:rPr lang="en-US" dirty="0"/>
              <a:t> </a:t>
            </a:r>
          </a:p>
          <a:p>
            <a:r>
              <a:rPr lang="en-US" dirty="0"/>
              <a:t>We can call the files containing terraform code as </a:t>
            </a:r>
            <a:r>
              <a:rPr lang="en-US" dirty="0">
                <a:solidFill>
                  <a:srgbClr val="7030A0"/>
                </a:solidFill>
              </a:rPr>
              <a:t>Terraform Configuration Files </a:t>
            </a: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Terraform Manifests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68FD-443E-D34C-A77E-96C0DCBB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709"/>
          </a:xfrm>
        </p:spPr>
        <p:txBody>
          <a:bodyPr/>
          <a:lstStyle/>
          <a:p>
            <a:r>
              <a:rPr lang="en-US" dirty="0"/>
              <a:t>Terraform Language Basics – </a:t>
            </a:r>
            <a:r>
              <a:rPr lang="en-US" dirty="0">
                <a:solidFill>
                  <a:srgbClr val="7030A0"/>
                </a:solidFill>
              </a:rPr>
              <a:t>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E87AB-8771-654B-88F7-ADFFD2E5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04" y="1835246"/>
            <a:ext cx="4508500" cy="3672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CC8FE-8F43-144B-B944-990081424BA0}"/>
              </a:ext>
            </a:extLst>
          </p:cNvPr>
          <p:cNvSpPr/>
          <p:nvPr/>
        </p:nvSpPr>
        <p:spPr>
          <a:xfrm>
            <a:off x="7611341" y="2424546"/>
            <a:ext cx="2493818" cy="2944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E0C017A-8ED3-6945-9950-366F4B2EEE1E}"/>
              </a:ext>
            </a:extLst>
          </p:cNvPr>
          <p:cNvSpPr/>
          <p:nvPr/>
        </p:nvSpPr>
        <p:spPr>
          <a:xfrm>
            <a:off x="8680739" y="1067196"/>
            <a:ext cx="2848841" cy="591779"/>
          </a:xfrm>
          <a:prstGeom prst="wedgeRoundRectCallout">
            <a:avLst>
              <a:gd name="adj1" fmla="val 2573"/>
              <a:gd name="adj2" fmla="val 211094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Working Directory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F3A6789-BD6D-D049-85CB-DD818FC14627}"/>
              </a:ext>
            </a:extLst>
          </p:cNvPr>
          <p:cNvSpPr/>
          <p:nvPr/>
        </p:nvSpPr>
        <p:spPr>
          <a:xfrm>
            <a:off x="7316932" y="5738367"/>
            <a:ext cx="3082636" cy="623454"/>
          </a:xfrm>
          <a:prstGeom prst="wedgeRoundRectCallout">
            <a:avLst>
              <a:gd name="adj1" fmla="val -36844"/>
              <a:gd name="adj2" fmla="val -100000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Configuration Files ending with </a:t>
            </a:r>
            <a:r>
              <a:rPr lang="en-US" sz="1500" dirty="0">
                <a:solidFill>
                  <a:srgbClr val="7030A0"/>
                </a:solidFill>
              </a:rPr>
              <a:t>.</a:t>
            </a:r>
            <a:r>
              <a:rPr lang="en-US" sz="1500" dirty="0" err="1">
                <a:solidFill>
                  <a:srgbClr val="7030A0"/>
                </a:solidFill>
              </a:rPr>
              <a:t>tf</a:t>
            </a:r>
            <a:r>
              <a:rPr lang="en-US" sz="1500" dirty="0">
                <a:solidFill>
                  <a:srgbClr val="7030A0"/>
                </a:solidFill>
              </a:rPr>
              <a:t> </a:t>
            </a:r>
            <a:r>
              <a:rPr lang="en-US" sz="1500" dirty="0"/>
              <a:t>as extension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F0C07-4B81-154F-978A-FF6E03FB2A72}"/>
              </a:ext>
            </a:extLst>
          </p:cNvPr>
          <p:cNvSpPr/>
          <p:nvPr/>
        </p:nvSpPr>
        <p:spPr>
          <a:xfrm>
            <a:off x="7723910" y="2779568"/>
            <a:ext cx="3629891" cy="26670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079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0BCC6-99E7-7142-9606-0855205E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22"/>
            <a:ext cx="10515600" cy="990709"/>
          </a:xfrm>
        </p:spPr>
        <p:txBody>
          <a:bodyPr/>
          <a:lstStyle/>
          <a:p>
            <a:r>
              <a:rPr lang="en-US" dirty="0"/>
              <a:t>Required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80797-9218-8C40-952B-AE49298F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806494"/>
            <a:ext cx="3687231" cy="26857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B6910B-1251-454E-9D5E-89CD3819679C}"/>
              </a:ext>
            </a:extLst>
          </p:cNvPr>
          <p:cNvSpPr/>
          <p:nvPr/>
        </p:nvSpPr>
        <p:spPr>
          <a:xfrm>
            <a:off x="683297" y="1837646"/>
            <a:ext cx="458932" cy="2677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2A35B-1F29-9243-B4E6-9C843A9B259F}"/>
              </a:ext>
            </a:extLst>
          </p:cNvPr>
          <p:cNvSpPr/>
          <p:nvPr/>
        </p:nvSpPr>
        <p:spPr>
          <a:xfrm>
            <a:off x="912763" y="2143961"/>
            <a:ext cx="2749262" cy="2677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D4888-B4DC-8240-8F83-BBD6DABAD0D0}"/>
              </a:ext>
            </a:extLst>
          </p:cNvPr>
          <p:cNvSpPr/>
          <p:nvPr/>
        </p:nvSpPr>
        <p:spPr>
          <a:xfrm>
            <a:off x="912763" y="2449914"/>
            <a:ext cx="2749262" cy="2677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50D1E-7450-3A49-8D02-D82545C8514D}"/>
              </a:ext>
            </a:extLst>
          </p:cNvPr>
          <p:cNvSpPr/>
          <p:nvPr/>
        </p:nvSpPr>
        <p:spPr>
          <a:xfrm>
            <a:off x="4072848" y="835402"/>
            <a:ext cx="2118403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Local Names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9FDE1-B789-0945-849E-C5B3FD1E843E}"/>
              </a:ext>
            </a:extLst>
          </p:cNvPr>
          <p:cNvSpPr/>
          <p:nvPr/>
        </p:nvSpPr>
        <p:spPr>
          <a:xfrm>
            <a:off x="4072848" y="1281548"/>
            <a:ext cx="7767205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Local Names are </a:t>
            </a:r>
            <a:r>
              <a:rPr lang="en-US" sz="1500" dirty="0">
                <a:solidFill>
                  <a:srgbClr val="FFC000"/>
                </a:solidFill>
              </a:rPr>
              <a:t>Module specific </a:t>
            </a:r>
            <a:r>
              <a:rPr lang="en-US" sz="1500" dirty="0"/>
              <a:t>and should be </a:t>
            </a:r>
            <a:r>
              <a:rPr lang="en-US" sz="1500" dirty="0">
                <a:solidFill>
                  <a:srgbClr val="FFC000"/>
                </a:solidFill>
              </a:rPr>
              <a:t>unique</a:t>
            </a:r>
            <a:r>
              <a:rPr lang="en-US" sz="1500" dirty="0"/>
              <a:t> per-module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7062C-557C-B849-9E82-4822DB0A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2" y="3450460"/>
            <a:ext cx="3656441" cy="19148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03A1FF-4F3F-E442-A4A1-2048237581B8}"/>
              </a:ext>
            </a:extLst>
          </p:cNvPr>
          <p:cNvSpPr/>
          <p:nvPr/>
        </p:nvSpPr>
        <p:spPr>
          <a:xfrm>
            <a:off x="4072848" y="1733621"/>
            <a:ext cx="7767205" cy="5375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Terraform configurations always refer to </a:t>
            </a:r>
            <a:r>
              <a:rPr lang="en-US" sz="1500" dirty="0">
                <a:solidFill>
                  <a:srgbClr val="FFC000"/>
                </a:solidFill>
              </a:rPr>
              <a:t>local name </a:t>
            </a:r>
            <a:r>
              <a:rPr lang="en-US" sz="1500" dirty="0"/>
              <a:t>of provider </a:t>
            </a:r>
            <a:r>
              <a:rPr lang="en-US" sz="1500" dirty="0">
                <a:solidFill>
                  <a:srgbClr val="FFC000"/>
                </a:solidFill>
              </a:rPr>
              <a:t>outside</a:t>
            </a:r>
            <a:r>
              <a:rPr lang="en-US" sz="1500" dirty="0"/>
              <a:t> </a:t>
            </a:r>
            <a:r>
              <a:rPr lang="en-US" sz="1500" dirty="0" err="1"/>
              <a:t>required_provider</a:t>
            </a:r>
            <a:r>
              <a:rPr lang="en-US" sz="1500" dirty="0"/>
              <a:t> block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3D2F5-73A5-1F47-AE3A-D55EEB1B4ED7}"/>
              </a:ext>
            </a:extLst>
          </p:cNvPr>
          <p:cNvSpPr/>
          <p:nvPr/>
        </p:nvSpPr>
        <p:spPr>
          <a:xfrm>
            <a:off x="4072848" y="2363929"/>
            <a:ext cx="7767205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Users of a provider can choose </a:t>
            </a:r>
            <a:r>
              <a:rPr lang="en-IN" sz="1500" dirty="0">
                <a:solidFill>
                  <a:srgbClr val="FFC000"/>
                </a:solidFill>
              </a:rPr>
              <a:t>any local name </a:t>
            </a:r>
            <a:r>
              <a:rPr lang="en-IN" sz="1500" dirty="0"/>
              <a:t>for it (</a:t>
            </a:r>
            <a:r>
              <a:rPr lang="en-IN" sz="1500" dirty="0" err="1"/>
              <a:t>myaws</a:t>
            </a:r>
            <a:r>
              <a:rPr lang="en-IN" sz="1500" dirty="0"/>
              <a:t>, aws1, aws2).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EAF91-FB4D-4F47-85B9-FC479627F621}"/>
              </a:ext>
            </a:extLst>
          </p:cNvPr>
          <p:cNvSpPr/>
          <p:nvPr/>
        </p:nvSpPr>
        <p:spPr>
          <a:xfrm>
            <a:off x="4072848" y="2821778"/>
            <a:ext cx="7767205" cy="5812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Recommended way of choosing local name is to use preferred local name of that provider (For AWS Provider: </a:t>
            </a:r>
            <a:r>
              <a:rPr lang="en-IN" sz="1500" dirty="0" err="1"/>
              <a:t>hashicorp</a:t>
            </a:r>
            <a:r>
              <a:rPr lang="en-IN" sz="1500" dirty="0"/>
              <a:t>/</a:t>
            </a:r>
            <a:r>
              <a:rPr lang="en-IN" sz="1500" dirty="0" err="1"/>
              <a:t>aws</a:t>
            </a:r>
            <a:r>
              <a:rPr lang="en-IN" sz="1500" dirty="0"/>
              <a:t>, </a:t>
            </a:r>
            <a:r>
              <a:rPr lang="en-IN" sz="1500" dirty="0">
                <a:solidFill>
                  <a:srgbClr val="FFC000"/>
                </a:solidFill>
              </a:rPr>
              <a:t>preferred local name </a:t>
            </a:r>
            <a:r>
              <a:rPr lang="en-IN" sz="1500" dirty="0"/>
              <a:t>is </a:t>
            </a:r>
            <a:r>
              <a:rPr lang="en-IN" sz="1500" dirty="0" err="1"/>
              <a:t>aws</a:t>
            </a:r>
            <a:r>
              <a:rPr lang="en-IN" sz="1500" dirty="0"/>
              <a:t>)</a:t>
            </a:r>
            <a:endParaRPr lang="en-US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B64851-DCC2-9C44-878D-37935A9DE136}"/>
              </a:ext>
            </a:extLst>
          </p:cNvPr>
          <p:cNvSpPr/>
          <p:nvPr/>
        </p:nvSpPr>
        <p:spPr>
          <a:xfrm>
            <a:off x="1515341" y="3965864"/>
            <a:ext cx="710046" cy="3006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02390-2D7B-9245-97D7-998D159FF748}"/>
              </a:ext>
            </a:extLst>
          </p:cNvPr>
          <p:cNvSpPr/>
          <p:nvPr/>
        </p:nvSpPr>
        <p:spPr>
          <a:xfrm>
            <a:off x="4072847" y="3600738"/>
            <a:ext cx="2118403" cy="3651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Source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F1D29-248B-014A-B47C-61FFDBA2F377}"/>
              </a:ext>
            </a:extLst>
          </p:cNvPr>
          <p:cNvSpPr/>
          <p:nvPr/>
        </p:nvSpPr>
        <p:spPr>
          <a:xfrm>
            <a:off x="4072847" y="4046884"/>
            <a:ext cx="7767205" cy="3651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It is the </a:t>
            </a:r>
            <a:r>
              <a:rPr lang="en-US" sz="1500" dirty="0">
                <a:solidFill>
                  <a:srgbClr val="FFC000"/>
                </a:solidFill>
              </a:rPr>
              <a:t>primary location </a:t>
            </a:r>
            <a:r>
              <a:rPr lang="en-US" sz="1500" dirty="0"/>
              <a:t>where we can download the Terraform Provider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262354-229D-2246-98BD-2F6FE8CE41C9}"/>
              </a:ext>
            </a:extLst>
          </p:cNvPr>
          <p:cNvSpPr/>
          <p:nvPr/>
        </p:nvSpPr>
        <p:spPr>
          <a:xfrm>
            <a:off x="4072847" y="4472625"/>
            <a:ext cx="7767205" cy="3651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Source addresses consist of </a:t>
            </a:r>
            <a:r>
              <a:rPr lang="en-IN" sz="1500" dirty="0">
                <a:solidFill>
                  <a:srgbClr val="FFC000"/>
                </a:solidFill>
              </a:rPr>
              <a:t>three parts </a:t>
            </a:r>
            <a:r>
              <a:rPr lang="en-IN" sz="1500" dirty="0"/>
              <a:t>delimited by </a:t>
            </a:r>
            <a:r>
              <a:rPr lang="en-IN" sz="1500" dirty="0">
                <a:solidFill>
                  <a:srgbClr val="FFC000"/>
                </a:solidFill>
              </a:rPr>
              <a:t>slashes (/)</a:t>
            </a:r>
            <a:endParaRPr lang="en-US" sz="1500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AD0C9-CF0E-6046-BC02-35BD4AC8EC8E}"/>
              </a:ext>
            </a:extLst>
          </p:cNvPr>
          <p:cNvSpPr/>
          <p:nvPr/>
        </p:nvSpPr>
        <p:spPr>
          <a:xfrm>
            <a:off x="4072847" y="4917644"/>
            <a:ext cx="7767205" cy="3651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[&lt;HOSTNAME&gt;/]&lt;NAMESPACE&gt;/&lt;TYPE&gt;</a:t>
            </a: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39DC26-F945-E44B-8F98-89E1779E59B6}"/>
              </a:ext>
            </a:extLst>
          </p:cNvPr>
          <p:cNvSpPr/>
          <p:nvPr/>
        </p:nvSpPr>
        <p:spPr>
          <a:xfrm>
            <a:off x="4072847" y="5362663"/>
            <a:ext cx="7767205" cy="3651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 err="1">
                <a:solidFill>
                  <a:schemeClr val="tx1"/>
                </a:solidFill>
              </a:rPr>
              <a:t>registry.terraform.io</a:t>
            </a:r>
            <a:r>
              <a:rPr lang="en-IN" sz="1500" dirty="0">
                <a:solidFill>
                  <a:schemeClr val="tx1"/>
                </a:solidFill>
              </a:rPr>
              <a:t>/</a:t>
            </a:r>
            <a:r>
              <a:rPr lang="en-IN" sz="1500" dirty="0" err="1">
                <a:solidFill>
                  <a:schemeClr val="tx1"/>
                </a:solidFill>
              </a:rPr>
              <a:t>hashicorp</a:t>
            </a:r>
            <a:r>
              <a:rPr lang="en-IN" sz="1500" dirty="0">
                <a:solidFill>
                  <a:schemeClr val="tx1"/>
                </a:solidFill>
              </a:rPr>
              <a:t>/</a:t>
            </a:r>
            <a:r>
              <a:rPr lang="en-IN" sz="1500" dirty="0" err="1">
                <a:solidFill>
                  <a:schemeClr val="tx1"/>
                </a:solidFill>
              </a:rPr>
              <a:t>aws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EFA661-3F57-7B42-B67F-0B5C970F3F2C}"/>
              </a:ext>
            </a:extLst>
          </p:cNvPr>
          <p:cNvSpPr/>
          <p:nvPr/>
        </p:nvSpPr>
        <p:spPr>
          <a:xfrm>
            <a:off x="4072847" y="5803234"/>
            <a:ext cx="7767205" cy="3651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Registry Name is </a:t>
            </a:r>
            <a:r>
              <a:rPr lang="en-IN" sz="1500" dirty="0">
                <a:solidFill>
                  <a:srgbClr val="FFC000"/>
                </a:solidFill>
              </a:rPr>
              <a:t>optional</a:t>
            </a:r>
            <a:r>
              <a:rPr lang="en-IN" sz="1500" dirty="0"/>
              <a:t> as default is going to be Terraform Public Registry 	</a:t>
            </a:r>
            <a:endParaRPr lang="en-US" sz="15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05006-9F7C-784E-944B-9FBF543A2BAF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1142229" y="1017964"/>
            <a:ext cx="2930618" cy="953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65822B-8535-2342-8CFE-1B8D590D0F97}"/>
              </a:ext>
            </a:extLst>
          </p:cNvPr>
          <p:cNvCxnSpPr>
            <a:stCxn id="17" idx="1"/>
            <a:endCxn id="7" idx="3"/>
          </p:cNvCxnSpPr>
          <p:nvPr/>
        </p:nvCxnSpPr>
        <p:spPr>
          <a:xfrm flipH="1" flipV="1">
            <a:off x="3662025" y="2277816"/>
            <a:ext cx="410822" cy="15054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96F35DB-C763-9647-92EA-F25034715375}"/>
              </a:ext>
            </a:extLst>
          </p:cNvPr>
          <p:cNvCxnSpPr>
            <a:cxnSpLocks/>
            <a:stCxn id="9" idx="1"/>
            <a:endCxn id="15" idx="1"/>
          </p:cNvCxnSpPr>
          <p:nvPr/>
        </p:nvCxnSpPr>
        <p:spPr>
          <a:xfrm rot="10800000" flipV="1">
            <a:off x="1515341" y="1017964"/>
            <a:ext cx="2557507" cy="3098203"/>
          </a:xfrm>
          <a:prstGeom prst="bentConnector3">
            <a:avLst>
              <a:gd name="adj1" fmla="val 15552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7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459CFD-7ADA-DC42-9F33-BAD4C6D58E4E}"/>
              </a:ext>
            </a:extLst>
          </p:cNvPr>
          <p:cNvSpPr/>
          <p:nvPr/>
        </p:nvSpPr>
        <p:spPr>
          <a:xfrm>
            <a:off x="4517159" y="68099"/>
            <a:ext cx="3385705" cy="917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Provider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AF672-E48E-1D46-AF3E-A6713A4FFCA0}"/>
              </a:ext>
            </a:extLst>
          </p:cNvPr>
          <p:cNvSpPr/>
          <p:nvPr/>
        </p:nvSpPr>
        <p:spPr>
          <a:xfrm>
            <a:off x="243899" y="1813366"/>
            <a:ext cx="2805545" cy="43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38657-5B34-D64A-9AA9-DB3757F9EDAA}"/>
              </a:ext>
            </a:extLst>
          </p:cNvPr>
          <p:cNvSpPr/>
          <p:nvPr/>
        </p:nvSpPr>
        <p:spPr>
          <a:xfrm>
            <a:off x="9142555" y="1813366"/>
            <a:ext cx="2805545" cy="43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93CE0-0AAA-B347-911F-CD4816C40375}"/>
              </a:ext>
            </a:extLst>
          </p:cNvPr>
          <p:cNvSpPr/>
          <p:nvPr/>
        </p:nvSpPr>
        <p:spPr>
          <a:xfrm>
            <a:off x="243899" y="2501033"/>
            <a:ext cx="2805545" cy="43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 Badges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FFED79-84F7-0644-9002-21E0B9F3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2" y="2454964"/>
            <a:ext cx="1449917" cy="582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B4358-4FF8-6A4A-AFCA-91D9F7D9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12" y="3179799"/>
            <a:ext cx="1418167" cy="772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0C31AC-6D24-754E-B1B1-8785B7D8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20" y="4237938"/>
            <a:ext cx="1428750" cy="656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912419-FAD1-8A44-834E-F0293EB2D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187" y="5134378"/>
            <a:ext cx="1418167" cy="8360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19BA9E-B52F-2C42-8D72-A1B55A9F6B04}"/>
              </a:ext>
            </a:extLst>
          </p:cNvPr>
          <p:cNvSpPr/>
          <p:nvPr/>
        </p:nvSpPr>
        <p:spPr>
          <a:xfrm>
            <a:off x="243899" y="3225509"/>
            <a:ext cx="2805545" cy="43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Provider Documentation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4D4B9-09C8-F146-9873-9AADAFBDA1AA}"/>
              </a:ext>
            </a:extLst>
          </p:cNvPr>
          <p:cNvSpPr/>
          <p:nvPr/>
        </p:nvSpPr>
        <p:spPr>
          <a:xfrm>
            <a:off x="5922818" y="2558026"/>
            <a:ext cx="6025283" cy="375961"/>
          </a:xfrm>
          <a:prstGeom prst="rect">
            <a:avLst/>
          </a:prstGeom>
          <a:solidFill>
            <a:srgbClr val="E4C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These are owned and maintained by </a:t>
            </a:r>
            <a:r>
              <a:rPr lang="en-US" sz="1500" dirty="0" err="1"/>
              <a:t>HashiCorp</a:t>
            </a:r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14530-A07A-0F42-A472-2706699B87BA}"/>
              </a:ext>
            </a:extLst>
          </p:cNvPr>
          <p:cNvSpPr/>
          <p:nvPr/>
        </p:nvSpPr>
        <p:spPr>
          <a:xfrm>
            <a:off x="5922818" y="3179799"/>
            <a:ext cx="6025283" cy="772583"/>
          </a:xfrm>
          <a:prstGeom prst="rect">
            <a:avLst/>
          </a:prstGeom>
          <a:solidFill>
            <a:srgbClr val="1A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These are owned and maintained by third-party technology partners. </a:t>
            </a:r>
            <a:r>
              <a:rPr lang="en-IN" sz="1500" i="1" dirty="0" err="1"/>
              <a:t>HashiCorp</a:t>
            </a:r>
            <a:r>
              <a:rPr lang="en-IN" sz="1500" i="1" dirty="0"/>
              <a:t> has verified the authenticity of the Provider’s publisher</a:t>
            </a:r>
            <a:endParaRPr lang="en-US" sz="1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6E7CD3-5482-C147-9F82-1ADD1E1519C1}"/>
              </a:ext>
            </a:extLst>
          </p:cNvPr>
          <p:cNvSpPr/>
          <p:nvPr/>
        </p:nvSpPr>
        <p:spPr>
          <a:xfrm>
            <a:off x="5922818" y="4173197"/>
            <a:ext cx="6025283" cy="772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Community providers are published to the Terraform Registry by individual maintainers, groups of maintainers, or other members of the Terraform community.</a:t>
            </a: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F643A5-5423-5541-9343-030484F8858B}"/>
              </a:ext>
            </a:extLst>
          </p:cNvPr>
          <p:cNvSpPr/>
          <p:nvPr/>
        </p:nvSpPr>
        <p:spPr>
          <a:xfrm>
            <a:off x="5922818" y="5261113"/>
            <a:ext cx="6025283" cy="617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Archived Providers are Official or Verified Providers that are no longer maintained by </a:t>
            </a:r>
            <a:r>
              <a:rPr lang="en-IN" sz="1500" dirty="0" err="1"/>
              <a:t>HashiCorp</a:t>
            </a:r>
            <a:r>
              <a:rPr lang="en-IN" sz="1500" dirty="0"/>
              <a:t> or the community. </a:t>
            </a:r>
            <a:endParaRPr lang="en-US" sz="15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FB2D4-A85B-2E47-A417-E235183728CA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1646672" y="985962"/>
            <a:ext cx="4563340" cy="827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013634-CE60-A946-8697-DF975BDE715A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6210012" y="985962"/>
            <a:ext cx="4335316" cy="827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70A99D-A584-A84D-B90A-373A0B08420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049444" y="2717510"/>
            <a:ext cx="988868" cy="2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A7974F-EF11-5147-8F57-6AAEB4D55B2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049444" y="2717510"/>
            <a:ext cx="988868" cy="848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555484-0444-4F49-BA96-FF0F58AB0559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049445" y="2717510"/>
            <a:ext cx="983576" cy="1848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AE1BE7-0704-E74C-BEDF-937DF5DB28FD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3049444" y="2717511"/>
            <a:ext cx="1004743" cy="28349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90F782-4F83-6F45-A3EB-7122917B0418}"/>
              </a:ext>
            </a:extLst>
          </p:cNvPr>
          <p:cNvSpPr/>
          <p:nvPr/>
        </p:nvSpPr>
        <p:spPr>
          <a:xfrm>
            <a:off x="4452217" y="1757530"/>
            <a:ext cx="3385705" cy="560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registry.terraform.io</a:t>
            </a:r>
            <a:endParaRPr lang="en-US" sz="15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E940A0-2C37-B948-A1B1-723AD1FAF28E}"/>
              </a:ext>
            </a:extLst>
          </p:cNvPr>
          <p:cNvCxnSpPr>
            <a:stCxn id="9" idx="3"/>
            <a:endCxn id="37" idx="2"/>
          </p:cNvCxnSpPr>
          <p:nvPr/>
        </p:nvCxnSpPr>
        <p:spPr>
          <a:xfrm>
            <a:off x="3049444" y="2029843"/>
            <a:ext cx="1402773" cy="779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8B53BD-55C4-FF42-8762-A4E92C36082B}"/>
              </a:ext>
            </a:extLst>
          </p:cNvPr>
          <p:cNvCxnSpPr>
            <a:stCxn id="37" idx="6"/>
            <a:endCxn id="10" idx="1"/>
          </p:cNvCxnSpPr>
          <p:nvPr/>
        </p:nvCxnSpPr>
        <p:spPr>
          <a:xfrm flipV="1">
            <a:off x="7837922" y="2029843"/>
            <a:ext cx="1304633" cy="779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3">
            <a:extLst>
              <a:ext uri="{FF2B5EF4-FFF2-40B4-BE49-F238E27FC236}">
                <a16:creationId xmlns:a16="http://schemas.microsoft.com/office/drawing/2014/main" id="{EF1A5F6F-5F4B-114F-B46F-6CAB943D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6" y="63858"/>
            <a:ext cx="4405264" cy="990709"/>
          </a:xfrm>
        </p:spPr>
        <p:txBody>
          <a:bodyPr>
            <a:normAutofit/>
          </a:bodyPr>
          <a:lstStyle/>
          <a:p>
            <a:r>
              <a:rPr lang="en-US" dirty="0"/>
              <a:t>Terraform Registry</a:t>
            </a:r>
          </a:p>
        </p:txBody>
      </p:sp>
    </p:spTree>
    <p:extLst>
      <p:ext uri="{BB962C8B-B14F-4D97-AF65-F5344CB8AC3E}">
        <p14:creationId xmlns:p14="http://schemas.microsoft.com/office/powerpoint/2010/main" val="319166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69" y="2216186"/>
            <a:ext cx="7074476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Terraform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Resources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Introduction</a:t>
            </a:r>
            <a:endParaRPr lang="en-US" sz="5833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95" y="1252682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3547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65C79-7671-814D-A232-105A3CB7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360"/>
            <a:ext cx="10515600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Language Basics – </a:t>
            </a:r>
            <a:r>
              <a:rPr lang="en-US" dirty="0">
                <a:solidFill>
                  <a:srgbClr val="7030A0"/>
                </a:solidFill>
              </a:rPr>
              <a:t>Configuration Syntax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F3E9F-0C95-0048-8D0B-166326F5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33" y="1173788"/>
            <a:ext cx="7694083" cy="40428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BBC29B-DB2E-4448-B170-693A30B7CC64}"/>
              </a:ext>
            </a:extLst>
          </p:cNvPr>
          <p:cNvSpPr/>
          <p:nvPr/>
        </p:nvSpPr>
        <p:spPr>
          <a:xfrm>
            <a:off x="290075" y="3769596"/>
            <a:ext cx="1636569" cy="4416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Block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CED80-C7D6-FE4F-8734-12079E13F279}"/>
              </a:ext>
            </a:extLst>
          </p:cNvPr>
          <p:cNvSpPr/>
          <p:nvPr/>
        </p:nvSpPr>
        <p:spPr>
          <a:xfrm>
            <a:off x="10178760" y="3131703"/>
            <a:ext cx="1636570" cy="4416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Block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05803E-2383-5049-A7B4-C4A332DB9F28}"/>
              </a:ext>
            </a:extLst>
          </p:cNvPr>
          <p:cNvSpPr/>
          <p:nvPr/>
        </p:nvSpPr>
        <p:spPr>
          <a:xfrm>
            <a:off x="6456313" y="5355302"/>
            <a:ext cx="1636570" cy="4416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Arguments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32EA88-6570-8648-8841-37259EABE226}"/>
              </a:ext>
            </a:extLst>
          </p:cNvPr>
          <p:cNvSpPr/>
          <p:nvPr/>
        </p:nvSpPr>
        <p:spPr>
          <a:xfrm>
            <a:off x="2363928" y="3807663"/>
            <a:ext cx="1368137" cy="381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03B02-A944-E247-89E6-6D43E616AF8E}"/>
              </a:ext>
            </a:extLst>
          </p:cNvPr>
          <p:cNvSpPr/>
          <p:nvPr/>
        </p:nvSpPr>
        <p:spPr>
          <a:xfrm>
            <a:off x="3821061" y="3831098"/>
            <a:ext cx="3738324" cy="381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3AD7EF-5A9F-A349-BE29-2046EC84DCD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926643" y="3990403"/>
            <a:ext cx="437285" cy="77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B1656-B191-F741-B458-E6C29B6CB4E4}"/>
              </a:ext>
            </a:extLst>
          </p:cNvPr>
          <p:cNvSpPr/>
          <p:nvPr/>
        </p:nvSpPr>
        <p:spPr>
          <a:xfrm>
            <a:off x="2744932" y="4277591"/>
            <a:ext cx="6061364" cy="77931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208960-4FDA-8E4B-A94B-91ED21F255C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274598" y="5056909"/>
            <a:ext cx="0" cy="298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E146-127B-8143-A92E-68CD9BFF29F4}"/>
              </a:ext>
            </a:extLst>
          </p:cNvPr>
          <p:cNvCxnSpPr>
            <a:stCxn id="10" idx="1"/>
          </p:cNvCxnSpPr>
          <p:nvPr/>
        </p:nvCxnSpPr>
        <p:spPr>
          <a:xfrm flipH="1">
            <a:off x="5775613" y="3352510"/>
            <a:ext cx="4403147" cy="4551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3738B-2023-0C43-ADA2-6B9C6B72AA8B}"/>
              </a:ext>
            </a:extLst>
          </p:cNvPr>
          <p:cNvSpPr/>
          <p:nvPr/>
        </p:nvSpPr>
        <p:spPr>
          <a:xfrm>
            <a:off x="10178761" y="3807663"/>
            <a:ext cx="1874694" cy="23489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Based on Block Type block labels will be 1 or 2</a:t>
            </a:r>
          </a:p>
          <a:p>
            <a:r>
              <a:rPr lang="en-US" sz="1500" b="1" dirty="0"/>
              <a:t>Example: </a:t>
            </a:r>
            <a:r>
              <a:rPr lang="en-US" sz="1500" dirty="0"/>
              <a:t>Resource – 2 labels</a:t>
            </a:r>
          </a:p>
          <a:p>
            <a:r>
              <a:rPr lang="en-US" sz="1500" dirty="0"/>
              <a:t>Variables – 1 label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5B4F7-6163-C349-89ED-F2C246E4E792}"/>
              </a:ext>
            </a:extLst>
          </p:cNvPr>
          <p:cNvSpPr/>
          <p:nvPr/>
        </p:nvSpPr>
        <p:spPr>
          <a:xfrm>
            <a:off x="290074" y="4337110"/>
            <a:ext cx="1636569" cy="8843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Top Level &amp; Block inside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6D795-6D4C-F541-8D30-37DECE0837B6}"/>
              </a:ext>
            </a:extLst>
          </p:cNvPr>
          <p:cNvSpPr/>
          <p:nvPr/>
        </p:nvSpPr>
        <p:spPr>
          <a:xfrm>
            <a:off x="272748" y="5289020"/>
            <a:ext cx="3842052" cy="4675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Top Level Blocks: </a:t>
            </a:r>
            <a:r>
              <a:rPr lang="en-US" sz="1500" dirty="0"/>
              <a:t>resource, provider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F12F5-F84C-8842-89C2-24028F2D1E9C}"/>
              </a:ext>
            </a:extLst>
          </p:cNvPr>
          <p:cNvSpPr/>
          <p:nvPr/>
        </p:nvSpPr>
        <p:spPr>
          <a:xfrm>
            <a:off x="272748" y="5820472"/>
            <a:ext cx="3842052" cy="4675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Block Inside Block: </a:t>
            </a:r>
            <a:r>
              <a:rPr lang="en-US" sz="1500" dirty="0"/>
              <a:t>provisioners, resource specific blocks like tags </a:t>
            </a:r>
          </a:p>
        </p:txBody>
      </p:sp>
    </p:spTree>
    <p:extLst>
      <p:ext uri="{BB962C8B-B14F-4D97-AF65-F5344CB8AC3E}">
        <p14:creationId xmlns:p14="http://schemas.microsoft.com/office/powerpoint/2010/main" val="359179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1AAE1-4105-7D41-833A-AA63DFEA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7" y="-34636"/>
            <a:ext cx="3863687" cy="990709"/>
          </a:xfrm>
        </p:spPr>
        <p:txBody>
          <a:bodyPr/>
          <a:lstStyle/>
          <a:p>
            <a:r>
              <a:rPr lang="en-US" dirty="0"/>
              <a:t>Resource Syntax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E4392-ED3D-1F49-BF29-7198BB68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8432"/>
            <a:ext cx="5978517" cy="59566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E8A6500-7D80-F240-BAE1-20732A11A911}"/>
              </a:ext>
            </a:extLst>
          </p:cNvPr>
          <p:cNvSpPr/>
          <p:nvPr/>
        </p:nvSpPr>
        <p:spPr>
          <a:xfrm>
            <a:off x="117483" y="897378"/>
            <a:ext cx="5308023" cy="814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Resource Type:  </a:t>
            </a:r>
            <a:r>
              <a:rPr lang="en-US" sz="1500" dirty="0"/>
              <a:t>It </a:t>
            </a:r>
            <a:r>
              <a:rPr lang="en-IN" sz="1500" dirty="0"/>
              <a:t>determines the kind of </a:t>
            </a:r>
            <a:r>
              <a:rPr lang="en-IN" sz="1500" dirty="0">
                <a:solidFill>
                  <a:srgbClr val="FFFF00"/>
                </a:solidFill>
              </a:rPr>
              <a:t>infrastructure object</a:t>
            </a:r>
            <a:r>
              <a:rPr lang="en-IN" sz="1500" dirty="0"/>
              <a:t> it manages and what arguments and other attributes the resource supports.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FAF8D0-C3CC-5442-B18C-05AAE353B5EF}"/>
              </a:ext>
            </a:extLst>
          </p:cNvPr>
          <p:cNvSpPr/>
          <p:nvPr/>
        </p:nvSpPr>
        <p:spPr>
          <a:xfrm>
            <a:off x="125557" y="2024456"/>
            <a:ext cx="5308023" cy="19154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Resource Local Name: </a:t>
            </a:r>
            <a:r>
              <a:rPr lang="en-US" sz="1500" dirty="0"/>
              <a:t>It </a:t>
            </a:r>
            <a:r>
              <a:rPr lang="en-IN" sz="1500" dirty="0"/>
              <a:t>is used to refer to this resource from elsewhere in the same Terraform module, but has </a:t>
            </a:r>
            <a:r>
              <a:rPr lang="en-IN" sz="1500" dirty="0">
                <a:solidFill>
                  <a:srgbClr val="FFFF00"/>
                </a:solidFill>
              </a:rPr>
              <a:t>no significance </a:t>
            </a:r>
            <a:r>
              <a:rPr lang="en-IN" sz="1500" dirty="0"/>
              <a:t>outside that module's scope. </a:t>
            </a:r>
          </a:p>
          <a:p>
            <a:r>
              <a:rPr lang="en-IN" sz="1500" dirty="0"/>
              <a:t>The resource type and name together serve as an identifier for a given resource and so must be </a:t>
            </a:r>
            <a:r>
              <a:rPr lang="en-IN" sz="1500" dirty="0">
                <a:solidFill>
                  <a:srgbClr val="FFFF00"/>
                </a:solidFill>
              </a:rPr>
              <a:t>unique </a:t>
            </a:r>
            <a:r>
              <a:rPr lang="en-IN" sz="1500" dirty="0"/>
              <a:t>within a module</a:t>
            </a:r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03EABD-6B6E-1544-843C-B0CE605CDF26}"/>
              </a:ext>
            </a:extLst>
          </p:cNvPr>
          <p:cNvSpPr/>
          <p:nvPr/>
        </p:nvSpPr>
        <p:spPr>
          <a:xfrm>
            <a:off x="125557" y="4327688"/>
            <a:ext cx="5308023" cy="9987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Resource Arguments: </a:t>
            </a:r>
            <a:r>
              <a:rPr lang="en-US" sz="1500" dirty="0"/>
              <a:t>Will be specific to resource type. Argument Values can make use of </a:t>
            </a:r>
            <a:r>
              <a:rPr lang="en-US" sz="1500" dirty="0">
                <a:solidFill>
                  <a:srgbClr val="FFFF00"/>
                </a:solidFill>
              </a:rPr>
              <a:t>Expressions</a:t>
            </a:r>
            <a:r>
              <a:rPr lang="en-US" sz="1500" dirty="0"/>
              <a:t> or other Terraform </a:t>
            </a:r>
            <a:r>
              <a:rPr lang="en-US" sz="1500" dirty="0">
                <a:solidFill>
                  <a:srgbClr val="FFFF00"/>
                </a:solidFill>
              </a:rPr>
              <a:t>Dynamic</a:t>
            </a:r>
            <a:r>
              <a:rPr lang="en-US" sz="1500" dirty="0"/>
              <a:t> Language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2ED7-BC28-5B4E-AA2F-7597950B3C78}"/>
              </a:ext>
            </a:extLst>
          </p:cNvPr>
          <p:cNvSpPr/>
          <p:nvPr/>
        </p:nvSpPr>
        <p:spPr>
          <a:xfrm>
            <a:off x="7654637" y="3429000"/>
            <a:ext cx="1524000" cy="372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9F4B00-B3B7-4345-A32B-E68D68947946}"/>
              </a:ext>
            </a:extLst>
          </p:cNvPr>
          <p:cNvSpPr/>
          <p:nvPr/>
        </p:nvSpPr>
        <p:spPr>
          <a:xfrm>
            <a:off x="9230592" y="3429000"/>
            <a:ext cx="2467840" cy="372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8A085-70F2-4F45-8EB3-38D4BFF1E108}"/>
              </a:ext>
            </a:extLst>
          </p:cNvPr>
          <p:cNvSpPr/>
          <p:nvPr/>
        </p:nvSpPr>
        <p:spPr>
          <a:xfrm>
            <a:off x="6543387" y="3939887"/>
            <a:ext cx="4211204" cy="18790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FF0D4-AFA6-9A4D-82BE-769E3EEAAE8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433580" y="4827065"/>
            <a:ext cx="1109807" cy="52334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DB1BE6D-78E6-AC43-80E6-88FA78A9EC45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5433579" y="2982172"/>
            <a:ext cx="5030933" cy="446828"/>
          </a:xfrm>
          <a:prstGeom prst="bentConnector2">
            <a:avLst/>
          </a:prstGeom>
          <a:ln w="508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9BC3A76-FB78-DF4C-92FA-F46E897AD30E}"/>
              </a:ext>
            </a:extLst>
          </p:cNvPr>
          <p:cNvCxnSpPr>
            <a:stCxn id="15" idx="3"/>
            <a:endCxn id="20" idx="0"/>
          </p:cNvCxnSpPr>
          <p:nvPr/>
        </p:nvCxnSpPr>
        <p:spPr>
          <a:xfrm>
            <a:off x="5425505" y="1304713"/>
            <a:ext cx="2991132" cy="2124287"/>
          </a:xfrm>
          <a:prstGeom prst="bentConnector2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6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69" y="2216186"/>
            <a:ext cx="7074476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Terraform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State</a:t>
            </a:r>
            <a:endParaRPr lang="en-US" sz="5833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95" y="1252682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428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A34EF-2FBD-574A-9FFC-E4D71B8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645"/>
            <a:ext cx="10515600" cy="990709"/>
          </a:xfrm>
        </p:spPr>
        <p:txBody>
          <a:bodyPr/>
          <a:lstStyle/>
          <a:p>
            <a:r>
              <a:rPr lang="en-US" dirty="0"/>
              <a:t>Resource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91547-9BB9-4340-8FA3-7E71B459E7E2}"/>
              </a:ext>
            </a:extLst>
          </p:cNvPr>
          <p:cNvSpPr/>
          <p:nvPr/>
        </p:nvSpPr>
        <p:spPr>
          <a:xfrm>
            <a:off x="372341" y="2685756"/>
            <a:ext cx="2086841" cy="766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Resource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F6136-C68A-7A4D-8D66-3CC159E84EBE}"/>
              </a:ext>
            </a:extLst>
          </p:cNvPr>
          <p:cNvSpPr/>
          <p:nvPr/>
        </p:nvSpPr>
        <p:spPr>
          <a:xfrm>
            <a:off x="3720524" y="1258456"/>
            <a:ext cx="2086841" cy="766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Create Resource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59BEA-4582-974A-AB01-85EC50F5C926}"/>
              </a:ext>
            </a:extLst>
          </p:cNvPr>
          <p:cNvSpPr/>
          <p:nvPr/>
        </p:nvSpPr>
        <p:spPr>
          <a:xfrm>
            <a:off x="3720524" y="2208070"/>
            <a:ext cx="2086841" cy="766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Destroy Resource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CBEF8-1890-BF40-817F-901A0237BFB3}"/>
              </a:ext>
            </a:extLst>
          </p:cNvPr>
          <p:cNvSpPr/>
          <p:nvPr/>
        </p:nvSpPr>
        <p:spPr>
          <a:xfrm>
            <a:off x="3720524" y="3229841"/>
            <a:ext cx="2086841" cy="766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Update in-place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58C97-5827-7D48-813E-1DF1AE55D38C}"/>
              </a:ext>
            </a:extLst>
          </p:cNvPr>
          <p:cNvSpPr/>
          <p:nvPr/>
        </p:nvSpPr>
        <p:spPr>
          <a:xfrm>
            <a:off x="3720524" y="4229957"/>
            <a:ext cx="2086841" cy="766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Destroy and re-create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56D74-EC3A-1A4E-881D-8036E600B3B8}"/>
              </a:ext>
            </a:extLst>
          </p:cNvPr>
          <p:cNvSpPr/>
          <p:nvPr/>
        </p:nvSpPr>
        <p:spPr>
          <a:xfrm>
            <a:off x="6211455" y="1258455"/>
            <a:ext cx="5729432" cy="766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Create resources that exist in the configuration.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BFC13-FE28-5F45-B305-1E769755F5DB}"/>
              </a:ext>
            </a:extLst>
          </p:cNvPr>
          <p:cNvSpPr/>
          <p:nvPr/>
        </p:nvSpPr>
        <p:spPr>
          <a:xfrm>
            <a:off x="6211455" y="2208069"/>
            <a:ext cx="5729432" cy="766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Destroy resources that </a:t>
            </a:r>
            <a:r>
              <a:rPr lang="en-US" sz="1500" dirty="0">
                <a:solidFill>
                  <a:srgbClr val="FFFF00"/>
                </a:solidFill>
              </a:rPr>
              <a:t>exist in the state</a:t>
            </a:r>
            <a:r>
              <a:rPr lang="en-US" sz="15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6E804-76D5-D344-9A79-12F327FBA335}"/>
              </a:ext>
            </a:extLst>
          </p:cNvPr>
          <p:cNvSpPr/>
          <p:nvPr/>
        </p:nvSpPr>
        <p:spPr>
          <a:xfrm>
            <a:off x="6211455" y="3229841"/>
            <a:ext cx="5729432" cy="766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Update </a:t>
            </a:r>
            <a:r>
              <a:rPr lang="en-US" sz="1500" dirty="0">
                <a:solidFill>
                  <a:srgbClr val="FFFF00"/>
                </a:solidFill>
              </a:rPr>
              <a:t>in-place resources </a:t>
            </a:r>
            <a:r>
              <a:rPr lang="en-US" sz="1500" dirty="0"/>
              <a:t>whose arguments have changed.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1FCE0-489E-C841-98F7-D11E8DA6F50C}"/>
              </a:ext>
            </a:extLst>
          </p:cNvPr>
          <p:cNvSpPr/>
          <p:nvPr/>
        </p:nvSpPr>
        <p:spPr>
          <a:xfrm>
            <a:off x="6211455" y="4229957"/>
            <a:ext cx="5729432" cy="766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Destroy and re-create resources whose arguments have changed but which </a:t>
            </a:r>
            <a:r>
              <a:rPr lang="en-US" sz="1500" dirty="0">
                <a:solidFill>
                  <a:srgbClr val="FFFF00"/>
                </a:solidFill>
              </a:rPr>
              <a:t>cannot be updated in-place </a:t>
            </a:r>
            <a:r>
              <a:rPr lang="en-US" sz="1500" dirty="0"/>
              <a:t>due to remote API limitations.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A81C4-4034-624E-B593-84BD8DFE4898}"/>
              </a:ext>
            </a:extLst>
          </p:cNvPr>
          <p:cNvSpPr/>
          <p:nvPr/>
        </p:nvSpPr>
        <p:spPr>
          <a:xfrm>
            <a:off x="372341" y="5385955"/>
            <a:ext cx="11672456" cy="5368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Terraform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235DA-E0C2-1346-9237-E88EA500BB0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59182" y="1641625"/>
            <a:ext cx="1261342" cy="142730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C897F4-1C6B-594F-A410-208177BD602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59182" y="2591239"/>
            <a:ext cx="1261342" cy="47768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C11ED-30D3-0641-B509-AADB4DF4FAE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459182" y="3068926"/>
            <a:ext cx="1261342" cy="54408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7456F-8F01-5248-82DD-2E5DA63C546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459182" y="3068926"/>
            <a:ext cx="1261342" cy="154420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5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DEB00-85CD-C644-990C-416C4E22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72"/>
            <a:ext cx="3061736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EFAAE18A-7F88-3048-BFE5-BB921DD10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550" y="0"/>
            <a:ext cx="1073728" cy="1073728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41D01EAF-39B7-0D49-AF52-89A8D68E8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942" y="1363797"/>
            <a:ext cx="1073728" cy="1073728"/>
          </a:xfrm>
          <a:prstGeom prst="rect">
            <a:avLst/>
          </a:prstGeom>
        </p:spPr>
      </p:pic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6CFBC4DC-4989-714E-80E8-E85A67328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942" y="2555875"/>
            <a:ext cx="1073728" cy="1073728"/>
          </a:xfrm>
          <a:prstGeom prst="rect">
            <a:avLst/>
          </a:prstGeom>
        </p:spPr>
      </p:pic>
      <p:pic>
        <p:nvPicPr>
          <p:cNvPr id="14" name="Graphic 13" descr="Syncing cloud outline">
            <a:extLst>
              <a:ext uri="{FF2B5EF4-FFF2-40B4-BE49-F238E27FC236}">
                <a16:creationId xmlns:a16="http://schemas.microsoft.com/office/drawing/2014/main" id="{B009194F-1CF0-D341-BD9B-608869E94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0941" y="3690207"/>
            <a:ext cx="1073728" cy="10737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1C242E-DC83-CB4B-B948-ED104947029A}"/>
              </a:ext>
            </a:extLst>
          </p:cNvPr>
          <p:cNvSpPr/>
          <p:nvPr/>
        </p:nvSpPr>
        <p:spPr>
          <a:xfrm>
            <a:off x="7213023" y="2781650"/>
            <a:ext cx="4147705" cy="210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17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B1B738-0E2F-614A-8B34-1BC8E4EEE8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8464" y="2781648"/>
            <a:ext cx="224262" cy="2242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C983BA5-0D6B-2B46-A95A-79FD30394191}"/>
              </a:ext>
            </a:extLst>
          </p:cNvPr>
          <p:cNvSpPr/>
          <p:nvPr/>
        </p:nvSpPr>
        <p:spPr>
          <a:xfrm>
            <a:off x="8414814" y="2949396"/>
            <a:ext cx="2680459" cy="189034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1A443D5-4A75-F142-A0E3-5E42E498C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14814" y="2949396"/>
            <a:ext cx="275167" cy="2751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F71F43-AA4E-8E45-A90F-6A782AF17219}"/>
              </a:ext>
            </a:extLst>
          </p:cNvPr>
          <p:cNvSpPr/>
          <p:nvPr/>
        </p:nvSpPr>
        <p:spPr>
          <a:xfrm>
            <a:off x="8708493" y="3303893"/>
            <a:ext cx="2145679" cy="1316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C42A3E3-AEBD-F745-BFEB-6963C6EAE4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8493" y="3301928"/>
            <a:ext cx="187857" cy="19609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D1E8B7A-F9B3-ED47-BEE4-29DEF817E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91978" y="3650341"/>
            <a:ext cx="682089" cy="6820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DC6308-2E0A-E144-88EB-9123635A7937}"/>
              </a:ext>
            </a:extLst>
          </p:cNvPr>
          <p:cNvSpPr txBox="1"/>
          <p:nvPr/>
        </p:nvSpPr>
        <p:spPr>
          <a:xfrm>
            <a:off x="9286875" y="4307890"/>
            <a:ext cx="1238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EC2 Instance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4CD7FB-D322-8949-A76A-F480055F0A34}"/>
              </a:ext>
            </a:extLst>
          </p:cNvPr>
          <p:cNvSpPr/>
          <p:nvPr/>
        </p:nvSpPr>
        <p:spPr>
          <a:xfrm>
            <a:off x="7437284" y="3930978"/>
            <a:ext cx="728238" cy="538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AWS</a:t>
            </a:r>
          </a:p>
          <a:p>
            <a:pPr algn="ctr"/>
            <a:r>
              <a:rPr lang="en-US" sz="1500" dirty="0"/>
              <a:t>APIs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D8BDD-FF2C-B54E-9293-DD569227BA6F}"/>
              </a:ext>
            </a:extLst>
          </p:cNvPr>
          <p:cNvSpPr txBox="1"/>
          <p:nvPr/>
        </p:nvSpPr>
        <p:spPr>
          <a:xfrm>
            <a:off x="3038312" y="849382"/>
            <a:ext cx="998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Terraform </a:t>
            </a:r>
          </a:p>
          <a:p>
            <a:r>
              <a:rPr lang="en-US" sz="1500" dirty="0"/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064394-2513-C048-AB7A-2E15AD6C8529}"/>
              </a:ext>
            </a:extLst>
          </p:cNvPr>
          <p:cNvSpPr txBox="1"/>
          <p:nvPr/>
        </p:nvSpPr>
        <p:spPr>
          <a:xfrm>
            <a:off x="493569" y="1665567"/>
            <a:ext cx="12670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Local Desktop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AB127-F0CD-B449-AF75-3345FF879342}"/>
              </a:ext>
            </a:extLst>
          </p:cNvPr>
          <p:cNvSpPr txBox="1"/>
          <p:nvPr/>
        </p:nvSpPr>
        <p:spPr>
          <a:xfrm>
            <a:off x="493568" y="2907693"/>
            <a:ext cx="1229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Terraform CLI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FE02D-BD1C-7948-8E07-03120186C2A6}"/>
              </a:ext>
            </a:extLst>
          </p:cNvPr>
          <p:cNvSpPr txBox="1"/>
          <p:nvPr/>
        </p:nvSpPr>
        <p:spPr>
          <a:xfrm>
            <a:off x="609983" y="3979693"/>
            <a:ext cx="13601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Terraform AWS</a:t>
            </a:r>
          </a:p>
          <a:p>
            <a:pPr algn="ctr"/>
            <a:r>
              <a:rPr lang="en-US" sz="1500" dirty="0"/>
              <a:t>Provider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44D15C-D896-DB42-BE67-53343B704566}"/>
              </a:ext>
            </a:extLst>
          </p:cNvPr>
          <p:cNvCxnSpPr>
            <a:cxnSpLocks/>
          </p:cNvCxnSpPr>
          <p:nvPr/>
        </p:nvCxnSpPr>
        <p:spPr>
          <a:xfrm flipH="1">
            <a:off x="2877414" y="962244"/>
            <a:ext cx="10390" cy="503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23AE83-8004-844E-B065-832F7F0BA617}"/>
              </a:ext>
            </a:extLst>
          </p:cNvPr>
          <p:cNvCxnSpPr>
            <a:cxnSpLocks/>
          </p:cNvCxnSpPr>
          <p:nvPr/>
        </p:nvCxnSpPr>
        <p:spPr>
          <a:xfrm>
            <a:off x="2877413" y="2326410"/>
            <a:ext cx="0" cy="400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65E38-347C-D44C-BD70-0418B59AEA38}"/>
              </a:ext>
            </a:extLst>
          </p:cNvPr>
          <p:cNvCxnSpPr>
            <a:cxnSpLocks/>
          </p:cNvCxnSpPr>
          <p:nvPr/>
        </p:nvCxnSpPr>
        <p:spPr>
          <a:xfrm>
            <a:off x="2877414" y="3517936"/>
            <a:ext cx="1" cy="37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B5EA81-2FCB-F545-9955-797EA7AAFD24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3424669" y="4200259"/>
            <a:ext cx="4012616" cy="2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ashiCorp Terraform">
            <a:extLst>
              <a:ext uri="{FF2B5EF4-FFF2-40B4-BE49-F238E27FC236}">
                <a16:creationId xmlns:a16="http://schemas.microsoft.com/office/drawing/2014/main" id="{5C3F59F5-F32A-8248-BEC4-F833AF56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08" y="2591625"/>
            <a:ext cx="990709" cy="9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BB740D-ED88-4340-AE47-5D96738CE91E}"/>
              </a:ext>
            </a:extLst>
          </p:cNvPr>
          <p:cNvSpPr txBox="1"/>
          <p:nvPr/>
        </p:nvSpPr>
        <p:spPr>
          <a:xfrm>
            <a:off x="5074473" y="3421354"/>
            <a:ext cx="16221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Terraform Registry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90269A-98EA-C846-ADFE-46D7B5CC81C5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 flipV="1">
            <a:off x="3424669" y="3086979"/>
            <a:ext cx="2209438" cy="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206FF85-B0C0-FC42-B811-EDF7DFD6A594}"/>
              </a:ext>
            </a:extLst>
          </p:cNvPr>
          <p:cNvSpPr txBox="1"/>
          <p:nvPr/>
        </p:nvSpPr>
        <p:spPr>
          <a:xfrm>
            <a:off x="3612882" y="2733666"/>
            <a:ext cx="12394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7030A0"/>
                </a:solidFill>
              </a:rPr>
              <a:t>init</a:t>
            </a:r>
            <a:endParaRPr lang="en-US" sz="1500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860CE0-6581-064E-9961-A4039C4EBBCD}"/>
              </a:ext>
            </a:extLst>
          </p:cNvPr>
          <p:cNvSpPr txBox="1"/>
          <p:nvPr/>
        </p:nvSpPr>
        <p:spPr>
          <a:xfrm>
            <a:off x="1641795" y="5042283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73A972-E3B5-8D4D-9AE8-E334AEF3F124}"/>
              </a:ext>
            </a:extLst>
          </p:cNvPr>
          <p:cNvSpPr txBox="1"/>
          <p:nvPr/>
        </p:nvSpPr>
        <p:spPr>
          <a:xfrm>
            <a:off x="5340212" y="4154397"/>
            <a:ext cx="15697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destroy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0A6B1F-14AC-8A43-B5F7-B3E7A03AB0E2}"/>
              </a:ext>
            </a:extLst>
          </p:cNvPr>
          <p:cNvCxnSpPr>
            <a:cxnSpLocks/>
          </p:cNvCxnSpPr>
          <p:nvPr/>
        </p:nvCxnSpPr>
        <p:spPr>
          <a:xfrm flipH="1">
            <a:off x="2999633" y="3171300"/>
            <a:ext cx="2670573" cy="759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8A489A-E83D-2D4D-86BA-9AEC2127B215}"/>
              </a:ext>
            </a:extLst>
          </p:cNvPr>
          <p:cNvSpPr txBox="1"/>
          <p:nvPr/>
        </p:nvSpPr>
        <p:spPr>
          <a:xfrm rot="20607091">
            <a:off x="3149033" y="3337922"/>
            <a:ext cx="16836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Download Provider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B3985D-48B1-5E44-BF2E-E204B872B337}"/>
              </a:ext>
            </a:extLst>
          </p:cNvPr>
          <p:cNvSpPr txBox="1"/>
          <p:nvPr/>
        </p:nvSpPr>
        <p:spPr>
          <a:xfrm>
            <a:off x="3941207" y="3894099"/>
            <a:ext cx="14093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apply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18A0EC-8919-E249-A6C6-73BC4E8F739A}"/>
              </a:ext>
            </a:extLst>
          </p:cNvPr>
          <p:cNvSpPr/>
          <p:nvPr/>
        </p:nvSpPr>
        <p:spPr>
          <a:xfrm>
            <a:off x="4268894" y="1660970"/>
            <a:ext cx="7793257" cy="6648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This state is stored by default in a local file named "</a:t>
            </a:r>
            <a:r>
              <a:rPr lang="en-IN" sz="1500" dirty="0" err="1">
                <a:solidFill>
                  <a:srgbClr val="FFFF00"/>
                </a:solidFill>
              </a:rPr>
              <a:t>terraform.tfstate</a:t>
            </a:r>
            <a:r>
              <a:rPr lang="en-IN" sz="1500" dirty="0"/>
              <a:t>", but it can also be stored </a:t>
            </a:r>
            <a:r>
              <a:rPr lang="en-IN" sz="1500" dirty="0">
                <a:solidFill>
                  <a:srgbClr val="FFFF00"/>
                </a:solidFill>
              </a:rPr>
              <a:t>remotely</a:t>
            </a:r>
            <a:r>
              <a:rPr lang="en-IN" sz="1500" dirty="0"/>
              <a:t>, which works better in a </a:t>
            </a:r>
            <a:r>
              <a:rPr lang="en-IN" sz="1500" dirty="0">
                <a:solidFill>
                  <a:srgbClr val="FFFF00"/>
                </a:solidFill>
              </a:rPr>
              <a:t>team</a:t>
            </a:r>
            <a:r>
              <a:rPr lang="en-IN" sz="1500" dirty="0"/>
              <a:t> environment.</a:t>
            </a:r>
            <a:endParaRPr lang="en-US" sz="15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BB0AE0-4BDC-2C46-974E-941694ECFA50}"/>
              </a:ext>
            </a:extLst>
          </p:cNvPr>
          <p:cNvSpPr/>
          <p:nvPr/>
        </p:nvSpPr>
        <p:spPr>
          <a:xfrm>
            <a:off x="3656169" y="4957974"/>
            <a:ext cx="8405982" cy="5632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The </a:t>
            </a:r>
            <a:r>
              <a:rPr lang="en-IN" sz="1500" dirty="0">
                <a:solidFill>
                  <a:srgbClr val="FFFF00"/>
                </a:solidFill>
              </a:rPr>
              <a:t>primary purpose </a:t>
            </a:r>
            <a:r>
              <a:rPr lang="en-IN" sz="1500" dirty="0"/>
              <a:t>of Terraform state is to store bindings between objects in a </a:t>
            </a:r>
            <a:r>
              <a:rPr lang="en-IN" sz="1500" dirty="0">
                <a:solidFill>
                  <a:srgbClr val="FFFF00"/>
                </a:solidFill>
              </a:rPr>
              <a:t>remote system </a:t>
            </a:r>
            <a:r>
              <a:rPr lang="en-IN" sz="1500" dirty="0"/>
              <a:t>and resource instances </a:t>
            </a:r>
            <a:r>
              <a:rPr lang="en-IN" sz="1500" dirty="0">
                <a:solidFill>
                  <a:srgbClr val="FFFF00"/>
                </a:solidFill>
              </a:rPr>
              <a:t>declared</a:t>
            </a:r>
            <a:r>
              <a:rPr lang="en-IN" sz="1500" dirty="0"/>
              <a:t> in your configuration. </a:t>
            </a:r>
            <a:endParaRPr lang="en-US" sz="15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4B087D-84C1-E54D-A981-4A87A7259AFF}"/>
              </a:ext>
            </a:extLst>
          </p:cNvPr>
          <p:cNvSpPr/>
          <p:nvPr/>
        </p:nvSpPr>
        <p:spPr>
          <a:xfrm>
            <a:off x="4010891" y="2437524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55663F2-4526-F147-9AA1-27A443B282A4}"/>
              </a:ext>
            </a:extLst>
          </p:cNvPr>
          <p:cNvSpPr/>
          <p:nvPr/>
        </p:nvSpPr>
        <p:spPr>
          <a:xfrm>
            <a:off x="1305104" y="4711039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FF7EAF-362C-1B44-8E86-F300B881145B}"/>
              </a:ext>
            </a:extLst>
          </p:cNvPr>
          <p:cNvSpPr txBox="1"/>
          <p:nvPr/>
        </p:nvSpPr>
        <p:spPr>
          <a:xfrm>
            <a:off x="1696571" y="4679574"/>
            <a:ext cx="1598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terraform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validate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65A9AD-BFEC-3A40-9AAF-EBE9E3DC2653}"/>
              </a:ext>
            </a:extLst>
          </p:cNvPr>
          <p:cNvSpPr/>
          <p:nvPr/>
        </p:nvSpPr>
        <p:spPr>
          <a:xfrm>
            <a:off x="1289195" y="5072127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69D9C8-360A-2B42-AC2A-30CEF8746D77}"/>
              </a:ext>
            </a:extLst>
          </p:cNvPr>
          <p:cNvSpPr/>
          <p:nvPr/>
        </p:nvSpPr>
        <p:spPr>
          <a:xfrm>
            <a:off x="3576439" y="3925563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7CE6D1-DD1E-6C43-BE83-4BD0258BF846}"/>
              </a:ext>
            </a:extLst>
          </p:cNvPr>
          <p:cNvSpPr/>
          <p:nvPr/>
        </p:nvSpPr>
        <p:spPr>
          <a:xfrm>
            <a:off x="5009945" y="4243069"/>
            <a:ext cx="413904" cy="29614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279AFFD-1732-E140-BA53-CA2BAEE7EBDA}"/>
              </a:ext>
            </a:extLst>
          </p:cNvPr>
          <p:cNvCxnSpPr>
            <a:stCxn id="25" idx="3"/>
          </p:cNvCxnSpPr>
          <p:nvPr/>
        </p:nvCxnSpPr>
        <p:spPr>
          <a:xfrm>
            <a:off x="8165523" y="4200258"/>
            <a:ext cx="2492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8307B-4D31-A444-B3DF-AD26B99E4FDA}"/>
              </a:ext>
            </a:extLst>
          </p:cNvPr>
          <p:cNvCxnSpPr>
            <a:cxnSpLocks/>
          </p:cNvCxnSpPr>
          <p:nvPr/>
        </p:nvCxnSpPr>
        <p:spPr>
          <a:xfrm>
            <a:off x="8321387" y="2949396"/>
            <a:ext cx="2874818" cy="18903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E9E7E4-AEA5-2841-9FAF-74C6CB80588B}"/>
              </a:ext>
            </a:extLst>
          </p:cNvPr>
          <p:cNvCxnSpPr>
            <a:cxnSpLocks/>
          </p:cNvCxnSpPr>
          <p:nvPr/>
        </p:nvCxnSpPr>
        <p:spPr>
          <a:xfrm flipV="1">
            <a:off x="8337313" y="2907693"/>
            <a:ext cx="2757960" cy="19831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70A4D40E-C91E-7949-8962-16CA9CA58D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96413" y="5406241"/>
            <a:ext cx="917864" cy="9178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99CF2A-5CAF-3240-9423-E01A3E397A9F}"/>
              </a:ext>
            </a:extLst>
          </p:cNvPr>
          <p:cNvSpPr txBox="1"/>
          <p:nvPr/>
        </p:nvSpPr>
        <p:spPr>
          <a:xfrm>
            <a:off x="635621" y="5413969"/>
            <a:ext cx="148887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Terraform State</a:t>
            </a:r>
          </a:p>
          <a:p>
            <a:pPr algn="ctr"/>
            <a:r>
              <a:rPr lang="en-US" sz="1500" dirty="0"/>
              <a:t>File</a:t>
            </a:r>
          </a:p>
          <a:p>
            <a:pPr algn="ctr"/>
            <a:r>
              <a:rPr lang="en-US" sz="1500" dirty="0" err="1"/>
              <a:t>terraform.tfstate</a:t>
            </a:r>
            <a:endParaRPr lang="en-US" sz="15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24D621-5A5F-5746-8043-8DA87DF8CB9B}"/>
              </a:ext>
            </a:extLst>
          </p:cNvPr>
          <p:cNvSpPr/>
          <p:nvPr/>
        </p:nvSpPr>
        <p:spPr>
          <a:xfrm>
            <a:off x="4268894" y="138712"/>
            <a:ext cx="7793257" cy="4748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Terraform must </a:t>
            </a:r>
            <a:r>
              <a:rPr lang="en-IN" sz="1500" dirty="0">
                <a:solidFill>
                  <a:srgbClr val="FFFF00"/>
                </a:solidFill>
              </a:rPr>
              <a:t>store state </a:t>
            </a:r>
            <a:r>
              <a:rPr lang="en-IN" sz="1500" dirty="0"/>
              <a:t>about your managed infrastructure and configuration</a:t>
            </a:r>
            <a:endParaRPr lang="en-US" sz="15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412F29-37E9-1C47-AD57-218EB0E0B02D}"/>
              </a:ext>
            </a:extLst>
          </p:cNvPr>
          <p:cNvSpPr/>
          <p:nvPr/>
        </p:nvSpPr>
        <p:spPr>
          <a:xfrm>
            <a:off x="4268894" y="733934"/>
            <a:ext cx="7793257" cy="841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This state is used by Terraform to map </a:t>
            </a:r>
            <a:r>
              <a:rPr lang="en-IN" sz="1500" dirty="0">
                <a:solidFill>
                  <a:srgbClr val="FFFF00"/>
                </a:solidFill>
              </a:rPr>
              <a:t>real world resources </a:t>
            </a:r>
            <a:r>
              <a:rPr lang="en-IN" sz="1500" dirty="0"/>
              <a:t>to your </a:t>
            </a:r>
            <a:r>
              <a:rPr lang="en-IN" sz="1500" dirty="0">
                <a:solidFill>
                  <a:srgbClr val="FFFF00"/>
                </a:solidFill>
              </a:rPr>
              <a:t>configuration (.</a:t>
            </a:r>
            <a:r>
              <a:rPr lang="en-IN" sz="1500" dirty="0" err="1">
                <a:solidFill>
                  <a:srgbClr val="FFFF00"/>
                </a:solidFill>
              </a:rPr>
              <a:t>tf</a:t>
            </a:r>
            <a:r>
              <a:rPr lang="en-IN" sz="1500" dirty="0">
                <a:solidFill>
                  <a:srgbClr val="FFFF00"/>
                </a:solidFill>
              </a:rPr>
              <a:t> files)</a:t>
            </a:r>
            <a:r>
              <a:rPr lang="en-IN" sz="1500" dirty="0"/>
              <a:t>, keep track of metadata, and to improve performance for large infrastructures.</a:t>
            </a:r>
            <a:endParaRPr lang="en-US" sz="15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809111-A011-DE49-AEE1-C7B35F92EF6A}"/>
              </a:ext>
            </a:extLst>
          </p:cNvPr>
          <p:cNvSpPr/>
          <p:nvPr/>
        </p:nvSpPr>
        <p:spPr>
          <a:xfrm>
            <a:off x="3656169" y="5589727"/>
            <a:ext cx="8402313" cy="7795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/>
              <a:t>When Terraform creates a remote object in response to a change of configuration, it will record the </a:t>
            </a:r>
            <a:r>
              <a:rPr lang="en-IN" sz="1500" dirty="0">
                <a:solidFill>
                  <a:srgbClr val="FFFF00"/>
                </a:solidFill>
              </a:rPr>
              <a:t>identity</a:t>
            </a:r>
            <a:r>
              <a:rPr lang="en-IN" sz="1500" dirty="0"/>
              <a:t> of that remote object against a particular resource instance, and then </a:t>
            </a:r>
            <a:r>
              <a:rPr lang="en-IN" sz="1500" dirty="0">
                <a:solidFill>
                  <a:srgbClr val="FFFF00"/>
                </a:solidFill>
              </a:rPr>
              <a:t>potentially</a:t>
            </a:r>
            <a:r>
              <a:rPr lang="en-IN" sz="1500" dirty="0"/>
              <a:t> </a:t>
            </a:r>
            <a:r>
              <a:rPr lang="en-IN" sz="1500" dirty="0">
                <a:solidFill>
                  <a:srgbClr val="FFFF00"/>
                </a:solidFill>
              </a:rPr>
              <a:t>update or delete </a:t>
            </a:r>
            <a:r>
              <a:rPr lang="en-IN" sz="1500" dirty="0"/>
              <a:t>that object in response to future configuration changes.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4089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69" y="2216186"/>
            <a:ext cx="7074476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833" b="1" dirty="0">
                <a:solidFill>
                  <a:schemeClr val="accent6">
                    <a:lumMod val="75000"/>
                  </a:schemeClr>
                </a:solidFill>
              </a:rPr>
              <a:t>Terraform</a:t>
            </a: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Input Variables</a:t>
            </a:r>
          </a:p>
          <a:p>
            <a:pPr marL="0" indent="0" algn="ctr">
              <a:buNone/>
            </a:pPr>
            <a:r>
              <a:rPr lang="en-US" sz="5833" b="1" dirty="0" err="1">
                <a:solidFill>
                  <a:srgbClr val="00B050"/>
                </a:solidFill>
              </a:rPr>
              <a:t>Datasources</a:t>
            </a:r>
            <a:endParaRPr lang="en-US" sz="5833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5833" b="1" dirty="0">
                <a:solidFill>
                  <a:srgbClr val="00B050"/>
                </a:solidFill>
              </a:rPr>
              <a:t>Outputs</a:t>
            </a:r>
            <a:endParaRPr lang="en-US" sz="5833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HashiCorp Terraform">
            <a:extLst>
              <a:ext uri="{FF2B5EF4-FFF2-40B4-BE49-F238E27FC236}">
                <a16:creationId xmlns:a16="http://schemas.microsoft.com/office/drawing/2014/main" id="{BAB4609A-C490-3742-B60C-16F79EDA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95" y="1252682"/>
            <a:ext cx="4098636" cy="40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9000" y="3302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53591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54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8652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D2AEF-DFEA-4346-9F4F-76B93343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062"/>
            <a:ext cx="10515600" cy="990709"/>
          </a:xfrm>
        </p:spPr>
        <p:txBody>
          <a:bodyPr/>
          <a:lstStyle/>
          <a:p>
            <a:r>
              <a:rPr lang="en-US" dirty="0"/>
              <a:t>What are we going to learn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D40C4-2C43-B34D-BA7A-458ADEE161EF}"/>
              </a:ext>
            </a:extLst>
          </p:cNvPr>
          <p:cNvSpPr/>
          <p:nvPr/>
        </p:nvSpPr>
        <p:spPr bwMode="auto">
          <a:xfrm>
            <a:off x="6376719" y="3635718"/>
            <a:ext cx="5406403" cy="17392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r>
              <a:rPr lang="en-US" sz="917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49F32-027E-5F41-9ABD-E82437B89A28}"/>
              </a:ext>
            </a:extLst>
          </p:cNvPr>
          <p:cNvSpPr/>
          <p:nvPr/>
        </p:nvSpPr>
        <p:spPr bwMode="auto">
          <a:xfrm>
            <a:off x="5637013" y="3339836"/>
            <a:ext cx="6322670" cy="22952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r>
              <a:rPr lang="en-US" sz="917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4B5731-3E70-3C41-A1CC-FC4CE97B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13" y="3339836"/>
            <a:ext cx="2222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3">
            <a:extLst>
              <a:ext uri="{FF2B5EF4-FFF2-40B4-BE49-F238E27FC236}">
                <a16:creationId xmlns:a16="http://schemas.microsoft.com/office/drawing/2014/main" id="{57B2D80D-1614-734A-9934-6C1CBEAE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18" y="3635718"/>
            <a:ext cx="2222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B0D24-37E0-1640-AA9C-DACBC00D5238}"/>
              </a:ext>
            </a:extLst>
          </p:cNvPr>
          <p:cNvSpPr/>
          <p:nvPr/>
        </p:nvSpPr>
        <p:spPr>
          <a:xfrm>
            <a:off x="7763615" y="3814188"/>
            <a:ext cx="2145679" cy="1316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194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6623E14-BFC0-2F48-ABFD-665E899C8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3615" y="3812222"/>
            <a:ext cx="187857" cy="19609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72B2893-51AA-A845-BA46-C25F258A2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6954" y="4368535"/>
            <a:ext cx="682089" cy="682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F37D74-9DA1-504D-B95A-85BF46EA3D1F}"/>
              </a:ext>
            </a:extLst>
          </p:cNvPr>
          <p:cNvSpPr txBox="1"/>
          <p:nvPr/>
        </p:nvSpPr>
        <p:spPr>
          <a:xfrm>
            <a:off x="8332571" y="4059776"/>
            <a:ext cx="1238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EC2 Instance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D41C2-DD0C-D541-B30D-A62A9FFEE292}"/>
              </a:ext>
            </a:extLst>
          </p:cNvPr>
          <p:cNvSpPr/>
          <p:nvPr/>
        </p:nvSpPr>
        <p:spPr>
          <a:xfrm>
            <a:off x="10196803" y="3812222"/>
            <a:ext cx="1471083" cy="55961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6200" anchorCtr="1"/>
          <a:lstStyle/>
          <a:p>
            <a:pPr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B019E-B9A6-E04B-932F-6E15EE057B27}"/>
              </a:ext>
            </a:extLst>
          </p:cNvPr>
          <p:cNvSpPr txBox="1"/>
          <p:nvPr/>
        </p:nvSpPr>
        <p:spPr>
          <a:xfrm>
            <a:off x="10447302" y="4067437"/>
            <a:ext cx="851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VPC-SSH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5F935-987D-FF44-B7F3-45EF13BF0025}"/>
              </a:ext>
            </a:extLst>
          </p:cNvPr>
          <p:cNvSpPr/>
          <p:nvPr/>
        </p:nvSpPr>
        <p:spPr>
          <a:xfrm>
            <a:off x="10196803" y="4552550"/>
            <a:ext cx="1471083" cy="55961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6200" anchorCtr="1"/>
          <a:lstStyle/>
          <a:p>
            <a:pPr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C9450-0EB0-4443-B42B-313E5D3A986F}"/>
              </a:ext>
            </a:extLst>
          </p:cNvPr>
          <p:cNvSpPr txBox="1"/>
          <p:nvPr/>
        </p:nvSpPr>
        <p:spPr>
          <a:xfrm>
            <a:off x="10447302" y="4807765"/>
            <a:ext cx="9165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VPC-Web</a:t>
            </a:r>
          </a:p>
        </p:txBody>
      </p:sp>
      <p:pic>
        <p:nvPicPr>
          <p:cNvPr id="17" name="Graphic 9">
            <a:extLst>
              <a:ext uri="{FF2B5EF4-FFF2-40B4-BE49-F238E27FC236}">
                <a16:creationId xmlns:a16="http://schemas.microsoft.com/office/drawing/2014/main" id="{BE097B6F-1A62-0948-891B-6D02D2A2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83" y="4136175"/>
            <a:ext cx="719295" cy="71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51A997-6621-2A4B-9D8B-4C31870A18FD}"/>
              </a:ext>
            </a:extLst>
          </p:cNvPr>
          <p:cNvSpPr txBox="1"/>
          <p:nvPr/>
        </p:nvSpPr>
        <p:spPr>
          <a:xfrm>
            <a:off x="6445319" y="4756129"/>
            <a:ext cx="1140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EC2 Key Pair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463937-DEE9-A947-9436-E1586F458A40}"/>
              </a:ext>
            </a:extLst>
          </p:cNvPr>
          <p:cNvSpPr/>
          <p:nvPr/>
        </p:nvSpPr>
        <p:spPr>
          <a:xfrm>
            <a:off x="134441" y="2886695"/>
            <a:ext cx="4962293" cy="70624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Terraform Input Variables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A46215-C2D5-D343-BFD7-B1E7FEAE9648}"/>
              </a:ext>
            </a:extLst>
          </p:cNvPr>
          <p:cNvSpPr/>
          <p:nvPr/>
        </p:nvSpPr>
        <p:spPr>
          <a:xfrm>
            <a:off x="134441" y="3893851"/>
            <a:ext cx="4962293" cy="70624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Terraform Output Values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1C52675-9D7C-DF45-8BB9-FE95AA1CFCE9}"/>
              </a:ext>
            </a:extLst>
          </p:cNvPr>
          <p:cNvSpPr/>
          <p:nvPr/>
        </p:nvSpPr>
        <p:spPr>
          <a:xfrm>
            <a:off x="125824" y="4901006"/>
            <a:ext cx="4962293" cy="70624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Terraform </a:t>
            </a:r>
            <a:r>
              <a:rPr lang="en-US" sz="3333" dirty="0" err="1"/>
              <a:t>Datasources</a:t>
            </a:r>
            <a:endParaRPr lang="en-US" sz="3333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486E75-AEE3-CE40-B25B-6BE070BCF016}"/>
              </a:ext>
            </a:extLst>
          </p:cNvPr>
          <p:cNvSpPr/>
          <p:nvPr/>
        </p:nvSpPr>
        <p:spPr>
          <a:xfrm>
            <a:off x="455342" y="1122559"/>
            <a:ext cx="4256048" cy="122849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Terraform</a:t>
            </a:r>
          </a:p>
          <a:p>
            <a:pPr algn="ctr"/>
            <a:r>
              <a:rPr lang="en-US" sz="3333" dirty="0"/>
              <a:t>Concepts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EDB585-C45A-8045-912E-CDEB57332C9B}"/>
              </a:ext>
            </a:extLst>
          </p:cNvPr>
          <p:cNvSpPr/>
          <p:nvPr/>
        </p:nvSpPr>
        <p:spPr>
          <a:xfrm>
            <a:off x="6833018" y="1105562"/>
            <a:ext cx="4256048" cy="1228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AWS Services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D83ED24-E10E-1445-B8AF-D1ADE8B90D96}"/>
              </a:ext>
            </a:extLst>
          </p:cNvPr>
          <p:cNvCxnSpPr>
            <a:stCxn id="21" idx="2"/>
            <a:endCxn id="11" idx="2"/>
          </p:cNvCxnSpPr>
          <p:nvPr/>
        </p:nvCxnSpPr>
        <p:spPr>
          <a:xfrm rot="5400000" flipH="1" flipV="1">
            <a:off x="5474171" y="2183423"/>
            <a:ext cx="556627" cy="6291028"/>
          </a:xfrm>
          <a:prstGeom prst="bentConnector3">
            <a:avLst>
              <a:gd name="adj1" fmla="val -97664"/>
            </a:avLst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009B51-3D6E-264F-AEF5-19E9868B3B79}"/>
              </a:ext>
            </a:extLst>
          </p:cNvPr>
          <p:cNvSpPr txBox="1"/>
          <p:nvPr/>
        </p:nvSpPr>
        <p:spPr>
          <a:xfrm>
            <a:off x="4164977" y="5826353"/>
            <a:ext cx="25333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Dynamically get latest AMI ID</a:t>
            </a:r>
          </a:p>
        </p:txBody>
      </p:sp>
    </p:spTree>
    <p:extLst>
      <p:ext uri="{BB962C8B-B14F-4D97-AF65-F5344CB8AC3E}">
        <p14:creationId xmlns:p14="http://schemas.microsoft.com/office/powerpoint/2010/main" val="69467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C99002-099A-DE49-B824-DE6DBD84A1A5}"/>
              </a:ext>
            </a:extLst>
          </p:cNvPr>
          <p:cNvGraphicFramePr/>
          <p:nvPr/>
        </p:nvGraphicFramePr>
        <p:xfrm>
          <a:off x="112569" y="1687816"/>
          <a:ext cx="11966863" cy="299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161CE93-17E0-9D44-98AD-D4837A3A3DD5}"/>
              </a:ext>
            </a:extLst>
          </p:cNvPr>
          <p:cNvSpPr/>
          <p:nvPr/>
        </p:nvSpPr>
        <p:spPr>
          <a:xfrm>
            <a:off x="1096820" y="1991598"/>
            <a:ext cx="389659" cy="3983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41790-BF06-9A49-9D2E-C12021E9D759}"/>
              </a:ext>
            </a:extLst>
          </p:cNvPr>
          <p:cNvSpPr/>
          <p:nvPr/>
        </p:nvSpPr>
        <p:spPr>
          <a:xfrm>
            <a:off x="3362615" y="1991598"/>
            <a:ext cx="389659" cy="3983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689-3E6C-9E45-AF11-DA6AFBA29F5A}"/>
              </a:ext>
            </a:extLst>
          </p:cNvPr>
          <p:cNvSpPr/>
          <p:nvPr/>
        </p:nvSpPr>
        <p:spPr>
          <a:xfrm>
            <a:off x="5706341" y="1991598"/>
            <a:ext cx="389659" cy="3983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6D40A-581C-3C47-80C6-76F25ACE8ED5}"/>
              </a:ext>
            </a:extLst>
          </p:cNvPr>
          <p:cNvSpPr/>
          <p:nvPr/>
        </p:nvSpPr>
        <p:spPr>
          <a:xfrm>
            <a:off x="8050068" y="1991598"/>
            <a:ext cx="389659" cy="3983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C8899-83C5-9B42-99AB-8B988F1ED88A}"/>
              </a:ext>
            </a:extLst>
          </p:cNvPr>
          <p:cNvSpPr/>
          <p:nvPr/>
        </p:nvSpPr>
        <p:spPr>
          <a:xfrm>
            <a:off x="10471727" y="1991598"/>
            <a:ext cx="389659" cy="398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3BDB4-4041-8043-A0D7-8D047D882BE5}"/>
              </a:ext>
            </a:extLst>
          </p:cNvPr>
          <p:cNvSpPr/>
          <p:nvPr/>
        </p:nvSpPr>
        <p:spPr>
          <a:xfrm>
            <a:off x="112569" y="4390878"/>
            <a:ext cx="2060863" cy="4329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</a:t>
            </a:r>
            <a:r>
              <a:rPr lang="en-US" sz="1500" dirty="0" err="1"/>
              <a:t>init</a:t>
            </a:r>
            <a:endParaRPr 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37D96-B1EC-9C48-BB22-66D49D5A75A1}"/>
              </a:ext>
            </a:extLst>
          </p:cNvPr>
          <p:cNvSpPr/>
          <p:nvPr/>
        </p:nvSpPr>
        <p:spPr>
          <a:xfrm>
            <a:off x="2527012" y="4390878"/>
            <a:ext cx="2060863" cy="4329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validate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67C3BE-B259-574A-8CAA-A27587CF1269}"/>
              </a:ext>
            </a:extLst>
          </p:cNvPr>
          <p:cNvSpPr/>
          <p:nvPr/>
        </p:nvSpPr>
        <p:spPr>
          <a:xfrm>
            <a:off x="4888778" y="4390878"/>
            <a:ext cx="2060863" cy="432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8AAE04-2F94-6B46-B34F-7C9B206A3B41}"/>
              </a:ext>
            </a:extLst>
          </p:cNvPr>
          <p:cNvSpPr/>
          <p:nvPr/>
        </p:nvSpPr>
        <p:spPr>
          <a:xfrm>
            <a:off x="7214465" y="4390878"/>
            <a:ext cx="2060863" cy="432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apply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5BE2F-2B87-F043-BF5D-167699751B3B}"/>
              </a:ext>
            </a:extLst>
          </p:cNvPr>
          <p:cNvSpPr/>
          <p:nvPr/>
        </p:nvSpPr>
        <p:spPr>
          <a:xfrm>
            <a:off x="9540153" y="4390878"/>
            <a:ext cx="2060863" cy="4329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terraform destroy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834C2D-2EB0-574E-9EDD-7AE763983A12}"/>
              </a:ext>
            </a:extLst>
          </p:cNvPr>
          <p:cNvSpPr/>
          <p:nvPr/>
        </p:nvSpPr>
        <p:spPr>
          <a:xfrm>
            <a:off x="112569" y="484212"/>
            <a:ext cx="11966862" cy="7013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1546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C99002-099A-DE49-B824-DE6DBD84A1A5}"/>
              </a:ext>
            </a:extLst>
          </p:cNvPr>
          <p:cNvGraphicFramePr/>
          <p:nvPr/>
        </p:nvGraphicFramePr>
        <p:xfrm>
          <a:off x="112569" y="787264"/>
          <a:ext cx="11966863" cy="299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161CE93-17E0-9D44-98AD-D4837A3A3DD5}"/>
              </a:ext>
            </a:extLst>
          </p:cNvPr>
          <p:cNvSpPr/>
          <p:nvPr/>
        </p:nvSpPr>
        <p:spPr>
          <a:xfrm>
            <a:off x="1096820" y="1091045"/>
            <a:ext cx="389659" cy="3983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41790-BF06-9A49-9D2E-C12021E9D759}"/>
              </a:ext>
            </a:extLst>
          </p:cNvPr>
          <p:cNvSpPr/>
          <p:nvPr/>
        </p:nvSpPr>
        <p:spPr>
          <a:xfrm>
            <a:off x="3362615" y="1091045"/>
            <a:ext cx="389659" cy="3983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689-3E6C-9E45-AF11-DA6AFBA29F5A}"/>
              </a:ext>
            </a:extLst>
          </p:cNvPr>
          <p:cNvSpPr/>
          <p:nvPr/>
        </p:nvSpPr>
        <p:spPr>
          <a:xfrm>
            <a:off x="5706341" y="1091045"/>
            <a:ext cx="389659" cy="3983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6D40A-581C-3C47-80C6-76F25ACE8ED5}"/>
              </a:ext>
            </a:extLst>
          </p:cNvPr>
          <p:cNvSpPr/>
          <p:nvPr/>
        </p:nvSpPr>
        <p:spPr>
          <a:xfrm>
            <a:off x="8050068" y="1091045"/>
            <a:ext cx="389659" cy="3983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C8899-83C5-9B42-99AB-8B988F1ED88A}"/>
              </a:ext>
            </a:extLst>
          </p:cNvPr>
          <p:cNvSpPr/>
          <p:nvPr/>
        </p:nvSpPr>
        <p:spPr>
          <a:xfrm>
            <a:off x="10471727" y="1091045"/>
            <a:ext cx="389659" cy="3983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97AF1-5C1C-0048-A78D-3A72CA11CA19}"/>
              </a:ext>
            </a:extLst>
          </p:cNvPr>
          <p:cNvSpPr/>
          <p:nvPr/>
        </p:nvSpPr>
        <p:spPr>
          <a:xfrm>
            <a:off x="112569" y="2944091"/>
            <a:ext cx="2112818" cy="33424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583" dirty="0"/>
              <a:t>Used to Initialize a working directory containing terraform config files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IN" sz="1583" dirty="0"/>
              <a:t>This is the first command that should be run after writing a new Terraform configuration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IN" sz="1583" dirty="0"/>
              <a:t>Downloads </a:t>
            </a:r>
            <a:r>
              <a:rPr lang="en-IN" sz="1583" dirty="0">
                <a:solidFill>
                  <a:srgbClr val="FFFF00"/>
                </a:solidFill>
              </a:rPr>
              <a:t>Providers</a:t>
            </a:r>
            <a:endParaRPr lang="en-US" sz="1583" dirty="0">
              <a:solidFill>
                <a:srgbClr val="FFFF00"/>
              </a:solidFill>
            </a:endParaRP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460A0-E145-FF4E-A86D-3C0C48402798}"/>
              </a:ext>
            </a:extLst>
          </p:cNvPr>
          <p:cNvSpPr/>
          <p:nvPr/>
        </p:nvSpPr>
        <p:spPr>
          <a:xfrm>
            <a:off x="2501034" y="2944091"/>
            <a:ext cx="2112818" cy="3342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Validates the terraform configurations files in that respective directory to ensure they are </a:t>
            </a:r>
            <a:r>
              <a:rPr lang="en-US" sz="1667" dirty="0">
                <a:solidFill>
                  <a:srgbClr val="FFFF00"/>
                </a:solidFill>
              </a:rPr>
              <a:t>syntactically valid and internally consistent. 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7BB7F-D76F-5C45-AFC3-7EFF8C1C080D}"/>
              </a:ext>
            </a:extLst>
          </p:cNvPr>
          <p:cNvSpPr/>
          <p:nvPr/>
        </p:nvSpPr>
        <p:spPr>
          <a:xfrm>
            <a:off x="4844761" y="2952748"/>
            <a:ext cx="2112818" cy="33424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Creates an execution plan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Terraform performs a refresh and determines what actions are necessary to achieve the </a:t>
            </a:r>
            <a:r>
              <a:rPr lang="en-US" sz="1667" dirty="0">
                <a:solidFill>
                  <a:srgbClr val="FFFF00"/>
                </a:solidFill>
              </a:rPr>
              <a:t>desired state </a:t>
            </a:r>
            <a:r>
              <a:rPr lang="en-US" sz="1667" dirty="0"/>
              <a:t>specified in configuration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E1547-D5E2-F24E-B189-1D9E635BB5E2}"/>
              </a:ext>
            </a:extLst>
          </p:cNvPr>
          <p:cNvSpPr/>
          <p:nvPr/>
        </p:nvSpPr>
        <p:spPr>
          <a:xfrm>
            <a:off x="7188488" y="2944090"/>
            <a:ext cx="2112818" cy="33424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Used to apply the changes required </a:t>
            </a:r>
            <a:r>
              <a:rPr lang="en-US" sz="1667" dirty="0">
                <a:solidFill>
                  <a:srgbClr val="FFFF00"/>
                </a:solidFill>
              </a:rPr>
              <a:t>to reach the desired state</a:t>
            </a:r>
            <a:r>
              <a:rPr lang="en-US" sz="1667" dirty="0"/>
              <a:t> of the configuration.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IN" sz="1667" dirty="0"/>
              <a:t>By default, apply scans the current directory for the configuration and applies the changes appropriately.</a:t>
            </a:r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94B5E-6FBE-B841-B471-8F0A441CCFDB}"/>
              </a:ext>
            </a:extLst>
          </p:cNvPr>
          <p:cNvSpPr/>
          <p:nvPr/>
        </p:nvSpPr>
        <p:spPr>
          <a:xfrm>
            <a:off x="9529328" y="2944089"/>
            <a:ext cx="2112818" cy="33424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IN" sz="1667" dirty="0"/>
              <a:t>Used to destroy the Terraform-managed infrastructure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This will ask for confirmation before destroying.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04A9AB-1307-5548-87DE-B927514C2815}"/>
              </a:ext>
            </a:extLst>
          </p:cNvPr>
          <p:cNvSpPr/>
          <p:nvPr/>
        </p:nvSpPr>
        <p:spPr>
          <a:xfrm>
            <a:off x="112569" y="85876"/>
            <a:ext cx="11966862" cy="7013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295789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D38FD7-7C45-E944-B37A-FD3ECD3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Installation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3EEFF-264F-7A4C-BABA-633BDD6EAC4E}"/>
              </a:ext>
            </a:extLst>
          </p:cNvPr>
          <p:cNvSpPr/>
          <p:nvPr/>
        </p:nvSpPr>
        <p:spPr>
          <a:xfrm>
            <a:off x="207819" y="1671178"/>
            <a:ext cx="2078183" cy="8052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Terraform CLI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AD80F-EC02-CB45-B220-66779EB7DC04}"/>
              </a:ext>
            </a:extLst>
          </p:cNvPr>
          <p:cNvSpPr/>
          <p:nvPr/>
        </p:nvSpPr>
        <p:spPr>
          <a:xfrm>
            <a:off x="3424666" y="1667973"/>
            <a:ext cx="2078183" cy="805296"/>
          </a:xfrm>
          <a:prstGeom prst="rect">
            <a:avLst/>
          </a:prstGeom>
          <a:solidFill>
            <a:srgbClr val="C0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AWS CLI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409BC-89C9-D34F-A3E5-578D630C6A18}"/>
              </a:ext>
            </a:extLst>
          </p:cNvPr>
          <p:cNvSpPr/>
          <p:nvPr/>
        </p:nvSpPr>
        <p:spPr>
          <a:xfrm>
            <a:off x="6970565" y="1667974"/>
            <a:ext cx="2078183" cy="805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VS Code Editor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58071-0016-B24A-A876-859389F67752}"/>
              </a:ext>
            </a:extLst>
          </p:cNvPr>
          <p:cNvSpPr/>
          <p:nvPr/>
        </p:nvSpPr>
        <p:spPr>
          <a:xfrm>
            <a:off x="9905999" y="1671177"/>
            <a:ext cx="2078183" cy="805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167" dirty="0"/>
              <a:t>Terraform plugin for VS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FFC6-F322-6C4B-92E8-9B749A9EC189}"/>
              </a:ext>
            </a:extLst>
          </p:cNvPr>
          <p:cNvSpPr/>
          <p:nvPr/>
        </p:nvSpPr>
        <p:spPr>
          <a:xfrm>
            <a:off x="207819" y="2926399"/>
            <a:ext cx="11776363" cy="6443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Mac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3117F-2CDF-1F4A-905E-D674590F591E}"/>
              </a:ext>
            </a:extLst>
          </p:cNvPr>
          <p:cNvSpPr/>
          <p:nvPr/>
        </p:nvSpPr>
        <p:spPr>
          <a:xfrm>
            <a:off x="207819" y="3871313"/>
            <a:ext cx="11776363" cy="6443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Windows OS</a:t>
            </a:r>
          </a:p>
        </p:txBody>
      </p:sp>
    </p:spTree>
    <p:extLst>
      <p:ext uri="{BB962C8B-B14F-4D97-AF65-F5344CB8AC3E}">
        <p14:creationId xmlns:p14="http://schemas.microsoft.com/office/powerpoint/2010/main" val="249981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9079C-BF26-4E4B-84F5-6D8D02F8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33" y="107872"/>
            <a:ext cx="10515600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Language Basics – </a:t>
            </a:r>
            <a:r>
              <a:rPr lang="en-US" dirty="0">
                <a:solidFill>
                  <a:srgbClr val="7030A0"/>
                </a:solidFill>
              </a:rPr>
              <a:t>Configuration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4675A-E4BA-D241-989C-6FAA372EB933}"/>
              </a:ext>
            </a:extLst>
          </p:cNvPr>
          <p:cNvSpPr/>
          <p:nvPr/>
        </p:nvSpPr>
        <p:spPr>
          <a:xfrm>
            <a:off x="8996792" y="1768822"/>
            <a:ext cx="2078183" cy="572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B43F1-5D94-174F-8068-DAE6132D8D38}"/>
              </a:ext>
            </a:extLst>
          </p:cNvPr>
          <p:cNvSpPr/>
          <p:nvPr/>
        </p:nvSpPr>
        <p:spPr>
          <a:xfrm>
            <a:off x="8996792" y="2697703"/>
            <a:ext cx="2078183" cy="572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Arguments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62775-E0B5-1642-88FD-011EE4392E7F}"/>
              </a:ext>
            </a:extLst>
          </p:cNvPr>
          <p:cNvSpPr/>
          <p:nvPr/>
        </p:nvSpPr>
        <p:spPr>
          <a:xfrm>
            <a:off x="8996792" y="3704322"/>
            <a:ext cx="2078183" cy="572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Identifiers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28355-4D7F-7F45-8EDD-F4780BAAFAC5}"/>
              </a:ext>
            </a:extLst>
          </p:cNvPr>
          <p:cNvSpPr/>
          <p:nvPr/>
        </p:nvSpPr>
        <p:spPr>
          <a:xfrm>
            <a:off x="8996792" y="4668586"/>
            <a:ext cx="2078183" cy="572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Comments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10BAD-91D4-334B-82C1-E332D487F8E5}"/>
              </a:ext>
            </a:extLst>
          </p:cNvPr>
          <p:cNvSpPr/>
          <p:nvPr/>
        </p:nvSpPr>
        <p:spPr>
          <a:xfrm>
            <a:off x="316061" y="3205069"/>
            <a:ext cx="3294782" cy="572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HCL – </a:t>
            </a:r>
            <a:r>
              <a:rPr lang="en-US" sz="2167" dirty="0" err="1"/>
              <a:t>HashiCorp</a:t>
            </a:r>
            <a:r>
              <a:rPr lang="en-US" sz="2167" dirty="0"/>
              <a:t>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9258D-7F78-364A-88F5-996653A9CE6F}"/>
              </a:ext>
            </a:extLst>
          </p:cNvPr>
          <p:cNvSpPr/>
          <p:nvPr/>
        </p:nvSpPr>
        <p:spPr>
          <a:xfrm>
            <a:off x="5056909" y="3205069"/>
            <a:ext cx="2078183" cy="572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7" dirty="0"/>
              <a:t>Terraform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CAF25-B7F2-B745-884E-D5EECBBF9F7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610843" y="3491171"/>
            <a:ext cx="144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96D46-12C3-0D4D-BC02-5D0C78685AF5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7135091" y="2054924"/>
            <a:ext cx="1861701" cy="143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B676D-A52F-824C-BF3D-FE6297566438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135091" y="2983805"/>
            <a:ext cx="1861701" cy="5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606647-7E54-C847-9369-DF1069247C96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7135091" y="3491171"/>
            <a:ext cx="1861701" cy="4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01121A-2F9F-B243-BF9A-0523F17AEC94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135091" y="3491171"/>
            <a:ext cx="1861701" cy="146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4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65C79-7671-814D-A232-105A3CB7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360"/>
            <a:ext cx="10515600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Language Basics – </a:t>
            </a:r>
            <a:r>
              <a:rPr lang="en-US" dirty="0">
                <a:solidFill>
                  <a:srgbClr val="7030A0"/>
                </a:solidFill>
              </a:rPr>
              <a:t>Configuration Syntax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F3E9F-0C95-0048-8D0B-166326F5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33" y="1173788"/>
            <a:ext cx="7694083" cy="40428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BBC29B-DB2E-4448-B170-693A30B7CC64}"/>
              </a:ext>
            </a:extLst>
          </p:cNvPr>
          <p:cNvSpPr/>
          <p:nvPr/>
        </p:nvSpPr>
        <p:spPr>
          <a:xfrm>
            <a:off x="290075" y="3769596"/>
            <a:ext cx="1636569" cy="4416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Block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CED80-C7D6-FE4F-8734-12079E13F279}"/>
              </a:ext>
            </a:extLst>
          </p:cNvPr>
          <p:cNvSpPr/>
          <p:nvPr/>
        </p:nvSpPr>
        <p:spPr>
          <a:xfrm>
            <a:off x="10178760" y="3131703"/>
            <a:ext cx="1636570" cy="4416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Block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05803E-2383-5049-A7B4-C4A332DB9F28}"/>
              </a:ext>
            </a:extLst>
          </p:cNvPr>
          <p:cNvSpPr/>
          <p:nvPr/>
        </p:nvSpPr>
        <p:spPr>
          <a:xfrm>
            <a:off x="6456313" y="5355302"/>
            <a:ext cx="1636570" cy="4416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Arguments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32EA88-6570-8648-8841-37259EABE226}"/>
              </a:ext>
            </a:extLst>
          </p:cNvPr>
          <p:cNvSpPr/>
          <p:nvPr/>
        </p:nvSpPr>
        <p:spPr>
          <a:xfrm>
            <a:off x="2363928" y="3807663"/>
            <a:ext cx="1368137" cy="381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03B02-A944-E247-89E6-6D43E616AF8E}"/>
              </a:ext>
            </a:extLst>
          </p:cNvPr>
          <p:cNvSpPr/>
          <p:nvPr/>
        </p:nvSpPr>
        <p:spPr>
          <a:xfrm>
            <a:off x="3821061" y="3831098"/>
            <a:ext cx="3738324" cy="381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3AD7EF-5A9F-A349-BE29-2046EC84DCD1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926643" y="3990403"/>
            <a:ext cx="437285" cy="77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B1656-B191-F741-B458-E6C29B6CB4E4}"/>
              </a:ext>
            </a:extLst>
          </p:cNvPr>
          <p:cNvSpPr/>
          <p:nvPr/>
        </p:nvSpPr>
        <p:spPr>
          <a:xfrm>
            <a:off x="2744932" y="4277591"/>
            <a:ext cx="6061364" cy="77931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208960-4FDA-8E4B-A94B-91ED21F255C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274598" y="5056909"/>
            <a:ext cx="0" cy="298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E146-127B-8143-A92E-68CD9BFF29F4}"/>
              </a:ext>
            </a:extLst>
          </p:cNvPr>
          <p:cNvCxnSpPr>
            <a:stCxn id="10" idx="1"/>
          </p:cNvCxnSpPr>
          <p:nvPr/>
        </p:nvCxnSpPr>
        <p:spPr>
          <a:xfrm flipH="1">
            <a:off x="5775613" y="3352510"/>
            <a:ext cx="4403147" cy="4551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3738B-2023-0C43-ADA2-6B9C6B72AA8B}"/>
              </a:ext>
            </a:extLst>
          </p:cNvPr>
          <p:cNvSpPr/>
          <p:nvPr/>
        </p:nvSpPr>
        <p:spPr>
          <a:xfrm>
            <a:off x="10178761" y="3807663"/>
            <a:ext cx="1874694" cy="23489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Based on Block Type block labels will be 1 or 2</a:t>
            </a:r>
          </a:p>
          <a:p>
            <a:r>
              <a:rPr lang="en-US" sz="1500" b="1" dirty="0"/>
              <a:t>Example: </a:t>
            </a:r>
            <a:r>
              <a:rPr lang="en-US" sz="1500" dirty="0"/>
              <a:t>Resource – 2 labels</a:t>
            </a:r>
          </a:p>
          <a:p>
            <a:r>
              <a:rPr lang="en-US" sz="1500" dirty="0"/>
              <a:t>Variables – 1 label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5B4F7-6163-C349-89ED-F2C246E4E792}"/>
              </a:ext>
            </a:extLst>
          </p:cNvPr>
          <p:cNvSpPr/>
          <p:nvPr/>
        </p:nvSpPr>
        <p:spPr>
          <a:xfrm>
            <a:off x="290074" y="4337110"/>
            <a:ext cx="1636569" cy="8843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Top Level &amp; Block inside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6D795-6D4C-F541-8D30-37DECE0837B6}"/>
              </a:ext>
            </a:extLst>
          </p:cNvPr>
          <p:cNvSpPr/>
          <p:nvPr/>
        </p:nvSpPr>
        <p:spPr>
          <a:xfrm>
            <a:off x="272748" y="5289020"/>
            <a:ext cx="3842052" cy="4675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Top Level Blocks: </a:t>
            </a:r>
            <a:r>
              <a:rPr lang="en-US" sz="1500" dirty="0"/>
              <a:t>resource, provider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F12F5-F84C-8842-89C2-24028F2D1E9C}"/>
              </a:ext>
            </a:extLst>
          </p:cNvPr>
          <p:cNvSpPr/>
          <p:nvPr/>
        </p:nvSpPr>
        <p:spPr>
          <a:xfrm>
            <a:off x="272748" y="5820472"/>
            <a:ext cx="3842052" cy="4675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Block Inside Block: </a:t>
            </a:r>
            <a:r>
              <a:rPr lang="en-US" sz="1500" dirty="0"/>
              <a:t>provisioners, resource specific blocks like tags </a:t>
            </a:r>
          </a:p>
        </p:txBody>
      </p:sp>
    </p:spTree>
    <p:extLst>
      <p:ext uri="{BB962C8B-B14F-4D97-AF65-F5344CB8AC3E}">
        <p14:creationId xmlns:p14="http://schemas.microsoft.com/office/powerpoint/2010/main" val="342047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65C79-7671-814D-A232-105A3CB7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360"/>
            <a:ext cx="10515600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Language Basics – </a:t>
            </a:r>
            <a:r>
              <a:rPr lang="en-US" dirty="0">
                <a:solidFill>
                  <a:srgbClr val="7030A0"/>
                </a:solidFill>
              </a:rPr>
              <a:t>Configuration Syntax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F3E9F-0C95-0048-8D0B-166326F5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87" y="1173788"/>
            <a:ext cx="7694083" cy="4042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05803E-2383-5049-A7B4-C4A332DB9F28}"/>
              </a:ext>
            </a:extLst>
          </p:cNvPr>
          <p:cNvSpPr/>
          <p:nvPr/>
        </p:nvSpPr>
        <p:spPr>
          <a:xfrm>
            <a:off x="126994" y="3683962"/>
            <a:ext cx="1636570" cy="153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Argument Name</a:t>
            </a:r>
          </a:p>
          <a:p>
            <a:pPr algn="ctr"/>
            <a:r>
              <a:rPr lang="en-US" sz="1500" dirty="0"/>
              <a:t>[or]</a:t>
            </a:r>
          </a:p>
          <a:p>
            <a:pPr algn="ctr"/>
            <a:r>
              <a:rPr lang="en-US" sz="1500" dirty="0"/>
              <a:t>Identifier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18274-D2D2-1A4C-BB1D-5D91444F3288}"/>
              </a:ext>
            </a:extLst>
          </p:cNvPr>
          <p:cNvSpPr/>
          <p:nvPr/>
        </p:nvSpPr>
        <p:spPr>
          <a:xfrm>
            <a:off x="2736269" y="4251613"/>
            <a:ext cx="2164773" cy="762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1F315-8CDB-074B-9C27-40B37C497D64}"/>
              </a:ext>
            </a:extLst>
          </p:cNvPr>
          <p:cNvSpPr/>
          <p:nvPr/>
        </p:nvSpPr>
        <p:spPr>
          <a:xfrm>
            <a:off x="5209883" y="4251613"/>
            <a:ext cx="3631046" cy="762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C771F-5AD7-EE4C-BA33-21C7018B8552}"/>
              </a:ext>
            </a:extLst>
          </p:cNvPr>
          <p:cNvSpPr/>
          <p:nvPr/>
        </p:nvSpPr>
        <p:spPr>
          <a:xfrm>
            <a:off x="10430353" y="3866284"/>
            <a:ext cx="1636570" cy="153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Argument Value</a:t>
            </a:r>
          </a:p>
          <a:p>
            <a:pPr algn="ctr"/>
            <a:r>
              <a:rPr lang="en-US" sz="1500" dirty="0"/>
              <a:t>[or]</a:t>
            </a:r>
          </a:p>
          <a:p>
            <a:pPr algn="ctr"/>
            <a:r>
              <a:rPr lang="en-US" sz="1500" dirty="0"/>
              <a:t>Expression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40B18E-1C54-F94E-AFE5-25E5ECD14AFF}"/>
              </a:ext>
            </a:extLst>
          </p:cNvPr>
          <p:cNvCxnSpPr>
            <a:stCxn id="11" idx="3"/>
          </p:cNvCxnSpPr>
          <p:nvPr/>
        </p:nvCxnSpPr>
        <p:spPr>
          <a:xfrm flipV="1">
            <a:off x="1763564" y="4450291"/>
            <a:ext cx="97270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ECF984-F6EC-094E-9DA2-8978FE71121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8840929" y="4632613"/>
            <a:ext cx="158942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0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D2E22-0B1D-314F-B58F-84B112BF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7"/>
            <a:ext cx="10515600" cy="990709"/>
          </a:xfrm>
        </p:spPr>
        <p:txBody>
          <a:bodyPr>
            <a:normAutofit fontScale="90000"/>
          </a:bodyPr>
          <a:lstStyle/>
          <a:p>
            <a:r>
              <a:rPr lang="en-US" dirty="0"/>
              <a:t>Terraform Language Basics – </a:t>
            </a:r>
            <a:r>
              <a:rPr lang="en-US" dirty="0">
                <a:solidFill>
                  <a:srgbClr val="7030A0"/>
                </a:solidFill>
              </a:rPr>
              <a:t>Configuration Syntax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9F112-A450-8242-8A18-055FC326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05" y="2275898"/>
            <a:ext cx="9768417" cy="396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3A1A5B-82F0-884A-B34C-9075ADD8D069}"/>
              </a:ext>
            </a:extLst>
          </p:cNvPr>
          <p:cNvSpPr/>
          <p:nvPr/>
        </p:nvSpPr>
        <p:spPr>
          <a:xfrm>
            <a:off x="3584863" y="1424406"/>
            <a:ext cx="7768937" cy="406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Single Line Comments with # or //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8CAD09-5BE0-8D4F-8539-C2C7170AB6E7}"/>
              </a:ext>
            </a:extLst>
          </p:cNvPr>
          <p:cNvCxnSpPr>
            <a:stCxn id="6" idx="2"/>
          </p:cNvCxnSpPr>
          <p:nvPr/>
        </p:nvCxnSpPr>
        <p:spPr>
          <a:xfrm flipH="1">
            <a:off x="5178137" y="1831382"/>
            <a:ext cx="2291195" cy="6018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08149E-C440-B747-ABB8-9C67029240DA}"/>
              </a:ext>
            </a:extLst>
          </p:cNvPr>
          <p:cNvCxnSpPr>
            <a:stCxn id="6" idx="2"/>
          </p:cNvCxnSpPr>
          <p:nvPr/>
        </p:nvCxnSpPr>
        <p:spPr>
          <a:xfrm>
            <a:off x="7469332" y="1831382"/>
            <a:ext cx="2644487" cy="13205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6A8AA-B812-7643-8140-1B8964AF7BEF}"/>
              </a:ext>
            </a:extLst>
          </p:cNvPr>
          <p:cNvSpPr/>
          <p:nvPr/>
        </p:nvSpPr>
        <p:spPr>
          <a:xfrm>
            <a:off x="77932" y="2775946"/>
            <a:ext cx="2078182" cy="8868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Multi-line comment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5AD1F1E-4E4E-0142-BCF2-7DB69252F118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381125" y="3398693"/>
            <a:ext cx="1021773" cy="154997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0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1278</Words>
  <Application>Microsoft Office PowerPoint</Application>
  <PresentationFormat>Widescreen</PresentationFormat>
  <Paragraphs>272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Terraform Language Basics – Files</vt:lpstr>
      <vt:lpstr>PowerPoint Presentation</vt:lpstr>
      <vt:lpstr>PowerPoint Presentation</vt:lpstr>
      <vt:lpstr>Terraform Installation</vt:lpstr>
      <vt:lpstr>Terraform Language Basics – Configuration Syntax</vt:lpstr>
      <vt:lpstr>Terraform Language Basics – Configuration Syntax</vt:lpstr>
      <vt:lpstr>Terraform Language Basics – Configuration Syntax</vt:lpstr>
      <vt:lpstr>Terraform Language Basics – Configuration Syntax</vt:lpstr>
      <vt:lpstr>PowerPoint Presentation</vt:lpstr>
      <vt:lpstr>PowerPoint Presentation</vt:lpstr>
      <vt:lpstr>Terraform Fundamental Blocks</vt:lpstr>
      <vt:lpstr>PowerPoint Presentation</vt:lpstr>
      <vt:lpstr>Terraform Block</vt:lpstr>
      <vt:lpstr>Terraform Block</vt:lpstr>
      <vt:lpstr>PowerPoint Presentation</vt:lpstr>
      <vt:lpstr>Terraform Providers</vt:lpstr>
      <vt:lpstr>PowerPoint Presentation</vt:lpstr>
      <vt:lpstr>Dependency Lock File</vt:lpstr>
      <vt:lpstr>Required Providers</vt:lpstr>
      <vt:lpstr>Terraform Registry</vt:lpstr>
      <vt:lpstr>PowerPoint Presentation</vt:lpstr>
      <vt:lpstr>Terraform Language Basics – Configuration Syntax</vt:lpstr>
      <vt:lpstr>Resource Syntax</vt:lpstr>
      <vt:lpstr>PowerPoint Presentation</vt:lpstr>
      <vt:lpstr>Resource Behavior</vt:lpstr>
      <vt:lpstr>Terraform  State</vt:lpstr>
      <vt:lpstr>PowerPoint Presentation</vt:lpstr>
      <vt:lpstr>What are we going to learn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Jayapalreddy Vajrala</dc:creator>
  <cp:lastModifiedBy>Jayapalreddy Vajrala</cp:lastModifiedBy>
  <cp:revision>8</cp:revision>
  <dcterms:created xsi:type="dcterms:W3CDTF">2024-05-29T02:22:11Z</dcterms:created>
  <dcterms:modified xsi:type="dcterms:W3CDTF">2024-05-29T07:09:10Z</dcterms:modified>
</cp:coreProperties>
</file>