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66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CA27-763D-4A23-B2F4-4AF1EFA7536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C3C3-C073-487F-90B3-D37528EE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CA27-763D-4A23-B2F4-4AF1EFA7536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C3C3-C073-487F-90B3-D37528EE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CA27-763D-4A23-B2F4-4AF1EFA7536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C3C3-C073-487F-90B3-D37528EE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CA27-763D-4A23-B2F4-4AF1EFA7536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C3C3-C073-487F-90B3-D37528EE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CA27-763D-4A23-B2F4-4AF1EFA7536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C3C3-C073-487F-90B3-D37528EE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4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CA27-763D-4A23-B2F4-4AF1EFA7536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C3C3-C073-487F-90B3-D37528EE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8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CA27-763D-4A23-B2F4-4AF1EFA7536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C3C3-C073-487F-90B3-D37528EE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CA27-763D-4A23-B2F4-4AF1EFA7536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C3C3-C073-487F-90B3-D37528EE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CA27-763D-4A23-B2F4-4AF1EFA7536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C3C3-C073-487F-90B3-D37528EE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0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CA27-763D-4A23-B2F4-4AF1EFA7536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C3C3-C073-487F-90B3-D37528EE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CA27-763D-4A23-B2F4-4AF1EFA7536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C3C3-C073-487F-90B3-D37528EE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CA27-763D-4A23-B2F4-4AF1EFA7536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AC3C3-C073-487F-90B3-D37528EE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ensorflow/introducing-tf-text-438c8552bd5e" TargetMode="External"/><Relationship Id="rId2" Type="http://schemas.openxmlformats.org/officeDocument/2006/relationships/hyperlink" Target="https://techworm.net/programming/google-tensorflow-text-ai-libra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github.com/tensorflow/tex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5506" y="2436813"/>
            <a:ext cx="7092462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TensorFlow</a:t>
            </a:r>
            <a:br>
              <a:rPr lang="en-US" sz="4800" b="1" dirty="0" smtClean="0"/>
            </a:br>
            <a:r>
              <a:rPr lang="en-US" sz="4800" b="1" dirty="0" smtClean="0"/>
              <a:t>		TensorFlow.Text</a:t>
            </a:r>
            <a:br>
              <a:rPr lang="en-US" sz="4800" b="1" dirty="0" smtClean="0"/>
            </a:br>
            <a:r>
              <a:rPr lang="en-US" sz="4800" b="1" dirty="0" smtClean="0"/>
              <a:t>				TensorBoard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0808" y="5764946"/>
            <a:ext cx="3465268" cy="785324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Albert Hernández </a:t>
            </a:r>
            <a:r>
              <a:rPr lang="en-US" sz="1800" dirty="0" err="1" smtClean="0"/>
              <a:t>Chavarría</a:t>
            </a:r>
            <a:endParaRPr lang="en-US" sz="1800" dirty="0" smtClean="0"/>
          </a:p>
          <a:p>
            <a:pPr algn="r"/>
            <a:r>
              <a:rPr lang="en-US" sz="1800" dirty="0" smtClean="0"/>
              <a:t>José Pablo </a:t>
            </a:r>
            <a:r>
              <a:rPr lang="en-US" sz="1800" dirty="0" err="1" smtClean="0"/>
              <a:t>Vernavá</a:t>
            </a:r>
            <a:r>
              <a:rPr lang="en-US" sz="1800" dirty="0" smtClean="0"/>
              <a:t> Amador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92" y="1176826"/>
            <a:ext cx="37242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270153"/>
            <a:ext cx="10515600" cy="707537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TensorFlow.txt - Generalidades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1298087"/>
            <a:ext cx="6879772" cy="5342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R" sz="1800" dirty="0" smtClean="0"/>
          </a:p>
          <a:p>
            <a:pPr marL="0" indent="0">
              <a:buNone/>
            </a:pPr>
            <a:endParaRPr lang="es-CR" sz="1800" dirty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https://techworm.net/programming/google-tensorflow-text-ai-library/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https://medium.com/tensorflow/introducing-tf-text-438c8552bd5e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hlinkClick r:id="rId4"/>
              </a:rPr>
              <a:t>https://github.com/tensorflow/text</a:t>
            </a:r>
            <a:endParaRPr lang="es-CR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663" y="1858191"/>
            <a:ext cx="4249784" cy="23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270153"/>
            <a:ext cx="10515600" cy="707537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TensorFlow.txt - </a:t>
            </a:r>
            <a:r>
              <a:rPr lang="en-US" sz="4800" b="1" dirty="0" err="1" smtClean="0"/>
              <a:t>xxxxxxxxxx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453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639" y="2710952"/>
            <a:ext cx="3869327" cy="103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270153"/>
            <a:ext cx="10515600" cy="707537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TensorBoard - </a:t>
            </a:r>
            <a:r>
              <a:rPr lang="es-CR" sz="4800" b="1" dirty="0" smtClean="0"/>
              <a:t>Generalidades</a:t>
            </a:r>
            <a:endParaRPr lang="es-CR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478689"/>
            <a:ext cx="6209211" cy="449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 smtClean="0"/>
              <a:t>TensorBoard es un conjunto de aplicaciones web para inspeccionar, visualizar y comprender las ejecuciones y gráficos de TensorFlow</a:t>
            </a:r>
          </a:p>
          <a:p>
            <a:pPr marL="0" indent="0" algn="ctr">
              <a:buNone/>
            </a:pPr>
            <a:endParaRPr lang="es-ES" sz="1800" dirty="0" smtClean="0"/>
          </a:p>
          <a:p>
            <a:pPr marL="0" indent="0" algn="ctr">
              <a:buNone/>
            </a:pPr>
            <a:r>
              <a:rPr lang="es-ES" sz="1800" dirty="0" smtClean="0"/>
              <a:t>Nos ayuda a visualizar la estructura computacional de TensorFlow</a:t>
            </a:r>
          </a:p>
          <a:p>
            <a:pPr marL="0" indent="0" algn="ctr">
              <a:buNone/>
            </a:pPr>
            <a:endParaRPr lang="es-ES" sz="1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s-CR" sz="1800" b="1" dirty="0" smtClean="0"/>
              <a:t>Beneficios</a:t>
            </a:r>
          </a:p>
          <a:p>
            <a:pPr lvl="1">
              <a:lnSpc>
                <a:spcPct val="100000"/>
              </a:lnSpc>
            </a:pPr>
            <a:r>
              <a:rPr lang="es-ES" sz="1600" dirty="0" smtClean="0"/>
              <a:t>Se puede trazar métricas como “</a:t>
            </a:r>
            <a:r>
              <a:rPr lang="es-ES" sz="1600" dirty="0" err="1" smtClean="0"/>
              <a:t>loss</a:t>
            </a:r>
            <a:r>
              <a:rPr lang="es-ES" sz="1600" dirty="0" smtClean="0"/>
              <a:t>” y “</a:t>
            </a:r>
            <a:r>
              <a:rPr lang="es-ES" sz="1600" dirty="0" err="1" smtClean="0"/>
              <a:t>accuracy</a:t>
            </a:r>
            <a:r>
              <a:rPr lang="es-ES" sz="1600" dirty="0" smtClean="0"/>
              <a:t>” durante el entrenamiento</a:t>
            </a:r>
          </a:p>
          <a:p>
            <a:pPr lvl="1">
              <a:lnSpc>
                <a:spcPct val="100000"/>
              </a:lnSpc>
            </a:pPr>
            <a:r>
              <a:rPr lang="es-ES" sz="1600" dirty="0" smtClean="0"/>
              <a:t>Mostrar histogramas de variación de un tensor está en el tiempo</a:t>
            </a:r>
          </a:p>
          <a:p>
            <a:pPr lvl="1">
              <a:lnSpc>
                <a:spcPct val="100000"/>
              </a:lnSpc>
            </a:pPr>
            <a:r>
              <a:rPr lang="es-ES" sz="1600" dirty="0" smtClean="0"/>
              <a:t>Mostrar datos adicionales, como imágenes</a:t>
            </a:r>
          </a:p>
          <a:p>
            <a:pPr lvl="1">
              <a:lnSpc>
                <a:spcPct val="100000"/>
              </a:lnSpc>
            </a:pPr>
            <a:r>
              <a:rPr lang="es-ES" sz="1600" dirty="0" smtClean="0"/>
              <a:t>Recolectar “</a:t>
            </a:r>
            <a:r>
              <a:rPr lang="en-US" sz="1600" dirty="0" smtClean="0"/>
              <a:t>runtime metadata</a:t>
            </a:r>
            <a:r>
              <a:rPr lang="es-ES" sz="1600" dirty="0" smtClean="0"/>
              <a:t>” para un corrimiento</a:t>
            </a:r>
          </a:p>
          <a:p>
            <a:pPr lvl="1">
              <a:lnSpc>
                <a:spcPct val="100000"/>
              </a:lnSpc>
            </a:pPr>
            <a:r>
              <a:rPr lang="es-ES" sz="1600" dirty="0" smtClean="0"/>
              <a:t>Formas de tensores para los nodos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680" y="1504816"/>
            <a:ext cx="5630409" cy="4556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2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270153"/>
            <a:ext cx="10515600" cy="707537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TensorBoard - </a:t>
            </a:r>
            <a:r>
              <a:rPr lang="es-CR" sz="4800" b="1" dirty="0" smtClean="0"/>
              <a:t>Funcionalidades</a:t>
            </a:r>
            <a:endParaRPr lang="es-CR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179587"/>
            <a:ext cx="2846953" cy="34829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b="1" dirty="0" smtClean="0"/>
              <a:t>Dashboard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Scalars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Images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Audio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Graphs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Distributions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Histograms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Embedding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235" y="4606834"/>
            <a:ext cx="4687970" cy="2012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147" y="4595856"/>
            <a:ext cx="4055608" cy="2023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486" y="1179587"/>
            <a:ext cx="6365719" cy="3203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62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79" y="2635566"/>
            <a:ext cx="5026863" cy="9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270153"/>
            <a:ext cx="10515600" cy="707537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TensorFlow - Generalidades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1298087"/>
            <a:ext cx="7715795" cy="5342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1800" dirty="0" smtClean="0"/>
              <a:t>Plataforma desarrollada por Google y liberada en el 2017 (versión estable)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s-CR" sz="1800" b="1" dirty="0" smtClean="0"/>
              <a:t>Desarrollado</a:t>
            </a:r>
          </a:p>
          <a:p>
            <a:pPr lvl="2"/>
            <a:r>
              <a:rPr lang="es-CR" sz="1600" dirty="0" smtClean="0"/>
              <a:t>C++</a:t>
            </a:r>
          </a:p>
          <a:p>
            <a:pPr lvl="2"/>
            <a:r>
              <a:rPr lang="es-CR" sz="1600" dirty="0" smtClean="0"/>
              <a:t>Python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s-CR" sz="1800" b="1" dirty="0" smtClean="0"/>
              <a:t>Usos</a:t>
            </a:r>
          </a:p>
          <a:p>
            <a:pPr lvl="2"/>
            <a:r>
              <a:rPr lang="es-CR" sz="1600" dirty="0" smtClean="0"/>
              <a:t>Cálculos numéricos</a:t>
            </a:r>
          </a:p>
          <a:p>
            <a:pPr lvl="2"/>
            <a:r>
              <a:rPr lang="es-CR" sz="1600" dirty="0" smtClean="0"/>
              <a:t>Aprendizaje automático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s-CR" sz="1800" b="1" dirty="0" smtClean="0"/>
              <a:t>Tensor</a:t>
            </a:r>
          </a:p>
          <a:p>
            <a:pPr lvl="2"/>
            <a:r>
              <a:rPr lang="es-ES" sz="1600" dirty="0" smtClean="0"/>
              <a:t>Matriz de dimensión "n“</a:t>
            </a:r>
          </a:p>
          <a:p>
            <a:pPr lvl="2"/>
            <a:r>
              <a:rPr lang="es-ES" sz="1600" dirty="0" smtClean="0"/>
              <a:t>Representa todos los tipos de datos en TensorFlow</a:t>
            </a:r>
            <a:endParaRPr lang="es-CR" sz="1600" dirty="0" smtClean="0"/>
          </a:p>
          <a:p>
            <a:pPr marL="457200" lvl="1" indent="0">
              <a:spcBef>
                <a:spcPts val="1800"/>
              </a:spcBef>
              <a:buNone/>
            </a:pPr>
            <a:r>
              <a:rPr lang="es-CR" sz="1800" b="1" dirty="0" smtClean="0"/>
              <a:t>Cálculos Numéricos</a:t>
            </a:r>
          </a:p>
          <a:p>
            <a:pPr lvl="2"/>
            <a:r>
              <a:rPr lang="es-CR" sz="1600" dirty="0" smtClean="0"/>
              <a:t>Gráficos de flujo de datos</a:t>
            </a:r>
          </a:p>
          <a:p>
            <a:pPr lvl="2"/>
            <a:r>
              <a:rPr lang="es-CR" sz="1600" dirty="0" smtClean="0"/>
              <a:t>Red de nodos interconectados</a:t>
            </a:r>
          </a:p>
          <a:p>
            <a:pPr lvl="2"/>
            <a:r>
              <a:rPr lang="es-CR" sz="1600" dirty="0" smtClean="0"/>
              <a:t>Un nodo representa una operación</a:t>
            </a:r>
          </a:p>
          <a:p>
            <a:pPr lvl="2"/>
            <a:r>
              <a:rPr lang="es-CR" sz="1600" dirty="0" smtClean="0"/>
              <a:t>Cada nodo puede retornar cero o más tensores</a:t>
            </a:r>
          </a:p>
          <a:p>
            <a:pPr marL="0" indent="0">
              <a:buNone/>
            </a:pPr>
            <a:endParaRPr lang="es-CR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542" y="2043384"/>
            <a:ext cx="3943350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364" y="3166875"/>
            <a:ext cx="3916836" cy="25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291528"/>
            <a:ext cx="10515600" cy="707537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TensorFlow - </a:t>
            </a:r>
            <a:r>
              <a:rPr lang="en-US" sz="4800" b="1" dirty="0" err="1" smtClean="0"/>
              <a:t>Estructura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1298087"/>
            <a:ext cx="7007544" cy="5342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 smtClean="0"/>
              <a:t>El gráfico muestra las operaciones y la conexión entre los nodos</a:t>
            </a:r>
            <a:endParaRPr lang="es-CR" sz="1800" dirty="0" smtClean="0"/>
          </a:p>
          <a:p>
            <a:pPr marL="0" indent="0">
              <a:buNone/>
            </a:pPr>
            <a:endParaRPr lang="es-CR" sz="1800" dirty="0" smtClean="0"/>
          </a:p>
          <a:p>
            <a:pPr marL="0" indent="0">
              <a:buNone/>
            </a:pPr>
            <a:r>
              <a:rPr lang="es-CR" sz="1800" b="1" dirty="0" smtClean="0"/>
              <a:t>Ventajas</a:t>
            </a:r>
          </a:p>
          <a:p>
            <a:pPr lvl="1"/>
            <a:r>
              <a:rPr lang="es-CR" sz="1600" dirty="0" smtClean="0"/>
              <a:t>Puede correr en diferentes CPUs, GPUs o sistemas operativos móviles</a:t>
            </a:r>
          </a:p>
          <a:p>
            <a:pPr lvl="1"/>
            <a:r>
              <a:rPr lang="es-CR" sz="1600" dirty="0" smtClean="0"/>
              <a:t>Portabilidad del gráfico permite conservar los cálculos</a:t>
            </a:r>
          </a:p>
          <a:p>
            <a:pPr lvl="1"/>
            <a:r>
              <a:rPr lang="es-ES" sz="1600" dirty="0"/>
              <a:t>E</a:t>
            </a:r>
            <a:r>
              <a:rPr lang="es-ES" sz="1600" dirty="0" smtClean="0"/>
              <a:t>l gráfico se puede guardar y ser ejecutado en el futuro</a:t>
            </a:r>
            <a:endParaRPr lang="es-CR" sz="1600" dirty="0" smtClean="0"/>
          </a:p>
          <a:p>
            <a:pPr marL="0" indent="0">
              <a:buNone/>
            </a:pPr>
            <a:endParaRPr lang="es-CR" sz="1800" dirty="0" smtClean="0"/>
          </a:p>
          <a:p>
            <a:pPr marL="0" indent="0">
              <a:buNone/>
            </a:pPr>
            <a:r>
              <a:rPr lang="es-CR" sz="1800" b="1" dirty="0" smtClean="0"/>
              <a:t>Incorpora diferentes APIs</a:t>
            </a:r>
          </a:p>
          <a:p>
            <a:pPr lvl="1"/>
            <a:r>
              <a:rPr lang="es-CR" sz="1600" dirty="0" smtClean="0"/>
              <a:t>Construir diferentes arquitecturas de ‘Deep Learning’</a:t>
            </a:r>
          </a:p>
          <a:p>
            <a:pPr lvl="1"/>
            <a:r>
              <a:rPr lang="es-CR" sz="1600" dirty="0" smtClean="0"/>
              <a:t>Redes neuronales recursivas</a:t>
            </a:r>
          </a:p>
          <a:p>
            <a:pPr lvl="1"/>
            <a:r>
              <a:rPr lang="es-CR" sz="1600" dirty="0" smtClean="0"/>
              <a:t>Redes neuronales convolucionales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705" y="666139"/>
            <a:ext cx="3499787" cy="257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582" y="3544389"/>
            <a:ext cx="4219955" cy="28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312370"/>
            <a:ext cx="10515600" cy="707537"/>
          </a:xfrm>
        </p:spPr>
        <p:txBody>
          <a:bodyPr>
            <a:noAutofit/>
          </a:bodyPr>
          <a:lstStyle/>
          <a:p>
            <a:r>
              <a:rPr lang="es-CR" sz="4800" b="1" dirty="0" smtClean="0"/>
              <a:t>TensorFlow - Casos de Uso</a:t>
            </a:r>
            <a:endParaRPr lang="es-CR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1298087"/>
            <a:ext cx="6653348" cy="5342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/>
              <a:t>Google lo </a:t>
            </a:r>
            <a:r>
              <a:rPr lang="es-CR" sz="1900" dirty="0" smtClean="0"/>
              <a:t>utiliza</a:t>
            </a:r>
            <a:r>
              <a:rPr lang="en-US" sz="1900" dirty="0" smtClean="0"/>
              <a:t> </a:t>
            </a:r>
            <a:r>
              <a:rPr lang="es-CR" sz="1900" dirty="0" smtClean="0"/>
              <a:t>en diferentes productos y servicios</a:t>
            </a:r>
          </a:p>
          <a:p>
            <a:pPr marL="0" indent="0">
              <a:buNone/>
            </a:pPr>
            <a:endParaRPr lang="es-CR" sz="1700" dirty="0" smtClean="0"/>
          </a:p>
          <a:p>
            <a:pPr marL="0" indent="0">
              <a:buNone/>
            </a:pPr>
            <a:r>
              <a:rPr lang="es-CR" sz="1800" b="1" dirty="0" smtClean="0"/>
              <a:t>Gmail - Smart Reply</a:t>
            </a:r>
          </a:p>
          <a:p>
            <a:pPr lvl="1"/>
            <a:r>
              <a:rPr lang="es-ES" sz="1600" dirty="0"/>
              <a:t>S</a:t>
            </a:r>
            <a:r>
              <a:rPr lang="es-ES" sz="1600" dirty="0" smtClean="0"/>
              <a:t>ugieren hasta 3 respuestas automáticamente</a:t>
            </a:r>
          </a:p>
          <a:p>
            <a:pPr lvl="1"/>
            <a:r>
              <a:rPr lang="es-ES" sz="1600" dirty="0" smtClean="0"/>
              <a:t>Respuestas basadas en el correo electrónico recibido</a:t>
            </a:r>
          </a:p>
          <a:p>
            <a:pPr marL="0" indent="0">
              <a:buNone/>
            </a:pPr>
            <a:endParaRPr lang="es-CR" sz="1600" dirty="0" smtClean="0"/>
          </a:p>
          <a:p>
            <a:pPr marL="0" indent="0">
              <a:buNone/>
            </a:pPr>
            <a:r>
              <a:rPr lang="es-CR" sz="1800" b="1" dirty="0" smtClean="0"/>
              <a:t>Google - Translate</a:t>
            </a:r>
          </a:p>
          <a:p>
            <a:pPr lvl="1"/>
            <a:r>
              <a:rPr lang="es-ES" sz="1600" dirty="0"/>
              <a:t>R</a:t>
            </a:r>
            <a:r>
              <a:rPr lang="es-ES" sz="1600" dirty="0" smtClean="0"/>
              <a:t>ealizar traducciones</a:t>
            </a:r>
          </a:p>
          <a:p>
            <a:pPr lvl="1"/>
            <a:r>
              <a:rPr lang="es-ES" sz="1600" dirty="0"/>
              <a:t>C</a:t>
            </a:r>
            <a:r>
              <a:rPr lang="es-ES" sz="1600" dirty="0" smtClean="0"/>
              <a:t>lasificación de texto</a:t>
            </a:r>
          </a:p>
          <a:p>
            <a:pPr lvl="1"/>
            <a:r>
              <a:rPr lang="es-ES" sz="1600" dirty="0"/>
              <a:t>R</a:t>
            </a:r>
            <a:r>
              <a:rPr lang="es-ES" sz="1600" dirty="0" smtClean="0"/>
              <a:t>econocimiento de lenguaje, imágenes y escritura</a:t>
            </a:r>
          </a:p>
          <a:p>
            <a:pPr lvl="1"/>
            <a:r>
              <a:rPr lang="es-CR" sz="1600" dirty="0" smtClean="0"/>
              <a:t>Red neuronal modelo secuencia-a-secuencia</a:t>
            </a:r>
          </a:p>
          <a:p>
            <a:pPr lvl="1"/>
            <a:r>
              <a:rPr lang="es-CR" sz="1600" dirty="0" smtClean="0"/>
              <a:t>Dos redes neuronales recurrentes (</a:t>
            </a:r>
            <a:r>
              <a:rPr lang="es-ES" sz="1600" dirty="0" smtClean="0"/>
              <a:t>un codificador y un decodificador</a:t>
            </a:r>
            <a:r>
              <a:rPr lang="es-CR" sz="1600" dirty="0" smtClean="0"/>
              <a:t>)</a:t>
            </a:r>
          </a:p>
          <a:p>
            <a:pPr marL="0" indent="0">
              <a:buNone/>
            </a:pPr>
            <a:endParaRPr lang="es-CR" sz="1600" dirty="0"/>
          </a:p>
          <a:p>
            <a:pPr marL="0" indent="0">
              <a:buNone/>
            </a:pPr>
            <a:r>
              <a:rPr lang="es-CR" sz="1800" b="1" dirty="0" smtClean="0"/>
              <a:t>Otros Ejemplos</a:t>
            </a:r>
          </a:p>
          <a:p>
            <a:pPr lvl="1"/>
            <a:r>
              <a:rPr lang="es-CR" sz="1600" dirty="0" smtClean="0"/>
              <a:t>Comercial (Uber, </a:t>
            </a:r>
            <a:r>
              <a:rPr lang="es-CR" sz="1600" dirty="0" err="1" smtClean="0"/>
              <a:t>Airbnb</a:t>
            </a:r>
            <a:r>
              <a:rPr lang="es-CR" sz="1600" dirty="0" smtClean="0"/>
              <a:t>, Twitter, Airbus, IBM)</a:t>
            </a:r>
          </a:p>
          <a:p>
            <a:pPr lvl="1"/>
            <a:r>
              <a:rPr lang="es-CR" sz="1600" dirty="0" smtClean="0"/>
              <a:t>Medicina (detección de retinopatía diabética)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492" y="637104"/>
            <a:ext cx="4107181" cy="19624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493" t="9643" r="5089"/>
          <a:stretch/>
        </p:blipFill>
        <p:spPr>
          <a:xfrm>
            <a:off x="8123835" y="2655825"/>
            <a:ext cx="3410496" cy="19311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215" y="4643245"/>
            <a:ext cx="4429738" cy="2058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25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312370"/>
            <a:ext cx="10515600" cy="707537"/>
          </a:xfrm>
        </p:spPr>
        <p:txBody>
          <a:bodyPr>
            <a:noAutofit/>
          </a:bodyPr>
          <a:lstStyle/>
          <a:p>
            <a:r>
              <a:rPr lang="es-CR" sz="4800" b="1" dirty="0" smtClean="0"/>
              <a:t>TensorFlow - Desafíos</a:t>
            </a:r>
            <a:endParaRPr lang="es-CR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1629013"/>
            <a:ext cx="6548845" cy="38051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s-CR" sz="2000" dirty="0" smtClean="0"/>
              <a:t>Algunos desafíos que se pueden listar:</a:t>
            </a:r>
          </a:p>
          <a:p>
            <a:pPr lvl="1">
              <a:lnSpc>
                <a:spcPct val="150000"/>
              </a:lnSpc>
            </a:pPr>
            <a:r>
              <a:rPr lang="es-ES" sz="1800" dirty="0" smtClean="0"/>
              <a:t>[Recolección - Preparación de datos] vs. [ Tiempo - Recursos]</a:t>
            </a:r>
          </a:p>
          <a:p>
            <a:pPr lvl="1">
              <a:lnSpc>
                <a:spcPct val="150000"/>
              </a:lnSpc>
            </a:pPr>
            <a:r>
              <a:rPr lang="es-ES" sz="1800" dirty="0" smtClean="0"/>
              <a:t>Costo de grandes set de datos</a:t>
            </a:r>
          </a:p>
          <a:p>
            <a:pPr lvl="1">
              <a:lnSpc>
                <a:spcPct val="150000"/>
              </a:lnSpc>
            </a:pPr>
            <a:r>
              <a:rPr lang="es-ES" sz="1800" dirty="0" smtClean="0"/>
              <a:t>El problema de la caja negra</a:t>
            </a:r>
          </a:p>
          <a:p>
            <a:pPr lvl="1">
              <a:lnSpc>
                <a:spcPct val="150000"/>
              </a:lnSpc>
            </a:pPr>
            <a:r>
              <a:rPr lang="es-ES" sz="1800" dirty="0" smtClean="0"/>
              <a:t>Pocos especialistas para la gran necesidad de desarrollo</a:t>
            </a:r>
          </a:p>
          <a:p>
            <a:pPr lvl="1">
              <a:lnSpc>
                <a:spcPct val="150000"/>
              </a:lnSpc>
            </a:pPr>
            <a:r>
              <a:rPr lang="es-ES" sz="1800" dirty="0" smtClean="0"/>
              <a:t>Regulaciones para la protección de datos personales</a:t>
            </a:r>
          </a:p>
          <a:p>
            <a:pPr lvl="1">
              <a:lnSpc>
                <a:spcPct val="150000"/>
              </a:lnSpc>
            </a:pPr>
            <a:r>
              <a:rPr lang="es-ES" sz="1800" dirty="0" smtClean="0"/>
              <a:t>Tecnología bastante joven (2017)</a:t>
            </a:r>
          </a:p>
          <a:p>
            <a:pPr marL="0" indent="0">
              <a:buNone/>
            </a:pPr>
            <a:endParaRPr lang="es-CR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500" y="1629013"/>
            <a:ext cx="4912533" cy="18679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641" y="3772331"/>
            <a:ext cx="3034250" cy="22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312370"/>
            <a:ext cx="10515600" cy="707537"/>
          </a:xfrm>
        </p:spPr>
        <p:txBody>
          <a:bodyPr>
            <a:noAutofit/>
          </a:bodyPr>
          <a:lstStyle/>
          <a:p>
            <a:r>
              <a:rPr lang="es-CR" sz="4800" b="1" dirty="0" smtClean="0"/>
              <a:t>TensorFlow - Comparación</a:t>
            </a:r>
            <a:endParaRPr lang="es-CR" sz="48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2880" y="1240257"/>
            <a:ext cx="6222006" cy="5561142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s-CR" sz="1800" b="1" dirty="0" smtClean="0"/>
              <a:t>TensorFlow</a:t>
            </a:r>
          </a:p>
          <a:p>
            <a:pPr lvl="1"/>
            <a:r>
              <a:rPr lang="es-CR" sz="1400" dirty="0"/>
              <a:t>Plataforma líder por su arquitectura </a:t>
            </a:r>
            <a:r>
              <a:rPr lang="en-US" sz="1400" dirty="0"/>
              <a:t>flexible</a:t>
            </a:r>
            <a:endParaRPr lang="es-CR" sz="1400" dirty="0"/>
          </a:p>
          <a:p>
            <a:pPr lvl="1"/>
            <a:r>
              <a:rPr lang="es-ES" sz="1400" dirty="0" smtClean="0"/>
              <a:t>Aplicaciones tipo desktop como móviles</a:t>
            </a:r>
          </a:p>
          <a:p>
            <a:pPr lvl="1"/>
            <a:r>
              <a:rPr lang="es-ES" sz="1400" dirty="0" smtClean="0"/>
              <a:t>Soporta lenguajes como Python, C++</a:t>
            </a:r>
          </a:p>
          <a:p>
            <a:pPr lvl="1"/>
            <a:r>
              <a:rPr lang="es-ES" sz="1400" dirty="0" smtClean="0"/>
              <a:t>Posee mucha documentación y ejemplos disponibles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s-CR" sz="1800" b="1" dirty="0" smtClean="0"/>
              <a:t>Pytorch</a:t>
            </a:r>
          </a:p>
          <a:p>
            <a:pPr lvl="1"/>
            <a:r>
              <a:rPr lang="es-ES" sz="1400" dirty="0" smtClean="0"/>
              <a:t>Basado en el lenguaje Python</a:t>
            </a:r>
          </a:p>
          <a:p>
            <a:pPr lvl="1"/>
            <a:r>
              <a:rPr lang="es-ES" sz="1400" dirty="0" smtClean="0"/>
              <a:t>Usado por Facebook y Twitter</a:t>
            </a:r>
          </a:p>
          <a:p>
            <a:pPr lvl="1"/>
            <a:r>
              <a:rPr lang="es-ES" sz="1400" dirty="0" smtClean="0"/>
              <a:t>Permite una personalización que TensorFlow no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s-CR" sz="1800" b="1" dirty="0" err="1" smtClean="0"/>
              <a:t>Caffe</a:t>
            </a:r>
            <a:endParaRPr lang="es-CR" sz="1800" b="1" dirty="0" smtClean="0"/>
          </a:p>
          <a:p>
            <a:pPr lvl="1"/>
            <a:r>
              <a:rPr lang="es-ES" sz="1400" dirty="0"/>
              <a:t>I</a:t>
            </a:r>
            <a:r>
              <a:rPr lang="es-ES" sz="1400" dirty="0" smtClean="0"/>
              <a:t>nterfaces como C, C++, Python y MATLAB</a:t>
            </a:r>
            <a:endParaRPr lang="es-CR" sz="1400" dirty="0" smtClean="0"/>
          </a:p>
          <a:p>
            <a:pPr lvl="1"/>
            <a:r>
              <a:rPr lang="es-CR" sz="1400" dirty="0" smtClean="0"/>
              <a:t>Velocidad que favorece </a:t>
            </a:r>
            <a:r>
              <a:rPr lang="es-ES" sz="1400" dirty="0" smtClean="0"/>
              <a:t>su aplicabilidad en redes neuronales convolucionales (CNNs)</a:t>
            </a:r>
          </a:p>
          <a:p>
            <a:pPr lvl="1"/>
            <a:r>
              <a:rPr lang="es-ES" sz="1400" dirty="0" smtClean="0"/>
              <a:t>Popular con redes neuronales para hacer reconocimiento visual</a:t>
            </a:r>
          </a:p>
          <a:p>
            <a:pPr lvl="1"/>
            <a:r>
              <a:rPr lang="es-CR" sz="1400" dirty="0" smtClean="0"/>
              <a:t>Pobre soporte general para redes recurrentes (como las usadas por Google Translate)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s-CR" sz="1800" b="1" dirty="0" smtClean="0"/>
              <a:t>Microsoft Cognitive Toolkit o CNTK</a:t>
            </a:r>
          </a:p>
          <a:p>
            <a:pPr lvl="1"/>
            <a:r>
              <a:rPr lang="es-CR" sz="1400" dirty="0" smtClean="0"/>
              <a:t>Realiza redes neuronales convolucionales de forma eficiente</a:t>
            </a:r>
          </a:p>
          <a:p>
            <a:pPr lvl="1"/>
            <a:r>
              <a:rPr lang="es-ES" sz="1400" dirty="0" smtClean="0"/>
              <a:t>Hace un uso coherente de los recursos</a:t>
            </a:r>
          </a:p>
          <a:p>
            <a:pPr lvl="1"/>
            <a:r>
              <a:rPr lang="es-ES" sz="1400" dirty="0" smtClean="0"/>
              <a:t>Mejor rendimiento cuando opera en múltiples maquinas)</a:t>
            </a:r>
            <a:endParaRPr lang="es-CR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218" y="3116664"/>
            <a:ext cx="5726154" cy="2968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82" y="1288869"/>
            <a:ext cx="5706133" cy="15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312370"/>
            <a:ext cx="10515600" cy="707537"/>
          </a:xfrm>
        </p:spPr>
        <p:txBody>
          <a:bodyPr>
            <a:noAutofit/>
          </a:bodyPr>
          <a:lstStyle/>
          <a:p>
            <a:r>
              <a:rPr lang="es-CR" sz="4800" b="1" dirty="0" smtClean="0"/>
              <a:t>TensorFlow - Estado Actual</a:t>
            </a:r>
            <a:endParaRPr lang="es-CR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1629013"/>
            <a:ext cx="8943701" cy="3805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dirty="0" smtClean="0"/>
              <a:t>Ultima versión estable TensorFlow 1.14</a:t>
            </a:r>
          </a:p>
          <a:p>
            <a:pPr>
              <a:lnSpc>
                <a:spcPct val="100000"/>
              </a:lnSpc>
            </a:pPr>
            <a:r>
              <a:rPr lang="es-ES" sz="1800" dirty="0" smtClean="0"/>
              <a:t>Versión Beta </a:t>
            </a:r>
            <a:r>
              <a:rPr lang="es-ES" sz="1800" dirty="0" smtClean="0"/>
              <a:t>TensorFlow 2.0 (Q2-2019)</a:t>
            </a:r>
          </a:p>
          <a:p>
            <a:pPr>
              <a:lnSpc>
                <a:spcPct val="100000"/>
              </a:lnSpc>
            </a:pPr>
            <a:r>
              <a:rPr lang="es-ES" sz="1800" dirty="0" smtClean="0"/>
              <a:t>Se espera que sea más sencillo aprender y aplicar TensorFlow</a:t>
            </a:r>
          </a:p>
          <a:p>
            <a:pPr>
              <a:lnSpc>
                <a:spcPct val="100000"/>
              </a:lnSpc>
            </a:pPr>
            <a:r>
              <a:rPr lang="es-ES" sz="1800" dirty="0" smtClean="0"/>
              <a:t>Mayor integración de </a:t>
            </a:r>
            <a:r>
              <a:rPr lang="es-ES" sz="1800" dirty="0" err="1" smtClean="0"/>
              <a:t>Keras</a:t>
            </a:r>
            <a:r>
              <a:rPr lang="es-ES" sz="1800" dirty="0" smtClean="0"/>
              <a:t> con TensorFlow</a:t>
            </a:r>
          </a:p>
          <a:p>
            <a:pPr>
              <a:lnSpc>
                <a:spcPct val="100000"/>
              </a:lnSpc>
            </a:pPr>
            <a:r>
              <a:rPr lang="es-CR" sz="1800" dirty="0" smtClean="0"/>
              <a:t>TensorFlow 2.0 incluye </a:t>
            </a:r>
            <a:r>
              <a:rPr lang="es-CR" sz="1800" dirty="0" err="1" smtClean="0"/>
              <a:t>datasets</a:t>
            </a:r>
            <a:r>
              <a:rPr lang="es-CR" sz="1800" dirty="0" smtClean="0"/>
              <a:t> comúnmente usados ya preparados</a:t>
            </a:r>
          </a:p>
          <a:p>
            <a:pPr>
              <a:lnSpc>
                <a:spcPct val="100000"/>
              </a:lnSpc>
            </a:pPr>
            <a:r>
              <a:rPr lang="es-ES" sz="1800" dirty="0" smtClean="0"/>
              <a:t>TensorFlow Lite para modelos de aprendizaje automático en móviles y sistemas embebidos</a:t>
            </a:r>
          </a:p>
          <a:p>
            <a:pPr>
              <a:lnSpc>
                <a:spcPct val="100000"/>
              </a:lnSpc>
            </a:pPr>
            <a:r>
              <a:rPr lang="es-ES" sz="1800" dirty="0" smtClean="0"/>
              <a:t>Convenios e iniciativas de educación con empresas como </a:t>
            </a:r>
            <a:r>
              <a:rPr lang="es-ES" sz="1800" dirty="0" err="1" smtClean="0"/>
              <a:t>Udacity</a:t>
            </a:r>
            <a:r>
              <a:rPr lang="es-ES" sz="1800" dirty="0" smtClean="0"/>
              <a:t>, </a:t>
            </a:r>
            <a:r>
              <a:rPr lang="es-ES" sz="1800" dirty="0" err="1" smtClean="0"/>
              <a:t>Coursera</a:t>
            </a:r>
            <a:r>
              <a:rPr lang="es-ES" sz="1800" dirty="0" smtClean="0"/>
              <a:t> and </a:t>
            </a:r>
            <a:r>
              <a:rPr lang="es-ES" sz="1800" dirty="0" err="1" smtClean="0"/>
              <a:t>fast.ia</a:t>
            </a:r>
            <a:endParaRPr lang="es-ES" sz="1800" dirty="0" smtClean="0"/>
          </a:p>
          <a:p>
            <a:pPr>
              <a:lnSpc>
                <a:spcPct val="100000"/>
              </a:lnSpc>
            </a:pPr>
            <a:r>
              <a:rPr lang="es-ES" sz="1800" dirty="0" smtClean="0"/>
              <a:t>Lograr entrenar a la nueva generación de usuarios de TensorFlow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2605" b="51430"/>
          <a:stretch/>
        </p:blipFill>
        <p:spPr>
          <a:xfrm>
            <a:off x="9600586" y="5493214"/>
            <a:ext cx="1915317" cy="742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586" y="4490810"/>
            <a:ext cx="1934528" cy="880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587" y="3857060"/>
            <a:ext cx="1934528" cy="472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1189" y="1141631"/>
            <a:ext cx="3046639" cy="21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61" y="1931372"/>
            <a:ext cx="4476207" cy="27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566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TensorFlow   TensorFlow.Text     TensorBoard</vt:lpstr>
      <vt:lpstr>PowerPoint Presentation</vt:lpstr>
      <vt:lpstr>TensorFlow - Generalidades</vt:lpstr>
      <vt:lpstr>TensorFlow - Estructura</vt:lpstr>
      <vt:lpstr>TensorFlow - Casos de Uso</vt:lpstr>
      <vt:lpstr>TensorFlow - Desafíos</vt:lpstr>
      <vt:lpstr>TensorFlow - Comparación</vt:lpstr>
      <vt:lpstr>TensorFlow - Estado Actual</vt:lpstr>
      <vt:lpstr>PowerPoint Presentation</vt:lpstr>
      <vt:lpstr>TensorFlow.txt - Generalidades</vt:lpstr>
      <vt:lpstr>TensorFlow.txt - xxxxxxxxxx</vt:lpstr>
      <vt:lpstr>PowerPoint Presentation</vt:lpstr>
      <vt:lpstr>TensorBoard - Generalidades</vt:lpstr>
      <vt:lpstr>TensorBoard - Funcionalidades</vt:lpstr>
    </vt:vector>
  </TitlesOfParts>
  <Company>Teradyne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  TensorFlow.Text     TensorBoard</dc:title>
  <dc:creator>Albert Hernández Chavarría</dc:creator>
  <cp:lastModifiedBy>Albert Hernández Chavarría</cp:lastModifiedBy>
  <cp:revision>43</cp:revision>
  <dcterms:created xsi:type="dcterms:W3CDTF">2019-07-18T01:21:35Z</dcterms:created>
  <dcterms:modified xsi:type="dcterms:W3CDTF">2019-07-18T04:22:05Z</dcterms:modified>
</cp:coreProperties>
</file>