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ED81F-6DDD-DEEB-9270-A539FAD68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142A13-0723-995C-3EC7-06A5A369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CC5B46-87EC-8741-006B-575DA709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D93963-F39C-CB0C-EFF0-DA064F32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5850C4-3186-621E-4E04-092FE2F9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3F574-54BF-B6EB-7887-C452E06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E65683-E24C-CDD4-4BF0-C21F9CF3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51BE1-5475-DC47-2D2F-259E815F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787AA-748F-B397-BF3C-07510CCC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83FE26-AC8C-65C3-8F4E-BF696398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3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6EB5C-3971-CF1B-C99E-24F5C7ECA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FA868-90EA-8C15-82BE-194B971FD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6ED869-35FA-2C12-782C-15CA2053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B533BE-E51E-D3FB-84D2-3D837786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270A-BCE1-DCAC-DD94-3D91797D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4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95F37-6F7E-E12A-0999-41C5F565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CAB1A-6EF7-5858-D0C5-198DE1E1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271BC3-2EAE-9A36-0F75-C0C41FD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7C4DAC-AFD1-FB4A-FA72-2192E547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E0C28-9BDE-6A95-A927-153124CD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11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898FA-8467-DE84-41C9-5454F331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79B27-333D-0657-7A84-6F06EAEA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F06C1F-55AC-8C51-F8AC-2368C983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6E5EB-4455-CB69-7E31-A967A246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4A21C-E306-DD3B-6C9C-052B585D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54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79B78-C5CB-A4CC-1028-63DC6A07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47EAB-049F-DC99-9390-F3ACA7D75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980FDA-33C1-8B34-FDAF-72B60F02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020A33-1D06-4BB6-0F0A-886BA89D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A3DBB-67F0-2BB3-EA88-BF1D18D9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D2088-2260-C44B-EF3D-DFFEDA33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1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F3B9C-1320-CE96-9A1D-732FB288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78AA97-A12D-61BC-87ED-13AC452E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F4A24D-F466-C55E-735F-45210AFB9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83291C-25B5-EB9B-3A30-5021108E8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088FBF-E17B-54B4-C2A3-25C1CDC93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C90BF2-DD44-0193-1567-5A870875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78CFB0-F286-7CAC-F6D3-DFA549E4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CF1984-87D4-5F9A-724D-68F54695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98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F074A-21C9-7200-FDFA-E29BC6A3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E6BD19-BADB-FB9F-96CE-3C8D4A65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28549B-1A99-64D6-1C1A-825B7FA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45D79E-1001-5120-13A4-4D10D4B5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E9587F-096A-9853-D103-7FE6AD36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F750B4-5A63-9B75-884F-1A55C7B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D9CBDA-2B68-FAFF-CEFA-19E4BA5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4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CC656-5C3E-2862-2934-2C9D2515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74B85-3459-3CAF-D172-AFDC413D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5E201F-38A0-9969-6CC7-BCFC103A2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100DDB-3A7D-71C7-9EB8-4401A2FA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067335-B8D2-2539-5CF1-D0A233EE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429429-7D4E-CCA5-B1A0-9A5F260A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9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366B0-1EBB-1BD5-74AD-255B6A37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F06447-92B2-E0DE-36E1-42AE3167C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F89539-043A-8589-1126-135BD86B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632356-8E88-FDBF-BA9C-789FCB90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A1377F-57B4-E921-BF3F-0DF889F5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586E6E-D2E8-3241-8B4A-E77C893A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04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C07DE1-7E77-A18C-563B-00929BE5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2980E3-5852-0231-E824-1BB33528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A6E26D-D5CD-BDD8-761B-4C4DA15F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5543-D33E-446F-8DB1-BFAC0A4AB137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29965-38BE-6F9F-CD38-FC8CE3A6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36D58A-6065-E5ED-A490-196D4FA50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49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9FA6053-8C71-7B48-ED6C-E07B57E62A3D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C039371-E7C6-C446-4EB7-366A8B816BCC}"/>
              </a:ext>
            </a:extLst>
          </p:cNvPr>
          <p:cNvGrpSpPr/>
          <p:nvPr/>
        </p:nvGrpSpPr>
        <p:grpSpPr>
          <a:xfrm>
            <a:off x="3909849" y="874414"/>
            <a:ext cx="6096000" cy="5109172"/>
            <a:chOff x="3951890" y="897748"/>
            <a:chExt cx="6096000" cy="510917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34A64AE-E3D3-4BD8-0117-4F2960FF8FCE}"/>
                </a:ext>
              </a:extLst>
            </p:cNvPr>
            <p:cNvSpPr txBox="1"/>
            <p:nvPr/>
          </p:nvSpPr>
          <p:spPr>
            <a:xfrm>
              <a:off x="3951890" y="897748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ptos" panose="020B0004020202020204" pitchFamily="34" charset="0"/>
                </a:rPr>
                <a:t>MARKET PRICE RETAIL </a:t>
              </a:r>
              <a:r>
                <a:rPr lang="fr-FR" dirty="0">
                  <a:solidFill>
                    <a:schemeClr val="accent2"/>
                  </a:solidFill>
                  <a:latin typeface="Aptos" panose="020B0004020202020204" pitchFamily="34" charset="0"/>
                </a:rPr>
                <a:t>BUSINESS CASE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ECD8C66-FB9F-D74D-6562-7CBAAA8BB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730" y="1359413"/>
              <a:ext cx="4642303" cy="4647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60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203024-D2C0-CF0D-C429-296770F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7BA2FAD-6F89-9957-6359-37655C9C0A5E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2E0D44-ED2E-8305-26FE-B0AD2BCB4512}"/>
              </a:ext>
            </a:extLst>
          </p:cNvPr>
          <p:cNvSpPr txBox="1"/>
          <p:nvPr/>
        </p:nvSpPr>
        <p:spPr>
          <a:xfrm>
            <a:off x="1035269" y="788276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ptos" panose="020B0004020202020204" pitchFamily="34" charset="0"/>
              </a:rPr>
              <a:t>SYNTHESE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3ACCB1-ED29-CF26-40CD-4D6C555203E6}"/>
              </a:ext>
            </a:extLst>
          </p:cNvPr>
          <p:cNvSpPr txBox="1"/>
          <p:nvPr/>
        </p:nvSpPr>
        <p:spPr>
          <a:xfrm>
            <a:off x="1035269" y="1546857"/>
            <a:ext cx="9622221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Avantages du Tableau de Bord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Visualisation en temps réel.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Exploration intuitive des opportunités de développement.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Simulation des scénarios pour ajuster les stratégies.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Evolution prévue: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Analyse poussée des remises et du réel impact sur les profits.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Mise en place de KPI cibles, permettant de cibler les tendances (dépassements, 	progressions)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5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B1CD3-EE41-0C27-4CEB-EF6A072B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2A2631-0D68-5CD4-739B-891367301B25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2DB662-BA67-F283-9A4E-582ACCBDC822}"/>
              </a:ext>
            </a:extLst>
          </p:cNvPr>
          <p:cNvSpPr txBox="1"/>
          <p:nvPr/>
        </p:nvSpPr>
        <p:spPr>
          <a:xfrm>
            <a:off x="1035269" y="788276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ptos" panose="020B0004020202020204" pitchFamily="34" charset="0"/>
              </a:rPr>
              <a:t>PRESENTATION DU BUSINESS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F79634-2705-3632-4E3F-3C4F16D76F08}"/>
              </a:ext>
            </a:extLst>
          </p:cNvPr>
          <p:cNvSpPr txBox="1"/>
          <p:nvPr/>
        </p:nvSpPr>
        <p:spPr>
          <a:xfrm>
            <a:off x="1035269" y="1440671"/>
            <a:ext cx="9622221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Objectif</a:t>
            </a: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 : Répondre à la question :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« Que peut faire l’entreprise pour réduire les coûts et augmenter les bénéfices ? »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Contexte</a:t>
            </a: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Analyse des ventes, coûts et marges d'une grande entreprise de </a:t>
            </a:r>
            <a:r>
              <a:rPr lang="fr-FR" dirty="0" err="1">
                <a:solidFill>
                  <a:schemeClr val="bg1"/>
                </a:solidFill>
                <a:latin typeface="Aptos" panose="020B0004020202020204" pitchFamily="34" charset="0"/>
              </a:rPr>
              <a:t>retail</a:t>
            </a: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8047 commandes analysées avec des données sur les clients, les pays, les segments, 	les catégories de produits, les produits, les modes de livraison.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Livrables</a:t>
            </a: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Analyse des données.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Visualisations éclairantes via Power BI.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Recommandations stratégiques. </a:t>
            </a:r>
          </a:p>
        </p:txBody>
      </p:sp>
    </p:spTree>
    <p:extLst>
      <p:ext uri="{BB962C8B-B14F-4D97-AF65-F5344CB8AC3E}">
        <p14:creationId xmlns:p14="http://schemas.microsoft.com/office/powerpoint/2010/main" val="284021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6EDE28-AFA6-5C23-1502-8B0B589A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57D3245-BF0A-70CF-5569-7D51B55DF120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508892-9035-32BB-1E82-0EBDC0307CA1}"/>
              </a:ext>
            </a:extLst>
          </p:cNvPr>
          <p:cNvSpPr txBox="1"/>
          <p:nvPr/>
        </p:nvSpPr>
        <p:spPr>
          <a:xfrm>
            <a:off x="1035269" y="788276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ptos" panose="020B0004020202020204" pitchFamily="34" charset="0"/>
              </a:rPr>
              <a:t>NETTOYAGE ET EXPLORATION DES DONNEES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FF53E4-B49F-4533-0C9E-EDE152FDBED8}"/>
              </a:ext>
            </a:extLst>
          </p:cNvPr>
          <p:cNvSpPr txBox="1"/>
          <p:nvPr/>
        </p:nvSpPr>
        <p:spPr>
          <a:xfrm>
            <a:off x="1035269" y="1440671"/>
            <a:ext cx="9622221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Étapes de l’EDA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Nettoyage des données : traitement des valeurs manquantes, uniformisation.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Visualisations préliminaires : Profits par Segments.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Analyse des remises : impact sur les marges.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Conversion des colonnes et valeurs en Français.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Recommandations initiales</a:t>
            </a: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Prioriser les segments, les catégories à forte contribution au profit.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Identifier les produits à forte marge pour ajuster les stratégies.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Détecter les pays aux profits négatifs.</a:t>
            </a:r>
          </a:p>
        </p:txBody>
      </p:sp>
    </p:spTree>
    <p:extLst>
      <p:ext uri="{BB962C8B-B14F-4D97-AF65-F5344CB8AC3E}">
        <p14:creationId xmlns:p14="http://schemas.microsoft.com/office/powerpoint/2010/main" val="1444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E6C36-C92E-2CE7-C27C-11EB7B449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58A50E-FF9C-113B-DF07-4E34D07F867E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B2E49B-77AE-F7A4-C2B0-2E57F77961AC}"/>
              </a:ext>
            </a:extLst>
          </p:cNvPr>
          <p:cNvSpPr txBox="1"/>
          <p:nvPr/>
        </p:nvSpPr>
        <p:spPr>
          <a:xfrm>
            <a:off x="1035269" y="788276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ptos" panose="020B0004020202020204" pitchFamily="34" charset="0"/>
              </a:rPr>
              <a:t>PRESENTATION DU DASHBOARD POWERBI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ED6D76-EAAA-A685-D9D3-4F875E82E300}"/>
              </a:ext>
            </a:extLst>
          </p:cNvPr>
          <p:cNvSpPr txBox="1"/>
          <p:nvPr/>
        </p:nvSpPr>
        <p:spPr>
          <a:xfrm>
            <a:off x="1035269" y="1628901"/>
            <a:ext cx="10787276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Conception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3 signets « Ventes », « Profit », « Coûts »: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Permet à l’entreprise d’avoir une vision globale de son activité	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Identification des leviers de performances et des sources d’amélioration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1 page sur la Marge Nette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KPI indispensable au développement de l’entreprise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Focus sur les catégories et sous catégories à forte marge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Vue synthèse de la marge nette globale</a:t>
            </a:r>
          </a:p>
        </p:txBody>
      </p:sp>
    </p:spTree>
    <p:extLst>
      <p:ext uri="{BB962C8B-B14F-4D97-AF65-F5344CB8AC3E}">
        <p14:creationId xmlns:p14="http://schemas.microsoft.com/office/powerpoint/2010/main" val="2851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39755-37A0-5387-4C70-E81313589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0E8EDFC-900B-B358-1B0D-06F7C70F0A1B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907479-4CEA-6432-4071-3E7B6A07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6" y="626156"/>
            <a:ext cx="10707028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3F3575-42D3-67A3-27CE-9F879D13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F585D2-9DF6-A88B-EA79-074449C23FF0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B5FBE8-CEDD-008B-9103-09D685C4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314" y="626156"/>
            <a:ext cx="10705371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937F9-E624-F2EA-FC22-A893F512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C72F0D-7A78-1EBF-AFEF-F73A166E9152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5F9FA0-A36A-4F06-BA74-DCF6178FD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65" y="626156"/>
            <a:ext cx="10701068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85ACA-4566-520D-1520-55E767DDA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7AEC73-207D-D2AD-B8F1-95204D727898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2187EE-2034-D8B7-F62B-C99C2078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65" y="632549"/>
            <a:ext cx="10701068" cy="59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8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0A918-8945-1C96-84C3-93D0D9326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A4E320A-EF35-0969-5512-BEA4F7C50EFD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2793C8-CDC6-7E8B-4260-2ED03D23E006}"/>
              </a:ext>
            </a:extLst>
          </p:cNvPr>
          <p:cNvSpPr txBox="1"/>
          <p:nvPr/>
        </p:nvSpPr>
        <p:spPr>
          <a:xfrm>
            <a:off x="1035269" y="788276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ptos" panose="020B0004020202020204" pitchFamily="34" charset="0"/>
              </a:rPr>
              <a:t>RECOMMANDATIONS STRATEGIQUES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AA0B30-FDA0-79CA-39A5-57B432D42497}"/>
              </a:ext>
            </a:extLst>
          </p:cNvPr>
          <p:cNvSpPr txBox="1"/>
          <p:nvPr/>
        </p:nvSpPr>
        <p:spPr>
          <a:xfrm>
            <a:off x="1035269" y="1545774"/>
            <a:ext cx="10787276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Éléments prioritaires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Augmentation des bénéfices :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Promouvoir les produits à forte marge et investir dans les segments rentables comme 		« Consommateur », développer les sous catégories performantes.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Réduction des coûts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Optimiser les remises sur les segments moins rentables avec une mise en 	place d’une 		politique globale des remises.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Travailler en priorité sur les pays à profit négatif  : (ex Danemark)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Identifier les causes et mettre en place un plan d'actions concrètes.</a:t>
            </a:r>
          </a:p>
        </p:txBody>
      </p:sp>
    </p:spTree>
    <p:extLst>
      <p:ext uri="{BB962C8B-B14F-4D97-AF65-F5344CB8AC3E}">
        <p14:creationId xmlns:p14="http://schemas.microsoft.com/office/powerpoint/2010/main" val="3347050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465</Words>
  <Application>Microsoft Office PowerPoint</Application>
  <PresentationFormat>Grand écran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Paul Van Tongeren</dc:creator>
  <cp:lastModifiedBy>Jean Paul Van Tongeren</cp:lastModifiedBy>
  <cp:revision>4</cp:revision>
  <dcterms:created xsi:type="dcterms:W3CDTF">2025-01-28T01:19:39Z</dcterms:created>
  <dcterms:modified xsi:type="dcterms:W3CDTF">2025-01-28T08:23:05Z</dcterms:modified>
</cp:coreProperties>
</file>