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59" r:id="rId8"/>
    <p:sldId id="275" r:id="rId9"/>
    <p:sldId id="273" r:id="rId10"/>
    <p:sldId id="27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D81F-6DDD-DEEB-9270-A539FAD68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142A13-0723-995C-3EC7-06A5A3699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CC5B46-87EC-8741-006B-575DA709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D93963-F39C-CB0C-EFF0-DA064F32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850C4-3186-621E-4E04-092FE2F9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3F574-54BF-B6EB-7887-C452E06D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E65683-E24C-CDD4-4BF0-C21F9CF3E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D51BE1-5475-DC47-2D2F-259E815F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787AA-748F-B397-BF3C-07510CCC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83FE26-AC8C-65C3-8F4E-BF69639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39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6EB5C-3971-CF1B-C99E-24F5C7ECA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AFA868-90EA-8C15-82BE-194B971FD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ED869-35FA-2C12-782C-15CA2053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B533BE-E51E-D3FB-84D2-3D837786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0270A-BCE1-DCAC-DD94-3D91797D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0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95F37-6F7E-E12A-0999-41C5F565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CAB1A-6EF7-5858-D0C5-198DE1E1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71BC3-2EAE-9A36-0F75-C0C41FD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7C4DAC-AFD1-FB4A-FA72-2192E547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E0C28-9BDE-6A95-A927-153124CD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1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898FA-8467-DE84-41C9-5454F331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79B27-333D-0657-7A84-6F06EAEAA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06C1F-55AC-8C51-F8AC-2368C983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6E5EB-4455-CB69-7E31-A967A24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4A21C-E306-DD3B-6C9C-052B585D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54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79B78-C5CB-A4CC-1028-63DC6A07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47EAB-049F-DC99-9390-F3ACA7D75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980FDA-33C1-8B34-FDAF-72B60F021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020A33-1D06-4BB6-0F0A-886BA89D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5A3DBB-67F0-2BB3-EA88-BF1D18D9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D2088-2260-C44B-EF3D-DFFEDA33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1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F3B9C-1320-CE96-9A1D-732FB288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8AA97-A12D-61BC-87ED-13AC452E2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F4A24D-F466-C55E-735F-45210AFB9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83291C-25B5-EB9B-3A30-5021108E8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088FBF-E17B-54B4-C2A3-25C1CDC93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C90BF2-DD44-0193-1567-5A870875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78CFB0-F286-7CAC-F6D3-DFA549E4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CF1984-87D4-5F9A-724D-68F5469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8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F074A-21C9-7200-FDFA-E29BC6A3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E6BD19-BADB-FB9F-96CE-3C8D4A65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28549B-1A99-64D6-1C1A-825B7FA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45D79E-1001-5120-13A4-4D10D4B5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6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E9587F-096A-9853-D103-7FE6AD36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F750B4-5A63-9B75-884F-1A55C7B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D9CBDA-2B68-FAFF-CEFA-19E4BA5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47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CC656-5C3E-2862-2934-2C9D2515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74B85-3459-3CAF-D172-AFDC413D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5E201F-38A0-9969-6CC7-BCFC103A2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100DDB-3A7D-71C7-9EB8-4401A2FA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067335-B8D2-2539-5CF1-D0A233EE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429429-7D4E-CCA5-B1A0-9A5F260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9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366B0-1EBB-1BD5-74AD-255B6A37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F06447-92B2-E0DE-36E1-42AE3167C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F89539-043A-8589-1126-135BD86B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632356-8E88-FDBF-BA9C-789FCB90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A1377F-57B4-E921-BF3F-0DF889F5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586E6E-D2E8-3241-8B4A-E77C893A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04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C07DE1-7E77-A18C-563B-00929BE5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2980E3-5852-0231-E824-1BB335286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6E26D-D5CD-BDD8-761B-4C4DA15F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5543-D33E-446F-8DB1-BFAC0A4AB137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29965-38BE-6F9F-CD38-FC8CE3A6F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36D58A-6065-E5ED-A490-196D4FA5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FB8E-3621-4648-BDF2-62CC5A35CA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49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9FA6053-8C71-7B48-ED6C-E07B57E62A3D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34A64AE-E3D3-4BD8-0117-4F2960FF8FCE}"/>
              </a:ext>
            </a:extLst>
          </p:cNvPr>
          <p:cNvSpPr txBox="1"/>
          <p:nvPr/>
        </p:nvSpPr>
        <p:spPr>
          <a:xfrm>
            <a:off x="2359891" y="1578750"/>
            <a:ext cx="7472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Kozuka Gothic Pro B" panose="020B0800000000000000" pitchFamily="34" charset="-128"/>
              </a:rPr>
              <a:t>OBSERVATOIRE DU MARCHÉ IMMOBILIER DE L’AIN </a:t>
            </a:r>
          </a:p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Kozuka Gothic Pro B" panose="020B0800000000000000" pitchFamily="34" charset="-128"/>
              </a:rPr>
              <a:t>PRÉSENTATION DU TABLEAU DE BORD INTERACTIF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96B5BD1-945D-2429-2512-39C31B41E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0F71F9-9F0C-E58F-373B-5E4A0317D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964" y="5926157"/>
            <a:ext cx="1531018" cy="79361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3EB23E-8C12-C2CE-6069-A2FC8464D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13" y="5598993"/>
            <a:ext cx="849077" cy="11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01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B631-4F88-9248-769B-A09B7EE40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C2CBA12-8A68-DC76-0AF7-91BE7337D86B}"/>
              </a:ext>
            </a:extLst>
          </p:cNvPr>
          <p:cNvSpPr txBox="1"/>
          <p:nvPr/>
        </p:nvSpPr>
        <p:spPr>
          <a:xfrm>
            <a:off x="831670" y="1515264"/>
            <a:ext cx="11156731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Synthèse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Le tableau de bord révèle les dynamiques locales du marché.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Les zones en croissance et les tensions foncières sont identifiées.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Les transactions se concentrent sur les terrains à bâtir. de nouvelles constructions.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Améliorations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Croiser avec d’autres données (revenus, PLU) pour affiner l’analyse.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Suivi plus précis des évolutions (prix au m², flux migratoires).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Dashboard évolutif : indicateurs avancés et prévisions 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fr-FR" dirty="0"/>
              <a:t>📌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Une base solide d’analyse, à enrichir pour une meilleure anticipation du marché.</a:t>
            </a: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99FF7A4-F18E-16D9-A9F3-56105FB34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5002C1D-8B1F-0DA5-E3FD-9D271345730D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CONCLUSION &amp; AXES D’AMELIORATION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7F9D8E5-0AD4-3E2B-D31D-86FF88B0CEDD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0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1CD3-EE41-0C27-4CEB-EF6A072B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02DB662-BA67-F283-9A4E-582ACCBDC822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OBJECTIFS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F79634-2705-3632-4E3F-3C4F16D76F08}"/>
              </a:ext>
            </a:extLst>
          </p:cNvPr>
          <p:cNvSpPr txBox="1"/>
          <p:nvPr/>
        </p:nvSpPr>
        <p:spPr>
          <a:xfrm>
            <a:off x="1035269" y="1440671"/>
            <a:ext cx="10473240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Objectif Principal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Créer un tableau de bord interactif pour analyser les dynamiques du marché immobilier dans 	le département de l’Ain.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Objectifs spécifiques 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Offrir une vision claire de l’évolution des prix immobiliers (prix moyen par commune, prix/m² 	par type de bien).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Analyser la typologie des biens vendus (répartition par type de local, surface des biens).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Cartographier les dynamiques territoriales (nb transactions, zones de tension du marché).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Faciliter la prise de décision pour les acteurs locaux (collectivités, urbanistes, investisseurs).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Fournir un outil interactif et accessible aux non-spécialistes pour comprendre les tendances 	du marché.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D0F40D3-A850-B955-8208-F3182D6F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A371A32-E5FA-163D-C5F9-F60D57982317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1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392F7-24B2-F506-784E-8BEEAEE4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535D370-3EA0-3E0B-1FD6-6598EF484906}"/>
              </a:ext>
            </a:extLst>
          </p:cNvPr>
          <p:cNvSpPr txBox="1"/>
          <p:nvPr/>
        </p:nvSpPr>
        <p:spPr>
          <a:xfrm>
            <a:off x="1035269" y="1994853"/>
            <a:ext cx="11156731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Contexte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Le marché immobilier est en constante évolution et nécessite des outils d’analyse performants pour 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Comprendre les fluctuations des prix et la demande locale.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Identifier les zones attractives et celles en tension.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Optimiser les politiques d’aménagement et d’urbanisme.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Données utilisées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Données DVF (Demandes de Valeurs Foncières) des trois dernières années.</a:t>
            </a:r>
          </a:p>
          <a:p>
            <a:pPr lvl="1"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Informations sur les transactions immobilières, localisation et caractéristiques des biens.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D62735D-6D60-0EEF-7C0D-32B246C87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7D90749-7CA2-6DE1-5549-F919F580DD73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CONTEXTE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989B6B1-D090-A0B7-2E05-8A24A5D29507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8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3F0D-0F64-25E0-5BE2-68F95113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013832-D623-6AFB-49C8-BD88A44A9C64}"/>
              </a:ext>
            </a:extLst>
          </p:cNvPr>
          <p:cNvSpPr txBox="1"/>
          <p:nvPr/>
        </p:nvSpPr>
        <p:spPr>
          <a:xfrm>
            <a:off x="1035269" y="1339071"/>
            <a:ext cx="11156731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Livrables du Projet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Tableau de bord Power BI interactif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Visualisation des prix moyens, des volumes de transactions et des tendances.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Cartographie des transactions immobilières dans l’Ain.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Méthodologie détaillée du traitement des données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Nettoyage des valeurs aberrantes et harmonisation des types de biens.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Structuration et enrichissement des données.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Analyse approfondie des tendances du marché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Identification des dynamiques locales et recommandations.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Guide d’utilisation du tableau de bord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Explication des fonctionnalités et cas d’usage.</a:t>
            </a: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Précautions d’interprétation pour éviter les biais d’analyse.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24C3A3-F80A-BE99-40BF-ADDE95BB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0656C40-3F23-F347-0E1A-8DD4319CF303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LIVRABLES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4C76C9-2C3C-287E-278A-FB141BD487CD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1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3B44D-C80A-3BE0-E02C-0544D277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DE77C1C-F866-13C2-8C77-06FB6345CB95}"/>
              </a:ext>
            </a:extLst>
          </p:cNvPr>
          <p:cNvSpPr txBox="1"/>
          <p:nvPr/>
        </p:nvSpPr>
        <p:spPr>
          <a:xfrm>
            <a:off x="804360" y="1671580"/>
            <a:ext cx="11156731" cy="420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Objectif de l’Analyse Exploratoire (EDA)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Comprendre et nettoyer les données avant la modélisation et la visualisation.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Étapes Clés du Nettoyage et du Prétraitement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Vérification des données brutes : inspection des types de variables et des valeurs manquantes.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Suppression des valeurs aberrantes : Valeurs extrêmes corrigées par un seuil basé sur l’IQR.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Surfaces anormalement grandes ou nulles identifiées et traitées.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Harmonisation des types de biens : classification claire entre maisons, appartements, terrains, etc. 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📌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L’objectif : Un jeu de données propre, structuré et prêt pour la visualisation interactive.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5EABE9-0559-9DD7-985B-A48D7CCF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EE7920-F67E-911D-38DA-AB0BA507A2CD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METHODOLOGIE ANALYSE DE DONNEES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22B01BD-195C-F24B-8BEB-D2E1A62DC2BD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5ECE3-5F59-4420-A7CB-F7B8166A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CE7837D-BD9F-8ACC-E975-591F6A2CDB96}"/>
              </a:ext>
            </a:extLst>
          </p:cNvPr>
          <p:cNvSpPr txBox="1"/>
          <p:nvPr/>
        </p:nvSpPr>
        <p:spPr>
          <a:xfrm>
            <a:off x="813596" y="1126632"/>
            <a:ext cx="11156731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Dynamique des Transactions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Hausse des transactions à certaines périodes (effet saisonnier).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Les communes les plus dynamiques sont Bourg-en-Bresse, Oyonnax et Valserhône.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Prix et Typologie des Biens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Prix moyen au m² :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	- Maisons : 2 500€/m²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	- Appartements : 2 900€/m²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	- Locaux professionnels : 3 200€/m²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	📌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Les prix sont très variables selon les communes et le type de bien.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Répartition des Surfaces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Les maisons ont une surface moyenne de 105m², les appartements se situent autour de 67m².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Les terrains montrent une forte disparité avec des surfaces allant de 200m² à plusieurs hectares.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BD7021-19E3-E6CE-F43E-18197831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FCBF479-2B86-57F6-5AF3-8448A7D7CB36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RESULTATS CLES DE L’ANALYSE EXPLORATOIRE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17B9D8-103B-7F7D-689E-B0273D262D47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8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9755-37A0-5387-4C70-E81313589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B3C76A-BC22-57F6-D5E7-8C393BAB2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F598E96-BF43-7B39-2825-1F478AC5E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02" y="2219772"/>
            <a:ext cx="8072124" cy="452883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98F1118-FC6C-B870-C393-4E7C915C0A31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PAGE 1 – VUE GLOBALE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9F0AA7-0AE1-73DC-7600-1FB929B1F6CA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FA94-7806-2589-7B17-91BC2A9D2FEA}"/>
              </a:ext>
            </a:extLst>
          </p:cNvPr>
          <p:cNvSpPr txBox="1"/>
          <p:nvPr/>
        </p:nvSpPr>
        <p:spPr>
          <a:xfrm>
            <a:off x="286328" y="2842987"/>
            <a:ext cx="3976254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Page 1 - Vue d’Ensemble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Carte des prix moyens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Évolution des transactions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Top des communes les plus dynamiques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Indicateurs de prix et de surfaces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86AB21-DEE4-C31C-D616-1DFC680DC45D}"/>
              </a:ext>
            </a:extLst>
          </p:cNvPr>
          <p:cNvSpPr txBox="1"/>
          <p:nvPr/>
        </p:nvSpPr>
        <p:spPr>
          <a:xfrm>
            <a:off x="789709" y="847480"/>
            <a:ext cx="10663382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Objectif du Dashboard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Créer un outil interactif et intuitif permettant d’analyser les dynamiques du marché immobilier dans l’Ain.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85D8D-144A-4BDD-34E5-3AB22ADF0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1D30EF3-D4EC-7CCF-DF87-BFA21D00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802" y="2219637"/>
            <a:ext cx="8072124" cy="45289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D0D5514-4DCA-18DC-2475-65F555010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8347B1D-3592-C521-53E6-DCCD5F773D44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PAGE 1 – ANALYSE DETAILLEE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2408743-C43A-4C33-D322-1AD01BF0F4F9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6D18283-1D82-9178-4B94-9C369C754D37}"/>
              </a:ext>
            </a:extLst>
          </p:cNvPr>
          <p:cNvSpPr txBox="1"/>
          <p:nvPr/>
        </p:nvSpPr>
        <p:spPr>
          <a:xfrm>
            <a:off x="286328" y="2842987"/>
            <a:ext cx="3713474" cy="379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Page 2 - Analyse Détaillée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Prix moyen au m² par type de bien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Histogramme des surfaces bâties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Top 5 des communes avec le prix/m² le plus élevé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Analyse des transactions par type de bien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6485D-8528-06AC-18EE-92D4D190A9BD}"/>
              </a:ext>
            </a:extLst>
          </p:cNvPr>
          <p:cNvSpPr txBox="1"/>
          <p:nvPr/>
        </p:nvSpPr>
        <p:spPr>
          <a:xfrm>
            <a:off x="789709" y="847480"/>
            <a:ext cx="10663382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Objectif du Dashboard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Créer un outil interactif et intuitif permettant d’analyser les dynamiques du marché immobilier dans l’Ain.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87D4F-A2F1-4985-4BD8-72482916D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1F2714C-08AF-9A9B-CE25-B2D3EDCA4C60}"/>
              </a:ext>
            </a:extLst>
          </p:cNvPr>
          <p:cNvSpPr txBox="1"/>
          <p:nvPr/>
        </p:nvSpPr>
        <p:spPr>
          <a:xfrm>
            <a:off x="831670" y="1035492"/>
            <a:ext cx="11156731" cy="545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Dynamique du Marché Immobilier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Hausse des prix dans certaines communes → surveiller et anticiper.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Disparités géographiques → zones frontalières et périurbaines sous tension.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Prépondérance des terrains → potentiel de nouvelles constructions.</a:t>
            </a:r>
          </a:p>
          <a:p>
            <a:pPr>
              <a:lnSpc>
                <a:spcPct val="150000"/>
              </a:lnSpc>
            </a:pPr>
            <a:endParaRPr lang="fr-FR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Politiques d’Aménagement du Territoire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Réévaluer les zones à urbaniser en fonction des tendances du marché.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Favoriser la rénovation pour dynamiser certaines communes.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Investir dans les infrastructures pour accompagner la croissance.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Optimisation des Analyses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- Détecter les périodes clés de transactions pour ajuster les politiques locales.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	- Suivi des évolutions de prix pour chaque type de bien et par zone.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6DB6E4A-7FC3-6FCC-CF34-B1F25058C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5" y="109391"/>
            <a:ext cx="730031" cy="7300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E84EE60-02A5-A4AD-1228-EBE0095957FE}"/>
              </a:ext>
            </a:extLst>
          </p:cNvPr>
          <p:cNvSpPr txBox="1"/>
          <p:nvPr/>
        </p:nvSpPr>
        <p:spPr>
          <a:xfrm>
            <a:off x="1035269" y="258962"/>
            <a:ext cx="666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</a:rPr>
              <a:t>RECOMMANDATIONS STRATEGIQUES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8DA5978-66A3-37C5-1EC3-80B0EE4F24B4}"/>
              </a:ext>
            </a:extLst>
          </p:cNvPr>
          <p:cNvCxnSpPr>
            <a:cxnSpLocks/>
          </p:cNvCxnSpPr>
          <p:nvPr/>
        </p:nvCxnSpPr>
        <p:spPr>
          <a:xfrm>
            <a:off x="1035269" y="719867"/>
            <a:ext cx="11156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454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879</Words>
  <Application>Microsoft Office PowerPoint</Application>
  <PresentationFormat>Grand écran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Paul Van Tongeren</dc:creator>
  <cp:lastModifiedBy>Jean Paul Van Tongeren</cp:lastModifiedBy>
  <cp:revision>10</cp:revision>
  <dcterms:created xsi:type="dcterms:W3CDTF">2025-01-28T01:19:39Z</dcterms:created>
  <dcterms:modified xsi:type="dcterms:W3CDTF">2025-02-11T16:37:04Z</dcterms:modified>
</cp:coreProperties>
</file>