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9" r:id="rId4"/>
    <p:sldId id="268" r:id="rId5"/>
    <p:sldId id="270" r:id="rId6"/>
    <p:sldId id="259" r:id="rId7"/>
    <p:sldId id="257" r:id="rId8"/>
    <p:sldId id="272" r:id="rId9"/>
    <p:sldId id="258" r:id="rId10"/>
    <p:sldId id="260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9969"/>
  </p:normalViewPr>
  <p:slideViewPr>
    <p:cSldViewPr snapToGrid="0" snapToObjects="1">
      <p:cViewPr>
        <p:scale>
          <a:sx n="100" d="100"/>
          <a:sy n="100" d="100"/>
        </p:scale>
        <p:origin x="920" y="136"/>
      </p:cViewPr>
      <p:guideLst/>
    </p:cSldViewPr>
  </p:slideViewPr>
  <p:notesTextViewPr>
    <p:cViewPr>
      <p:scale>
        <a:sx n="1" d="1"/>
        <a:sy n="1" d="1"/>
      </p:scale>
      <p:origin x="0" y="-5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43CB5-C40E-A546-80BA-2CE95E7EBBFB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C0258-9C89-C745-BC93-65E1F194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gets us 20 trials for each direction (left and right) and keeps us for ~$17</a:t>
            </a:r>
            <a:r>
              <a:rPr lang="en-US" baseline="0" dirty="0" smtClean="0"/>
              <a:t> </a:t>
            </a:r>
            <a:r>
              <a:rPr lang="en-US" baseline="0" dirty="0" smtClean="0"/>
              <a:t>TOTAL per </a:t>
            </a:r>
            <a:r>
              <a:rPr lang="en-US" baseline="0" dirty="0" smtClean="0"/>
              <a:t>participants (assuming probabilistic rewards and rounding up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Training: 5 trials each</a:t>
            </a:r>
            <a:r>
              <a:rPr lang="en-US" baseline="0" dirty="0" smtClean="0"/>
              <a:t> direction and color for each block</a:t>
            </a:r>
          </a:p>
          <a:p>
            <a:r>
              <a:rPr lang="en-US" baseline="0" dirty="0" smtClean="0"/>
              <a:t>Test: 4 trials each direction, color, congruency for each block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Randomize which color is rewarded with which level of reward</a:t>
            </a:r>
          </a:p>
          <a:p>
            <a:r>
              <a:rPr lang="en-US" baseline="0" dirty="0" err="1" smtClean="0"/>
              <a:t>Equiluminance</a:t>
            </a:r>
            <a:r>
              <a:rPr lang="en-US" baseline="0" dirty="0" smtClean="0"/>
              <a:t> space in colors (where to find?) – Ask Leslie for three different </a:t>
            </a:r>
            <a:r>
              <a:rPr lang="en-US" baseline="0" smtClean="0"/>
              <a:t>colors that are spaced equally in color space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Pilot test – how many trials during training? Jeff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didn</a:t>
            </a:r>
            <a:r>
              <a:rPr lang="uk-UA" baseline="0" dirty="0" smtClean="0"/>
              <a:t>’</a:t>
            </a:r>
            <a:r>
              <a:rPr lang="en-US" baseline="0" dirty="0" smtClean="0"/>
              <a:t>t have the information about how long training took, but I’ll go through his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Baseline – Blue colors in training phase? What else might be the baseline?</a:t>
            </a:r>
          </a:p>
          <a:p>
            <a:r>
              <a:rPr lang="en-US" baseline="0" dirty="0" smtClean="0"/>
              <a:t>Total number of trials for Chris </a:t>
            </a:r>
            <a:r>
              <a:rPr lang="en-US" baseline="0" dirty="0" err="1" smtClean="0"/>
              <a:t>Erb’s</a:t>
            </a:r>
            <a:r>
              <a:rPr lang="en-US" baseline="0" dirty="0" smtClean="0"/>
              <a:t> paper: 24 + 12 practice + 6 * 48 = 288 = 324 total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Jeff’s total training: 50 practice and then 60*4 = 240 training trials, with another 240 trials for search (test phase) = 530 total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0258-9C89-C745-BC93-65E1F194D1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Jeff’s original data, cumulative reward accumulated</a:t>
            </a:r>
          </a:p>
          <a:p>
            <a:endParaRPr lang="en-US" dirty="0" smtClean="0"/>
          </a:p>
          <a:p>
            <a:r>
              <a:rPr lang="en-US" dirty="0" smtClean="0"/>
              <a:t>This is</a:t>
            </a:r>
            <a:r>
              <a:rPr lang="en-US" baseline="0" dirty="0" smtClean="0"/>
              <a:t> in addition to the 8 or 10 dollars given to participants for participating (according to Jeff)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0258-9C89-C745-BC93-65E1F194D1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Initiation latency is</a:t>
            </a:r>
            <a:r>
              <a:rPr lang="en-US" baseline="0" dirty="0" smtClean="0"/>
              <a:t> thought to reflect an adaptive response adjustment thresholding process that is sensitive to pre-trial processes (e.g., previous trial congruency)</a:t>
            </a:r>
          </a:p>
          <a:p>
            <a:r>
              <a:rPr lang="en-US" baseline="0" dirty="0" smtClean="0"/>
              <a:t>Curvature is thought to reflect controlled response selection (target selection)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might expect an interaction between reward and stimulus congruency, where response facilitation (congruency) is smallest for learned negative associations (distractors are green) than neutral or positive, and response interference (</a:t>
            </a:r>
            <a:r>
              <a:rPr lang="en-US" baseline="0" dirty="0" err="1" smtClean="0"/>
              <a:t>incongruency</a:t>
            </a:r>
            <a:r>
              <a:rPr lang="en-US" baseline="0" dirty="0" smtClean="0"/>
              <a:t>) is largest for learned positive associations (distractors are red).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0258-9C89-C745-BC93-65E1F194D1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previous</a:t>
            </a:r>
            <a:r>
              <a:rPr lang="en-US" baseline="0" dirty="0" smtClean="0"/>
              <a:t> reward trial reward associations affect current trial processing, we might expect that conflict adaptation (smaller difference between </a:t>
            </a:r>
            <a:r>
              <a:rPr lang="en-US" baseline="0" dirty="0" err="1" smtClean="0"/>
              <a:t>iI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iC</a:t>
            </a:r>
            <a:r>
              <a:rPr lang="en-US" baseline="0" dirty="0" smtClean="0"/>
              <a:t> conditions than </a:t>
            </a:r>
            <a:r>
              <a:rPr lang="en-US" baseline="0" dirty="0" err="1" smtClean="0"/>
              <a:t>cI</a:t>
            </a:r>
            <a:r>
              <a:rPr lang="en-US" baseline="0" dirty="0" smtClean="0"/>
              <a:t> and CC in curvature) would be modulated by reward. That is, we’d expect a previous reward by previous trial congruency by current trial congruency three-way interaction.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Possibly a main effect of previous trial reward as well?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Braem</a:t>
            </a:r>
            <a:r>
              <a:rPr lang="en-US" baseline="0" dirty="0" smtClean="0"/>
              <a:t> et al 2012 </a:t>
            </a:r>
            <a:r>
              <a:rPr lang="en-US" i="1" baseline="0" dirty="0" smtClean="0"/>
              <a:t>Cognition</a:t>
            </a:r>
            <a:r>
              <a:rPr lang="en-US" baseline="0" dirty="0" smtClean="0"/>
              <a:t> found increased conflict adaptation for reward over no reward trials in a Flanker task*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PREVIOUS TRIAL NEUTRAL</a:t>
            </a:r>
            <a:r>
              <a:rPr lang="en-US" baseline="0" dirty="0" smtClean="0"/>
              <a:t> REWARD</a:t>
            </a:r>
            <a:endParaRPr lang="en-US" dirty="0" smtClean="0"/>
          </a:p>
          <a:p>
            <a:r>
              <a:rPr lang="en-US" dirty="0" smtClean="0"/>
              <a:t>Greater</a:t>
            </a:r>
            <a:r>
              <a:rPr lang="en-US" baseline="0" dirty="0" smtClean="0"/>
              <a:t> conflict adaptation for positive reward than neutral, then negative reward (slope of current incongruent condition [solid line] steeper for red than blue or green)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0258-9C89-C745-BC93-65E1F194D1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2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TRIAL NEUTRAL REWARD</a:t>
            </a:r>
          </a:p>
          <a:p>
            <a:r>
              <a:rPr lang="en-US" dirty="0" smtClean="0"/>
              <a:t>Might not predict differences in conflict adaptation between reward conditions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0258-9C89-C745-BC93-65E1F194D1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TRIAL NEGATIVE REWARD</a:t>
            </a:r>
          </a:p>
          <a:p>
            <a:r>
              <a:rPr lang="en-US" dirty="0" smtClean="0"/>
              <a:t>Less conflict adaptation for negatively rewarded stimulus</a:t>
            </a:r>
            <a:r>
              <a:rPr lang="en-US" baseline="0" dirty="0" smtClean="0"/>
              <a:t> from previous trial than for the other two conditions (consistent with the notion that negatively learned associations would not facilitate pre-trial adjustments in cognitive control because they were of negative valence)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0258-9C89-C745-BC93-65E1F194D1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THE REWARD-STIMULUS ASSOCIATIONS TASK-IRRELEVANT BY STOPPING REWARDING DURING THE TEST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0258-9C89-C745-BC93-65E1F194D1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THE REWARD-STIMULUS ASSOCIATIONS TASK-IRRELEVANT BY STOPPING REWARDING DURING THE TEST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C0258-9C89-C745-BC93-65E1F194D1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2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7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8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25FE-B0A3-D344-A9AF-528699AF7B17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5330-4E0D-2945-A380-EE5293B2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3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eward </a:t>
            </a:r>
            <a:r>
              <a:rPr lang="en-US" b="1" dirty="0" smtClean="0"/>
              <a:t>E</a:t>
            </a:r>
            <a:r>
              <a:rPr lang="en-US" dirty="0" smtClean="0"/>
              <a:t>ffects on </a:t>
            </a:r>
            <a:r>
              <a:rPr lang="en-US" b="1" dirty="0" smtClean="0"/>
              <a:t>C</a:t>
            </a:r>
            <a:r>
              <a:rPr lang="en-US" dirty="0" smtClean="0"/>
              <a:t>ognitive </a:t>
            </a:r>
            <a:r>
              <a:rPr lang="en-US" b="1" dirty="0"/>
              <a:t>C</a:t>
            </a:r>
            <a:r>
              <a:rPr lang="en-US" dirty="0" smtClean="0"/>
              <a:t>ontrol and </a:t>
            </a:r>
            <a:r>
              <a:rPr lang="en-US" b="1" dirty="0" smtClean="0"/>
              <a:t>A</a:t>
            </a:r>
            <a:r>
              <a:rPr lang="en-US" dirty="0" smtClean="0"/>
              <a:t>ttention: a reach tracking investigation (</a:t>
            </a:r>
            <a:r>
              <a:rPr lang="en-US" b="1" dirty="0" smtClean="0"/>
              <a:t>RECCA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James Wilmott</a:t>
            </a:r>
          </a:p>
          <a:p>
            <a:r>
              <a:rPr lang="en-US" sz="3200" dirty="0" smtClean="0"/>
              <a:t>PhD student, Brown University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879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502" y="204488"/>
            <a:ext cx="11156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Predictions for effects of previous trial reward and congruency, 1/3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95" r="28704" b="45641"/>
          <a:stretch/>
        </p:blipFill>
        <p:spPr>
          <a:xfrm>
            <a:off x="1011954" y="2166425"/>
            <a:ext cx="7541203" cy="3533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4" t="48025" r="507" b="26334"/>
          <a:stretch/>
        </p:blipFill>
        <p:spPr>
          <a:xfrm>
            <a:off x="8750105" y="1924927"/>
            <a:ext cx="2909668" cy="39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6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502" y="204488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Predictions for effects of previous trial reward and congruency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 t="52536" r="26310" b="21823"/>
          <a:stretch/>
        </p:blipFill>
        <p:spPr>
          <a:xfrm>
            <a:off x="1011954" y="1702189"/>
            <a:ext cx="7541203" cy="3998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4" t="48025" r="507" b="26334"/>
          <a:stretch/>
        </p:blipFill>
        <p:spPr>
          <a:xfrm>
            <a:off x="8750105" y="1924927"/>
            <a:ext cx="2909668" cy="39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0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502" y="204488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Predictions for effects of previous trial reward and congruency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76991" r="27108" b="-2632"/>
          <a:stretch/>
        </p:blipFill>
        <p:spPr>
          <a:xfrm>
            <a:off x="1011954" y="1702189"/>
            <a:ext cx="7541203" cy="3998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4" t="48025" r="507" b="26334"/>
          <a:stretch/>
        </p:blipFill>
        <p:spPr>
          <a:xfrm>
            <a:off x="8750105" y="1924927"/>
            <a:ext cx="2909668" cy="39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7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Experiment 2 – Do previously learned, task-irrelevant reward-stimulus associations affect cognitive control processes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1 test phase characterizes the role of reward-stimulus associations that are relevant for the current task</a:t>
            </a:r>
          </a:p>
          <a:p>
            <a:endParaRPr lang="en-US" dirty="0"/>
          </a:p>
          <a:p>
            <a:r>
              <a:rPr lang="en-US" dirty="0" smtClean="0"/>
              <a:t>What about reward-stimulus associations that are task–irrelevant?</a:t>
            </a:r>
          </a:p>
          <a:p>
            <a:pPr lvl="1"/>
            <a:r>
              <a:rPr lang="en-US" dirty="0" smtClean="0"/>
              <a:t>Previous studies have shown stimuli that have previously been associated with reward attract attention even when currently irrelevant for the given task (e.g., Anderson et al., 2011; Anderson,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1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8" y="359229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2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Experiment </a:t>
            </a:r>
            <a:r>
              <a:rPr lang="en-US" sz="3200" dirty="0" smtClean="0"/>
              <a:t>3 – Does task difficulty affect reward-based modulations of cognitive control?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accounts of the role on motivation in cognitive processing propose that increasing reward increases the efficiency of cognitive effort, while increasing task difficulty decreases cognitive effort (e.g., </a:t>
            </a:r>
            <a:r>
              <a:rPr lang="en-US" dirty="0" err="1" smtClean="0"/>
              <a:t>Chiew</a:t>
            </a:r>
            <a:r>
              <a:rPr lang="en-US" dirty="0" smtClean="0"/>
              <a:t> &amp; Braver, 2011)</a:t>
            </a:r>
          </a:p>
          <a:p>
            <a:endParaRPr lang="en-US" dirty="0"/>
          </a:p>
          <a:p>
            <a:r>
              <a:rPr lang="en-US" dirty="0" smtClean="0"/>
              <a:t>Flanker tasks become harder as the number of flankers increases (e.g., </a:t>
            </a:r>
            <a:r>
              <a:rPr lang="en-US" dirty="0" err="1" smtClean="0"/>
              <a:t>Erb</a:t>
            </a:r>
            <a:r>
              <a:rPr lang="en-US" dirty="0" smtClean="0"/>
              <a:t> et al. 2017)</a:t>
            </a:r>
          </a:p>
          <a:p>
            <a:pPr lvl="1"/>
            <a:r>
              <a:rPr lang="en-US" dirty="0" smtClean="0"/>
              <a:t>Manipulation of the number of flankers allows us to test difficulty modulations of reward-stimulus associations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4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375557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2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1531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does reward modulate </a:t>
            </a:r>
            <a:r>
              <a:rPr lang="en-US" sz="4000" smtClean="0"/>
              <a:t>cognitive processing?</a:t>
            </a:r>
            <a:endParaRPr lang="en-US" sz="4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777">
            <a:off x="8333456" y="4360203"/>
            <a:ext cx="3150973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0130">
            <a:off x="961415" y="3199089"/>
            <a:ext cx="224833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Reward modulates </a:t>
            </a:r>
            <a:r>
              <a:rPr lang="en-US" sz="3600" smtClean="0"/>
              <a:t>proactive cognitive control processes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 adjustments in cognitive control are thought to underlie the efficiency and success of cognitive processing and response selection (</a:t>
            </a:r>
            <a:r>
              <a:rPr lang="en-US" dirty="0" err="1" smtClean="0"/>
              <a:t>Botvinick</a:t>
            </a:r>
            <a:r>
              <a:rPr lang="en-US" dirty="0" smtClean="0"/>
              <a:t> et al. 2001; </a:t>
            </a:r>
            <a:r>
              <a:rPr lang="en-US" dirty="0" err="1" smtClean="0"/>
              <a:t>Shenhav</a:t>
            </a:r>
            <a:r>
              <a:rPr lang="en-US" dirty="0" smtClean="0"/>
              <a:t> et al. 2013) </a:t>
            </a:r>
          </a:p>
          <a:p>
            <a:r>
              <a:rPr lang="en-US" dirty="0" smtClean="0"/>
              <a:t>‘Conflict adaptation’ is one way this has been shown</a:t>
            </a:r>
          </a:p>
          <a:p>
            <a:pPr lvl="1"/>
            <a:r>
              <a:rPr lang="en-US" dirty="0" smtClean="0"/>
              <a:t>When a high conflict task is performed immediately after another high conflict task, performance is better than when a high conflict task is performed after a low conflict task</a:t>
            </a:r>
          </a:p>
          <a:p>
            <a:pPr lvl="1"/>
            <a:r>
              <a:rPr lang="en-US" dirty="0" smtClean="0"/>
              <a:t>Thought to stem from proactive prioritization of task-relevant information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2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(Positive) reward modulates attentional allocation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features that have previously been associated with reward automatically attract attention </a:t>
            </a:r>
          </a:p>
          <a:p>
            <a:pPr lvl="1"/>
            <a:r>
              <a:rPr lang="en-US" dirty="0" smtClean="0"/>
              <a:t>Reward primes attentional capture by a visual stimulus if was rewarded </a:t>
            </a:r>
            <a:r>
              <a:rPr lang="en-US" smtClean="0"/>
              <a:t>was administered </a:t>
            </a:r>
            <a:r>
              <a:rPr lang="en-US" dirty="0" smtClean="0"/>
              <a:t>on the previous trial (Hickey et al. 2010A, B; 2011)</a:t>
            </a:r>
          </a:p>
          <a:p>
            <a:pPr lvl="1"/>
            <a:r>
              <a:rPr lang="en-US" dirty="0" smtClean="0"/>
              <a:t>Visual features (shapes and colors) that were previously rewarded capture attention during unrelated tasks performed at a later time, up to 21 days later (Della </a:t>
            </a:r>
            <a:r>
              <a:rPr lang="en-US" dirty="0" err="1" smtClean="0"/>
              <a:t>Libera</a:t>
            </a:r>
            <a:r>
              <a:rPr lang="en-US" dirty="0" smtClean="0"/>
              <a:t> &amp; </a:t>
            </a:r>
            <a:r>
              <a:rPr lang="en-US" dirty="0" err="1" smtClean="0"/>
              <a:t>Chelazzi</a:t>
            </a:r>
            <a:r>
              <a:rPr lang="en-US" dirty="0" smtClean="0"/>
              <a:t>, 2009; Anderson et al. 2011A, B; Anderson, 2013)</a:t>
            </a:r>
          </a:p>
          <a:p>
            <a:r>
              <a:rPr lang="en-US" dirty="0" smtClean="0"/>
              <a:t>Learned reward-stimulus associations may increase the effective salience of the stimulus independent of task-related search strategies (Hickey et al., 2010A; Anderson et al. 2011)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4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may be dissociable from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Peck et al. (2009)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6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positive and negative reward-stimulus associations are learned and affect processing in subsequent tasks</a:t>
            </a:r>
          </a:p>
          <a:p>
            <a:pPr lvl="1"/>
            <a:r>
              <a:rPr lang="en-US" dirty="0" smtClean="0"/>
              <a:t>Both the valence of the learned association and the subsequent task context will determine how processing is affected</a:t>
            </a:r>
          </a:p>
        </p:txBody>
      </p:sp>
    </p:spTree>
    <p:extLst>
      <p:ext uri="{BB962C8B-B14F-4D97-AF65-F5344CB8AC3E}">
        <p14:creationId xmlns:p14="http://schemas.microsoft.com/office/powerpoint/2010/main" val="186002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502" y="204488"/>
            <a:ext cx="10515600" cy="6604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dirty="0" smtClean="0"/>
              <a:t>Experiment 1 – Does valence modulate reward-stimulus-dependent cognitive control? </a:t>
            </a:r>
            <a:endParaRPr lang="en-US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27" y="851554"/>
            <a:ext cx="8312150" cy="60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6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4502" y="204488"/>
            <a:ext cx="10515600" cy="6604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Jeff’s data: Total accumulated reward </a:t>
            </a:r>
            <a:r>
              <a:rPr lang="en-US" sz="2400" smtClean="0"/>
              <a:t>during reward training phase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09" y="864974"/>
            <a:ext cx="8425873" cy="57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2" y="204488"/>
            <a:ext cx="10515600" cy="66048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Predictions for effect of reward and current trial congruency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23"/>
          <a:stretch/>
        </p:blipFill>
        <p:spPr>
          <a:xfrm>
            <a:off x="959729" y="1645920"/>
            <a:ext cx="10603914" cy="423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1013</Words>
  <Application>Microsoft Macintosh PowerPoint</Application>
  <PresentationFormat>Widescreen</PresentationFormat>
  <Paragraphs>80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Reward Effects on Cognitive Control and Attention: a reach tracking investigation (RECCA)</vt:lpstr>
      <vt:lpstr>How does reward modulate cognitive processing?</vt:lpstr>
      <vt:lpstr>Reward modulates proactive cognitive control processes</vt:lpstr>
      <vt:lpstr>(Positive) reward modulates attentional allocation</vt:lpstr>
      <vt:lpstr>Reward may be dissociable from value</vt:lpstr>
      <vt:lpstr>Hypotheses </vt:lpstr>
      <vt:lpstr>PowerPoint Presentation</vt:lpstr>
      <vt:lpstr>PowerPoint Presentation</vt:lpstr>
      <vt:lpstr>Predictions for effect of reward and current trial congruency</vt:lpstr>
      <vt:lpstr>PowerPoint Presentation</vt:lpstr>
      <vt:lpstr>PowerPoint Presentation</vt:lpstr>
      <vt:lpstr>PowerPoint Presentation</vt:lpstr>
      <vt:lpstr>Experiment 2 – Do previously learned, task-irrelevant reward-stimulus associations affect cognitive control processes?</vt:lpstr>
      <vt:lpstr>PowerPoint Presentation</vt:lpstr>
      <vt:lpstr>Experiment 3 – Does task difficulty affect reward-based modulations of cognitive control?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 Effects on Cognitive Control and Attention: a reach tracking investigation (RECCA)</dc:title>
  <dc:creator>Wilmott, James</dc:creator>
  <cp:lastModifiedBy>Wilmott, James</cp:lastModifiedBy>
  <cp:revision>82</cp:revision>
  <dcterms:created xsi:type="dcterms:W3CDTF">2019-03-10T22:38:26Z</dcterms:created>
  <dcterms:modified xsi:type="dcterms:W3CDTF">2019-04-01T19:26:16Z</dcterms:modified>
</cp:coreProperties>
</file>