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8" r:id="rId3"/>
    <p:sldId id="259" r:id="rId4"/>
    <p:sldId id="261" r:id="rId5"/>
    <p:sldId id="266" r:id="rId6"/>
    <p:sldId id="262" r:id="rId7"/>
    <p:sldId id="263" r:id="rId8"/>
    <p:sldId id="267" r:id="rId9"/>
    <p:sldId id="257" r:id="rId10"/>
    <p:sldId id="265" r:id="rId11"/>
    <p:sldId id="260" r:id="rId12"/>
    <p:sldId id="268"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88"/>
    <p:restoredTop sz="76812"/>
  </p:normalViewPr>
  <p:slideViewPr>
    <p:cSldViewPr snapToGrid="0" snapToObjects="1">
      <p:cViewPr varScale="1">
        <p:scale>
          <a:sx n="110" d="100"/>
          <a:sy n="110" d="100"/>
        </p:scale>
        <p:origin x="14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C82701-24FA-334F-91E7-612CBA9A4EBD}" type="datetimeFigureOut">
              <a:rPr lang="en-US" smtClean="0"/>
              <a:t>5/17/18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D57398-C6DF-2C4F-AC54-79FC29A2C362}" type="slidenum">
              <a:rPr lang="en-US" smtClean="0"/>
              <a:t>‹#›</a:t>
            </a:fld>
            <a:endParaRPr lang="en-US"/>
          </a:p>
        </p:txBody>
      </p:sp>
    </p:spTree>
    <p:extLst>
      <p:ext uri="{BB962C8B-B14F-4D97-AF65-F5344CB8AC3E}">
        <p14:creationId xmlns:p14="http://schemas.microsoft.com/office/powerpoint/2010/main" val="810411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Both"/>
            </a:pPr>
            <a:r>
              <a:rPr lang="en-US" dirty="0" smtClean="0"/>
              <a:t>There seems to be a clear effect of choice on proportion chosen, as the t values associated</a:t>
            </a:r>
            <a:r>
              <a:rPr lang="en-US" baseline="0" dirty="0" smtClean="0"/>
              <a:t> with the change in neutral from alcohol has a large t-value. The package used to build the LMM does not provide p-values, as the degrees of freedom in the LMM are not straightforward to calculate and are under some theoretical debate (e.g., what is the appropriate degrees of freedom for an arbitrary LMM? -&gt; https://</a:t>
            </a:r>
            <a:r>
              <a:rPr lang="en-US" baseline="0" dirty="0" err="1" smtClean="0"/>
              <a:t>stat.ethz.ch</a:t>
            </a:r>
            <a:r>
              <a:rPr lang="en-US" baseline="0" dirty="0" smtClean="0"/>
              <a:t>/</a:t>
            </a:r>
            <a:r>
              <a:rPr lang="en-US" baseline="0" dirty="0" err="1" smtClean="0"/>
              <a:t>pipermail</a:t>
            </a:r>
            <a:r>
              <a:rPr lang="en-US" baseline="0" dirty="0" smtClean="0"/>
              <a:t>/r-sig-mixed-models/2008q2/000904.html). </a:t>
            </a:r>
          </a:p>
          <a:p>
            <a:pPr marL="228600" indent="-228600">
              <a:buAutoNum type="arabicParenBoth"/>
            </a:pPr>
            <a:endParaRPr lang="en-US" baseline="0" dirty="0" smtClean="0"/>
          </a:p>
          <a:p>
            <a:pPr marL="0" indent="0">
              <a:buNone/>
            </a:pPr>
            <a:r>
              <a:rPr lang="en-US" baseline="0" dirty="0" smtClean="0"/>
              <a:t>However, we can run a model comparison against a model that just fits the random effect of subject (only_choice_propchosen_model1). There is a clear difference between those models (according to the p-value of the </a:t>
            </a:r>
            <a:r>
              <a:rPr lang="en-US" baseline="0" dirty="0" err="1" smtClean="0"/>
              <a:t>chisquare</a:t>
            </a:r>
            <a:r>
              <a:rPr lang="en-US" baseline="0" dirty="0" smtClean="0"/>
              <a:t> test) and the AIC is smaller for the model with the choice fixed effect, implying this model is a good fit.</a:t>
            </a:r>
            <a:endParaRPr lang="en-US" dirty="0"/>
          </a:p>
        </p:txBody>
      </p:sp>
      <p:sp>
        <p:nvSpPr>
          <p:cNvPr id="4" name="Slide Number Placeholder 3"/>
          <p:cNvSpPr>
            <a:spLocks noGrp="1"/>
          </p:cNvSpPr>
          <p:nvPr>
            <p:ph type="sldNum" sz="quarter" idx="10"/>
          </p:nvPr>
        </p:nvSpPr>
        <p:spPr/>
        <p:txBody>
          <a:bodyPr/>
          <a:lstStyle/>
          <a:p>
            <a:fld id="{8BD57398-C6DF-2C4F-AC54-79FC29A2C362}" type="slidenum">
              <a:rPr lang="en-US" smtClean="0"/>
              <a:t>6</a:t>
            </a:fld>
            <a:endParaRPr lang="en-US"/>
          </a:p>
        </p:txBody>
      </p:sp>
    </p:spTree>
    <p:extLst>
      <p:ext uri="{BB962C8B-B14F-4D97-AF65-F5344CB8AC3E}">
        <p14:creationId xmlns:p14="http://schemas.microsoft.com/office/powerpoint/2010/main" val="61917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Each of these variables corresponds to specific instances of CHANGES of the</a:t>
            </a:r>
            <a:r>
              <a:rPr lang="en-US" baseline="0" dirty="0" smtClean="0"/>
              <a:t> fixed effect variable from the first instance, e.g., time2cig1 = 1 unit of time change from 0 (the first value) since last cigarette, time2cig2 = 2 units of time, etc.</a:t>
            </a:r>
            <a:endParaRPr lang="en-US" dirty="0" smtClean="0"/>
          </a:p>
          <a:p>
            <a:endParaRPr lang="en-US" dirty="0" smtClean="0"/>
          </a:p>
          <a:p>
            <a:r>
              <a:rPr lang="en-US" dirty="0" smtClean="0"/>
              <a:t>Notice that the control variables are assigned t-values of 0 when</a:t>
            </a:r>
            <a:r>
              <a:rPr lang="en-US" baseline="0" dirty="0" smtClean="0"/>
              <a:t> including them in this model. From my research it seems as if the correlative structure of the control variables in conjunction with the very small number of subjects that actually selected the neutral item lead to many data points being dropped from the analysis in this instance, preventing estimates of those effects. The model DID converge, but it’s unclear whether this analysis currently constructed actually reflects the effects of these covariates. </a:t>
            </a:r>
            <a:r>
              <a:rPr lang="en-US" b="1" baseline="0" dirty="0" smtClean="0"/>
              <a:t>Any suggestions on how to tackle this problem would be greatly appreciated</a:t>
            </a:r>
            <a:endParaRPr lang="en-US" b="1" dirty="0"/>
          </a:p>
        </p:txBody>
      </p:sp>
      <p:sp>
        <p:nvSpPr>
          <p:cNvPr id="4" name="Slide Number Placeholder 3"/>
          <p:cNvSpPr>
            <a:spLocks noGrp="1"/>
          </p:cNvSpPr>
          <p:nvPr>
            <p:ph type="sldNum" sz="quarter" idx="10"/>
          </p:nvPr>
        </p:nvSpPr>
        <p:spPr/>
        <p:txBody>
          <a:bodyPr/>
          <a:lstStyle/>
          <a:p>
            <a:fld id="{8BD57398-C6DF-2C4F-AC54-79FC29A2C362}" type="slidenum">
              <a:rPr lang="en-US" smtClean="0"/>
              <a:t>7</a:t>
            </a:fld>
            <a:endParaRPr lang="en-US"/>
          </a:p>
        </p:txBody>
      </p:sp>
    </p:spTree>
    <p:extLst>
      <p:ext uri="{BB962C8B-B14F-4D97-AF65-F5344CB8AC3E}">
        <p14:creationId xmlns:p14="http://schemas.microsoft.com/office/powerpoint/2010/main" val="1629190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 the </a:t>
            </a:r>
            <a:r>
              <a:rPr lang="en-US" dirty="0" err="1" smtClean="0"/>
              <a:t>trycigarette</a:t>
            </a:r>
            <a:r>
              <a:rPr lang="en-US" dirty="0" smtClean="0"/>
              <a:t> and </a:t>
            </a:r>
            <a:r>
              <a:rPr lang="en-US" dirty="0" err="1" smtClean="0"/>
              <a:t>tryneutral</a:t>
            </a:r>
            <a:r>
              <a:rPr lang="en-US" dirty="0" smtClean="0"/>
              <a:t> model</a:t>
            </a:r>
            <a:r>
              <a:rPr lang="en-US" baseline="0" dirty="0" smtClean="0"/>
              <a:t> </a:t>
            </a:r>
            <a:r>
              <a:rPr lang="en-US" baseline="0" dirty="0" err="1" smtClean="0"/>
              <a:t>params</a:t>
            </a:r>
            <a:r>
              <a:rPr lang="en-US" baseline="0" dirty="0" smtClean="0"/>
              <a:t> represent the change in RT from alcohol to cigarette and then to neutral. Neither of these effects are very large (judging by the t-values, although we do not get </a:t>
            </a:r>
            <a:r>
              <a:rPr lang="en-US" baseline="0" dirty="0" err="1" smtClean="0"/>
              <a:t>pvalues</a:t>
            </a:r>
            <a:r>
              <a:rPr lang="en-US" baseline="0" dirty="0" smtClean="0"/>
              <a:t> because it is unclear what the appropriate degrees of freedom are for an arbitrary MM).</a:t>
            </a:r>
          </a:p>
          <a:p>
            <a:endParaRPr lang="en-US" baseline="0" dirty="0" smtClean="0"/>
          </a:p>
          <a:p>
            <a:endParaRPr lang="en-US" baseline="0" dirty="0" smtClean="0"/>
          </a:p>
          <a:p>
            <a:r>
              <a:rPr lang="en-US" baseline="0" dirty="0" smtClean="0"/>
              <a:t> Model comparison against a model without the choice fixed effect (only subject random effect) leads to no difference, implying that chosen item does not explain RT.</a:t>
            </a:r>
          </a:p>
        </p:txBody>
      </p:sp>
      <p:sp>
        <p:nvSpPr>
          <p:cNvPr id="4" name="Slide Number Placeholder 3"/>
          <p:cNvSpPr>
            <a:spLocks noGrp="1"/>
          </p:cNvSpPr>
          <p:nvPr>
            <p:ph type="sldNum" sz="quarter" idx="10"/>
          </p:nvPr>
        </p:nvSpPr>
        <p:spPr/>
        <p:txBody>
          <a:bodyPr/>
          <a:lstStyle/>
          <a:p>
            <a:fld id="{8BD57398-C6DF-2C4F-AC54-79FC29A2C362}" type="slidenum">
              <a:rPr lang="en-US" smtClean="0"/>
              <a:t>9</a:t>
            </a:fld>
            <a:endParaRPr lang="en-US"/>
          </a:p>
        </p:txBody>
      </p:sp>
    </p:spTree>
    <p:extLst>
      <p:ext uri="{BB962C8B-B14F-4D97-AF65-F5344CB8AC3E}">
        <p14:creationId xmlns:p14="http://schemas.microsoft.com/office/powerpoint/2010/main" val="1606193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there was no effect of </a:t>
            </a:r>
            <a:r>
              <a:rPr lang="en-US" baseline="0" dirty="0" err="1" smtClean="0"/>
              <a:t>chocie</a:t>
            </a:r>
            <a:r>
              <a:rPr lang="en-US" baseline="0" dirty="0" smtClean="0"/>
              <a:t> on RT, but there </a:t>
            </a:r>
            <a:r>
              <a:rPr lang="en-US" baseline="0" dirty="0" err="1" smtClean="0"/>
              <a:t>eems</a:t>
            </a:r>
            <a:r>
              <a:rPr lang="en-US" baseline="0" dirty="0" smtClean="0"/>
              <a:t> to be a linear effect, I re-ran the RT analysis with polynomial contrasts to determine if this was meaningful.</a:t>
            </a:r>
          </a:p>
          <a:p>
            <a:r>
              <a:rPr lang="en-US" baseline="0" dirty="0" smtClean="0"/>
              <a:t>(1B) </a:t>
            </a:r>
            <a:r>
              <a:rPr lang="en-US" baseline="0" dirty="0" err="1" smtClean="0"/>
              <a:t>ch.L</a:t>
            </a:r>
            <a:r>
              <a:rPr lang="en-US" baseline="0" dirty="0" smtClean="0"/>
              <a:t> is the linear effect of RT choice, ordered alcohol, cigarette, and neutral. </a:t>
            </a:r>
            <a:r>
              <a:rPr lang="en-US" baseline="0" dirty="0" err="1" smtClean="0"/>
              <a:t>Ch.Q</a:t>
            </a:r>
            <a:r>
              <a:rPr lang="en-US" baseline="0" dirty="0" smtClean="0"/>
              <a:t> is the quadratic effect. Neither is a meaningful t-value</a:t>
            </a:r>
          </a:p>
          <a:p>
            <a:endParaRPr lang="en-US" baseline="0" dirty="0" smtClean="0"/>
          </a:p>
          <a:p>
            <a:r>
              <a:rPr lang="en-US" baseline="0" dirty="0" smtClean="0"/>
              <a:t>Model comparison is the same as before; therefore, I interpret that there is not a meaningful linear trend in this data (even though it really looks like it)</a:t>
            </a:r>
          </a:p>
        </p:txBody>
      </p:sp>
      <p:sp>
        <p:nvSpPr>
          <p:cNvPr id="4" name="Slide Number Placeholder 3"/>
          <p:cNvSpPr>
            <a:spLocks noGrp="1"/>
          </p:cNvSpPr>
          <p:nvPr>
            <p:ph type="sldNum" sz="quarter" idx="10"/>
          </p:nvPr>
        </p:nvSpPr>
        <p:spPr/>
        <p:txBody>
          <a:bodyPr/>
          <a:lstStyle/>
          <a:p>
            <a:fld id="{8BD57398-C6DF-2C4F-AC54-79FC29A2C362}" type="slidenum">
              <a:rPr lang="en-US" smtClean="0"/>
              <a:t>10</a:t>
            </a:fld>
            <a:endParaRPr lang="en-US"/>
          </a:p>
        </p:txBody>
      </p:sp>
    </p:spTree>
    <p:extLst>
      <p:ext uri="{BB962C8B-B14F-4D97-AF65-F5344CB8AC3E}">
        <p14:creationId xmlns:p14="http://schemas.microsoft.com/office/powerpoint/2010/main" val="1689567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 Again,</a:t>
            </a:r>
            <a:r>
              <a:rPr lang="en-US" baseline="0" dirty="0" smtClean="0"/>
              <a:t> e</a:t>
            </a:r>
            <a:r>
              <a:rPr lang="en-US" dirty="0" smtClean="0"/>
              <a:t>ach of these variables corresponds to specific instances of CHANGES of the</a:t>
            </a:r>
            <a:r>
              <a:rPr lang="en-US" baseline="0" dirty="0" smtClean="0"/>
              <a:t> fixed effect variable from the first instance, e.g., time2cig1 = 1 </a:t>
            </a:r>
            <a:r>
              <a:rPr lang="en-US" baseline="0" dirty="0" smtClean="0"/>
              <a:t>unit of time</a:t>
            </a:r>
            <a:r>
              <a:rPr lang="en-US" baseline="0" dirty="0" smtClean="0"/>
              <a:t> change from 0 (the first value) since last cigarette, time2cig2 = 2 units of time, etc.</a:t>
            </a:r>
          </a:p>
          <a:p>
            <a:r>
              <a:rPr lang="en-US" baseline="0" dirty="0" smtClean="0"/>
              <a:t>None of the control variable parameters that were able to fit, as well as the choice parameters (</a:t>
            </a:r>
            <a:r>
              <a:rPr lang="en-US" baseline="0" dirty="0" err="1" smtClean="0"/>
              <a:t>chcigarette</a:t>
            </a:r>
            <a:r>
              <a:rPr lang="en-US" baseline="0" dirty="0" smtClean="0"/>
              <a:t> and </a:t>
            </a:r>
            <a:r>
              <a:rPr lang="en-US" baseline="0" dirty="0" err="1" smtClean="0"/>
              <a:t>chneutral</a:t>
            </a:r>
            <a:r>
              <a:rPr lang="en-US" baseline="0" dirty="0" smtClean="0"/>
              <a:t>) are seemingly meaningful (small t-values)</a:t>
            </a:r>
          </a:p>
          <a:p>
            <a:r>
              <a:rPr lang="en-US" baseline="0" dirty="0" smtClean="0"/>
              <a:t>When running this analysis with the polynomial contrasts, the results do not change.</a:t>
            </a:r>
            <a:endParaRPr lang="en-US" dirty="0"/>
          </a:p>
        </p:txBody>
      </p:sp>
      <p:sp>
        <p:nvSpPr>
          <p:cNvPr id="4" name="Slide Number Placeholder 3"/>
          <p:cNvSpPr>
            <a:spLocks noGrp="1"/>
          </p:cNvSpPr>
          <p:nvPr>
            <p:ph type="sldNum" sz="quarter" idx="10"/>
          </p:nvPr>
        </p:nvSpPr>
        <p:spPr/>
        <p:txBody>
          <a:bodyPr/>
          <a:lstStyle/>
          <a:p>
            <a:fld id="{8BD57398-C6DF-2C4F-AC54-79FC29A2C362}" type="slidenum">
              <a:rPr lang="en-US" smtClean="0"/>
              <a:t>11</a:t>
            </a:fld>
            <a:endParaRPr lang="en-US"/>
          </a:p>
        </p:txBody>
      </p:sp>
    </p:spTree>
    <p:extLst>
      <p:ext uri="{BB962C8B-B14F-4D97-AF65-F5344CB8AC3E}">
        <p14:creationId xmlns:p14="http://schemas.microsoft.com/office/powerpoint/2010/main" val="1469543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Both"/>
            </a:pPr>
            <a:r>
              <a:rPr lang="en-US" dirty="0" smtClean="0"/>
              <a:t>There is a clear effect of looked at item and a chosen</a:t>
            </a:r>
            <a:r>
              <a:rPr lang="en-US" baseline="0" dirty="0" smtClean="0"/>
              <a:t> item by looked at item interaction.</a:t>
            </a:r>
          </a:p>
          <a:p>
            <a:pPr marL="228600" indent="-228600">
              <a:buAutoNum type="arabicParenBoth"/>
            </a:pPr>
            <a:r>
              <a:rPr lang="en-US" baseline="0" dirty="0" smtClean="0"/>
              <a:t>The best fitting model includes the interaction term (and both choice and looked at item variables) compared to either model without</a:t>
            </a:r>
          </a:p>
          <a:p>
            <a:pPr marL="228600" indent="-228600">
              <a:buAutoNum type="arabicParenBoth"/>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Note that inclusion of the control variables results in a model that does not converge when incorporating the chosen item by looked at item interaction. Future work will be done to resolve this problem.</a:t>
            </a:r>
            <a:endParaRPr lang="en-US" b="1"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8BD57398-C6DF-2C4F-AC54-79FC29A2C362}" type="slidenum">
              <a:rPr lang="en-US" smtClean="0"/>
              <a:t>13</a:t>
            </a:fld>
            <a:endParaRPr lang="en-US"/>
          </a:p>
        </p:txBody>
      </p:sp>
    </p:spTree>
    <p:extLst>
      <p:ext uri="{BB962C8B-B14F-4D97-AF65-F5344CB8AC3E}">
        <p14:creationId xmlns:p14="http://schemas.microsoft.com/office/powerpoint/2010/main" val="2079943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779D93-6882-9B42-A8DD-B45D1680E8F1}" type="datetimeFigureOut">
              <a:rPr lang="en-US" smtClean="0"/>
              <a:t>5/17/18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44BA86-136D-564D-9C1E-84501EB59D9F}" type="slidenum">
              <a:rPr lang="en-US" smtClean="0"/>
              <a:t>‹#›</a:t>
            </a:fld>
            <a:endParaRPr lang="en-US"/>
          </a:p>
        </p:txBody>
      </p:sp>
    </p:spTree>
    <p:extLst>
      <p:ext uri="{BB962C8B-B14F-4D97-AF65-F5344CB8AC3E}">
        <p14:creationId xmlns:p14="http://schemas.microsoft.com/office/powerpoint/2010/main" val="1889804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779D93-6882-9B42-A8DD-B45D1680E8F1}" type="datetimeFigureOut">
              <a:rPr lang="en-US" smtClean="0"/>
              <a:t>5/17/18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44BA86-136D-564D-9C1E-84501EB59D9F}" type="slidenum">
              <a:rPr lang="en-US" smtClean="0"/>
              <a:t>‹#›</a:t>
            </a:fld>
            <a:endParaRPr lang="en-US"/>
          </a:p>
        </p:txBody>
      </p:sp>
    </p:spTree>
    <p:extLst>
      <p:ext uri="{BB962C8B-B14F-4D97-AF65-F5344CB8AC3E}">
        <p14:creationId xmlns:p14="http://schemas.microsoft.com/office/powerpoint/2010/main" val="1446648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779D93-6882-9B42-A8DD-B45D1680E8F1}" type="datetimeFigureOut">
              <a:rPr lang="en-US" smtClean="0"/>
              <a:t>5/17/18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44BA86-136D-564D-9C1E-84501EB59D9F}" type="slidenum">
              <a:rPr lang="en-US" smtClean="0"/>
              <a:t>‹#›</a:t>
            </a:fld>
            <a:endParaRPr lang="en-US"/>
          </a:p>
        </p:txBody>
      </p:sp>
    </p:spTree>
    <p:extLst>
      <p:ext uri="{BB962C8B-B14F-4D97-AF65-F5344CB8AC3E}">
        <p14:creationId xmlns:p14="http://schemas.microsoft.com/office/powerpoint/2010/main" val="695466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779D93-6882-9B42-A8DD-B45D1680E8F1}" type="datetimeFigureOut">
              <a:rPr lang="en-US" smtClean="0"/>
              <a:t>5/17/18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44BA86-136D-564D-9C1E-84501EB59D9F}" type="slidenum">
              <a:rPr lang="en-US" smtClean="0"/>
              <a:t>‹#›</a:t>
            </a:fld>
            <a:endParaRPr lang="en-US"/>
          </a:p>
        </p:txBody>
      </p:sp>
    </p:spTree>
    <p:extLst>
      <p:ext uri="{BB962C8B-B14F-4D97-AF65-F5344CB8AC3E}">
        <p14:creationId xmlns:p14="http://schemas.microsoft.com/office/powerpoint/2010/main" val="100037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779D93-6882-9B42-A8DD-B45D1680E8F1}" type="datetimeFigureOut">
              <a:rPr lang="en-US" smtClean="0"/>
              <a:t>5/17/18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44BA86-136D-564D-9C1E-84501EB59D9F}" type="slidenum">
              <a:rPr lang="en-US" smtClean="0"/>
              <a:t>‹#›</a:t>
            </a:fld>
            <a:endParaRPr lang="en-US"/>
          </a:p>
        </p:txBody>
      </p:sp>
    </p:spTree>
    <p:extLst>
      <p:ext uri="{BB962C8B-B14F-4D97-AF65-F5344CB8AC3E}">
        <p14:creationId xmlns:p14="http://schemas.microsoft.com/office/powerpoint/2010/main" val="1779289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779D93-6882-9B42-A8DD-B45D1680E8F1}" type="datetimeFigureOut">
              <a:rPr lang="en-US" smtClean="0"/>
              <a:t>5/17/18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44BA86-136D-564D-9C1E-84501EB59D9F}" type="slidenum">
              <a:rPr lang="en-US" smtClean="0"/>
              <a:t>‹#›</a:t>
            </a:fld>
            <a:endParaRPr lang="en-US"/>
          </a:p>
        </p:txBody>
      </p:sp>
    </p:spTree>
    <p:extLst>
      <p:ext uri="{BB962C8B-B14F-4D97-AF65-F5344CB8AC3E}">
        <p14:creationId xmlns:p14="http://schemas.microsoft.com/office/powerpoint/2010/main" val="191625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779D93-6882-9B42-A8DD-B45D1680E8F1}" type="datetimeFigureOut">
              <a:rPr lang="en-US" smtClean="0"/>
              <a:t>5/17/18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44BA86-136D-564D-9C1E-84501EB59D9F}" type="slidenum">
              <a:rPr lang="en-US" smtClean="0"/>
              <a:t>‹#›</a:t>
            </a:fld>
            <a:endParaRPr lang="en-US"/>
          </a:p>
        </p:txBody>
      </p:sp>
    </p:spTree>
    <p:extLst>
      <p:ext uri="{BB962C8B-B14F-4D97-AF65-F5344CB8AC3E}">
        <p14:creationId xmlns:p14="http://schemas.microsoft.com/office/powerpoint/2010/main" val="1528806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779D93-6882-9B42-A8DD-B45D1680E8F1}" type="datetimeFigureOut">
              <a:rPr lang="en-US" smtClean="0"/>
              <a:t>5/17/18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44BA86-136D-564D-9C1E-84501EB59D9F}" type="slidenum">
              <a:rPr lang="en-US" smtClean="0"/>
              <a:t>‹#›</a:t>
            </a:fld>
            <a:endParaRPr lang="en-US"/>
          </a:p>
        </p:txBody>
      </p:sp>
    </p:spTree>
    <p:extLst>
      <p:ext uri="{BB962C8B-B14F-4D97-AF65-F5344CB8AC3E}">
        <p14:creationId xmlns:p14="http://schemas.microsoft.com/office/powerpoint/2010/main" val="87030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779D93-6882-9B42-A8DD-B45D1680E8F1}" type="datetimeFigureOut">
              <a:rPr lang="en-US" smtClean="0"/>
              <a:t>5/17/18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44BA86-136D-564D-9C1E-84501EB59D9F}" type="slidenum">
              <a:rPr lang="en-US" smtClean="0"/>
              <a:t>‹#›</a:t>
            </a:fld>
            <a:endParaRPr lang="en-US"/>
          </a:p>
        </p:txBody>
      </p:sp>
    </p:spTree>
    <p:extLst>
      <p:ext uri="{BB962C8B-B14F-4D97-AF65-F5344CB8AC3E}">
        <p14:creationId xmlns:p14="http://schemas.microsoft.com/office/powerpoint/2010/main" val="415522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779D93-6882-9B42-A8DD-B45D1680E8F1}" type="datetimeFigureOut">
              <a:rPr lang="en-US" smtClean="0"/>
              <a:t>5/17/18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44BA86-136D-564D-9C1E-84501EB59D9F}" type="slidenum">
              <a:rPr lang="en-US" smtClean="0"/>
              <a:t>‹#›</a:t>
            </a:fld>
            <a:endParaRPr lang="en-US"/>
          </a:p>
        </p:txBody>
      </p:sp>
    </p:spTree>
    <p:extLst>
      <p:ext uri="{BB962C8B-B14F-4D97-AF65-F5344CB8AC3E}">
        <p14:creationId xmlns:p14="http://schemas.microsoft.com/office/powerpoint/2010/main" val="1799560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779D93-6882-9B42-A8DD-B45D1680E8F1}" type="datetimeFigureOut">
              <a:rPr lang="en-US" smtClean="0"/>
              <a:t>5/17/18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44BA86-136D-564D-9C1E-84501EB59D9F}" type="slidenum">
              <a:rPr lang="en-US" smtClean="0"/>
              <a:t>‹#›</a:t>
            </a:fld>
            <a:endParaRPr lang="en-US"/>
          </a:p>
        </p:txBody>
      </p:sp>
    </p:spTree>
    <p:extLst>
      <p:ext uri="{BB962C8B-B14F-4D97-AF65-F5344CB8AC3E}">
        <p14:creationId xmlns:p14="http://schemas.microsoft.com/office/powerpoint/2010/main" val="3322382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779D93-6882-9B42-A8DD-B45D1680E8F1}" type="datetimeFigureOut">
              <a:rPr lang="en-US" smtClean="0"/>
              <a:t>5/17/18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44BA86-136D-564D-9C1E-84501EB59D9F}" type="slidenum">
              <a:rPr lang="en-US" smtClean="0"/>
              <a:t>‹#›</a:t>
            </a:fld>
            <a:endParaRPr lang="en-US"/>
          </a:p>
        </p:txBody>
      </p:sp>
    </p:spTree>
    <p:extLst>
      <p:ext uri="{BB962C8B-B14F-4D97-AF65-F5344CB8AC3E}">
        <p14:creationId xmlns:p14="http://schemas.microsoft.com/office/powerpoint/2010/main" val="164826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latin typeface="Arial" charset="0"/>
                <a:ea typeface="Arial" charset="0"/>
                <a:cs typeface="Arial" charset="0"/>
              </a:rPr>
              <a:t>CRET: </a:t>
            </a:r>
            <a:r>
              <a:rPr lang="en-US" sz="4800" dirty="0" err="1" smtClean="0">
                <a:latin typeface="Arial" charset="0"/>
                <a:ea typeface="Arial" charset="0"/>
                <a:cs typeface="Arial" charset="0"/>
              </a:rPr>
              <a:t>Eyetracking</a:t>
            </a:r>
            <a:r>
              <a:rPr lang="en-US" sz="4800" dirty="0" smtClean="0">
                <a:latin typeface="Arial" charset="0"/>
                <a:ea typeface="Arial" charset="0"/>
                <a:cs typeface="Arial" charset="0"/>
              </a:rPr>
              <a:t> data analysis</a:t>
            </a:r>
            <a:br>
              <a:rPr lang="en-US" sz="4800" dirty="0" smtClean="0">
                <a:latin typeface="Arial" charset="0"/>
                <a:ea typeface="Arial" charset="0"/>
                <a:cs typeface="Arial" charset="0"/>
              </a:rPr>
            </a:br>
            <a:endParaRPr lang="en-US" sz="4800" dirty="0">
              <a:latin typeface="Arial" charset="0"/>
              <a:ea typeface="Arial" charset="0"/>
              <a:cs typeface="Arial" charset="0"/>
            </a:endParaRPr>
          </a:p>
        </p:txBody>
      </p:sp>
      <p:sp>
        <p:nvSpPr>
          <p:cNvPr id="3" name="Subtitle 2"/>
          <p:cNvSpPr>
            <a:spLocks noGrp="1"/>
          </p:cNvSpPr>
          <p:nvPr>
            <p:ph type="subTitle" idx="1"/>
          </p:nvPr>
        </p:nvSpPr>
        <p:spPr/>
        <p:txBody>
          <a:bodyPr>
            <a:normAutofit/>
          </a:bodyPr>
          <a:lstStyle/>
          <a:p>
            <a:r>
              <a:rPr lang="en-US" sz="3600" dirty="0" smtClean="0">
                <a:latin typeface="Arial" charset="0"/>
                <a:ea typeface="Arial" charset="0"/>
                <a:cs typeface="Arial" charset="0"/>
              </a:rPr>
              <a:t>James </a:t>
            </a:r>
            <a:r>
              <a:rPr lang="en-US" sz="3600" dirty="0" err="1" smtClean="0">
                <a:latin typeface="Arial" charset="0"/>
                <a:ea typeface="Arial" charset="0"/>
                <a:cs typeface="Arial" charset="0"/>
              </a:rPr>
              <a:t>Wilmott</a:t>
            </a:r>
            <a:endParaRPr lang="en-US" sz="3600" dirty="0">
              <a:latin typeface="Arial" charset="0"/>
              <a:ea typeface="Arial" charset="0"/>
              <a:cs typeface="Arial" charset="0"/>
            </a:endParaRPr>
          </a:p>
        </p:txBody>
      </p:sp>
    </p:spTree>
    <p:extLst>
      <p:ext uri="{BB962C8B-B14F-4D97-AF65-F5344CB8AC3E}">
        <p14:creationId xmlns:p14="http://schemas.microsoft.com/office/powerpoint/2010/main" val="370917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56317" t="21772" r="34760" b="55949"/>
          <a:stretch/>
        </p:blipFill>
        <p:spPr>
          <a:xfrm>
            <a:off x="509286" y="451412"/>
            <a:ext cx="2951544" cy="5729470"/>
          </a:xfrm>
          <a:prstGeom prst="rect">
            <a:avLst/>
          </a:prstGeom>
        </p:spPr>
      </p:pic>
      <p:sp>
        <p:nvSpPr>
          <p:cNvPr id="3" name="TextBox 2"/>
          <p:cNvSpPr txBox="1"/>
          <p:nvPr/>
        </p:nvSpPr>
        <p:spPr>
          <a:xfrm>
            <a:off x="3275637" y="717634"/>
            <a:ext cx="8592272" cy="2585323"/>
          </a:xfrm>
          <a:prstGeom prst="rect">
            <a:avLst/>
          </a:prstGeom>
          <a:noFill/>
        </p:spPr>
        <p:txBody>
          <a:bodyPr wrap="square" rtlCol="0">
            <a:spAutoFit/>
          </a:bodyPr>
          <a:lstStyle/>
          <a:p>
            <a:r>
              <a:rPr lang="en-US" dirty="0" smtClean="0"/>
              <a:t>(1B) RT ~ </a:t>
            </a:r>
            <a:r>
              <a:rPr lang="en-US" dirty="0" smtClean="0">
                <a:solidFill>
                  <a:srgbClr val="FF0000"/>
                </a:solidFill>
              </a:rPr>
              <a:t>chosen item linear </a:t>
            </a:r>
            <a:r>
              <a:rPr lang="en-US" dirty="0" smtClean="0"/>
              <a:t>+ </a:t>
            </a:r>
            <a:r>
              <a:rPr lang="en-US" dirty="0" smtClean="0">
                <a:solidFill>
                  <a:srgbClr val="FF0000"/>
                </a:solidFill>
              </a:rPr>
              <a:t>chosen item quadratic </a:t>
            </a:r>
            <a:r>
              <a:rPr lang="en-US" dirty="0" smtClean="0"/>
              <a:t>+ subject random effect</a:t>
            </a:r>
            <a:endParaRPr lang="en-US"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t="38349" b="40937"/>
          <a:stretch/>
        </p:blipFill>
        <p:spPr>
          <a:xfrm>
            <a:off x="3460830" y="1180618"/>
            <a:ext cx="3848100" cy="1157468"/>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300" t="60514" r="300" b="-458"/>
          <a:stretch/>
        </p:blipFill>
        <p:spPr>
          <a:xfrm>
            <a:off x="7321630" y="1222093"/>
            <a:ext cx="3848100" cy="2231985"/>
          </a:xfrm>
          <a:prstGeom prst="rect">
            <a:avLst/>
          </a:prstGeom>
        </p:spPr>
      </p:pic>
      <p:sp>
        <p:nvSpPr>
          <p:cNvPr id="8" name="TextBox 7"/>
          <p:cNvSpPr txBox="1"/>
          <p:nvPr/>
        </p:nvSpPr>
        <p:spPr>
          <a:xfrm>
            <a:off x="81023" y="92596"/>
            <a:ext cx="8727311" cy="369332"/>
          </a:xfrm>
          <a:prstGeom prst="rect">
            <a:avLst/>
          </a:prstGeom>
          <a:noFill/>
        </p:spPr>
        <p:txBody>
          <a:bodyPr wrap="square" rtlCol="0">
            <a:spAutoFit/>
          </a:bodyPr>
          <a:lstStyle/>
          <a:p>
            <a:r>
              <a:rPr lang="en-US" dirty="0" smtClean="0"/>
              <a:t>Reaction time: experimental variables in analysis only, polynomial contrasts</a:t>
            </a:r>
            <a:endParaRPr lang="en-US" dirty="0"/>
          </a:p>
        </p:txBody>
      </p:sp>
      <p:sp>
        <p:nvSpPr>
          <p:cNvPr id="9" name="TextBox 8"/>
          <p:cNvSpPr txBox="1"/>
          <p:nvPr/>
        </p:nvSpPr>
        <p:spPr>
          <a:xfrm>
            <a:off x="3365336" y="4027138"/>
            <a:ext cx="6722960" cy="369332"/>
          </a:xfrm>
          <a:prstGeom prst="rect">
            <a:avLst/>
          </a:prstGeom>
          <a:noFill/>
        </p:spPr>
        <p:txBody>
          <a:bodyPr wrap="square" rtlCol="0">
            <a:spAutoFit/>
          </a:bodyPr>
          <a:lstStyle/>
          <a:p>
            <a:r>
              <a:rPr lang="en-US" dirty="0" smtClean="0"/>
              <a:t>Model comparison (doesn’t change from the previous comparison):</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0830" y="4526676"/>
            <a:ext cx="7454900" cy="1524000"/>
          </a:xfrm>
          <a:prstGeom prst="rect">
            <a:avLst/>
          </a:prstGeom>
        </p:spPr>
      </p:pic>
      <p:sp>
        <p:nvSpPr>
          <p:cNvPr id="11" name="TextBox 10"/>
          <p:cNvSpPr txBox="1"/>
          <p:nvPr/>
        </p:nvSpPr>
        <p:spPr>
          <a:xfrm>
            <a:off x="11365274" y="6428786"/>
            <a:ext cx="826726" cy="369332"/>
          </a:xfrm>
          <a:prstGeom prst="rect">
            <a:avLst/>
          </a:prstGeom>
          <a:noFill/>
        </p:spPr>
        <p:txBody>
          <a:bodyPr wrap="square" rtlCol="0">
            <a:spAutoFit/>
          </a:bodyPr>
          <a:lstStyle/>
          <a:p>
            <a:r>
              <a:rPr lang="en-US" smtClean="0"/>
              <a:t>N = 29</a:t>
            </a:r>
            <a:endParaRPr lang="en-US" dirty="0" smtClean="0"/>
          </a:p>
        </p:txBody>
      </p:sp>
    </p:spTree>
    <p:extLst>
      <p:ext uri="{BB962C8B-B14F-4D97-AF65-F5344CB8AC3E}">
        <p14:creationId xmlns:p14="http://schemas.microsoft.com/office/powerpoint/2010/main" val="1911445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56317" t="21772" r="34760" b="55949"/>
          <a:stretch/>
        </p:blipFill>
        <p:spPr>
          <a:xfrm>
            <a:off x="509286" y="451412"/>
            <a:ext cx="2951544" cy="5729470"/>
          </a:xfrm>
          <a:prstGeom prst="rect">
            <a:avLst/>
          </a:prstGeom>
        </p:spPr>
      </p:pic>
      <p:sp>
        <p:nvSpPr>
          <p:cNvPr id="3" name="TextBox 2"/>
          <p:cNvSpPr txBox="1"/>
          <p:nvPr/>
        </p:nvSpPr>
        <p:spPr>
          <a:xfrm>
            <a:off x="3275637" y="717634"/>
            <a:ext cx="8592272" cy="923330"/>
          </a:xfrm>
          <a:prstGeom prst="rect">
            <a:avLst/>
          </a:prstGeom>
          <a:noFill/>
        </p:spPr>
        <p:txBody>
          <a:bodyPr wrap="square" rtlCol="0">
            <a:spAutoFit/>
          </a:bodyPr>
          <a:lstStyle/>
          <a:p>
            <a:r>
              <a:rPr lang="en-US" dirty="0" smtClean="0"/>
              <a:t>(2) RT ~ </a:t>
            </a:r>
            <a:r>
              <a:rPr lang="en-US" dirty="0" smtClean="0">
                <a:solidFill>
                  <a:srgbClr val="FF0000"/>
                </a:solidFill>
              </a:rPr>
              <a:t>chosen item </a:t>
            </a:r>
            <a:r>
              <a:rPr lang="en-US" dirty="0" smtClean="0"/>
              <a:t>+ </a:t>
            </a:r>
            <a:r>
              <a:rPr lang="en-US" dirty="0" smtClean="0">
                <a:solidFill>
                  <a:srgbClr val="FF0000"/>
                </a:solidFill>
              </a:rPr>
              <a:t>control variables </a:t>
            </a:r>
            <a:r>
              <a:rPr lang="en-US" dirty="0" smtClean="0"/>
              <a:t>+ subject random effect</a:t>
            </a:r>
            <a:endParaRPr lang="en-US" dirty="0"/>
          </a:p>
          <a:p>
            <a:endParaRPr lang="en-US" dirty="0" smtClean="0"/>
          </a:p>
          <a:p>
            <a:endParaRPr lang="en-US" dirty="0"/>
          </a:p>
        </p:txBody>
      </p:sp>
      <p:sp>
        <p:nvSpPr>
          <p:cNvPr id="8" name="TextBox 7"/>
          <p:cNvSpPr txBox="1"/>
          <p:nvPr/>
        </p:nvSpPr>
        <p:spPr>
          <a:xfrm>
            <a:off x="81023" y="92596"/>
            <a:ext cx="8727311" cy="369332"/>
          </a:xfrm>
          <a:prstGeom prst="rect">
            <a:avLst/>
          </a:prstGeom>
          <a:noFill/>
        </p:spPr>
        <p:txBody>
          <a:bodyPr wrap="square" rtlCol="0">
            <a:spAutoFit/>
          </a:bodyPr>
          <a:lstStyle/>
          <a:p>
            <a:r>
              <a:rPr lang="en-US" dirty="0" smtClean="0"/>
              <a:t>Reaction time: experimental variables and control variables</a:t>
            </a:r>
            <a:endParaRPr lang="en-US" dirty="0"/>
          </a:p>
        </p:txBody>
      </p:sp>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b="81889"/>
          <a:stretch/>
        </p:blipFill>
        <p:spPr>
          <a:xfrm>
            <a:off x="3275637" y="1450063"/>
            <a:ext cx="4203700" cy="1099434"/>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275" t="21547" r="275" b="173"/>
          <a:stretch/>
        </p:blipFill>
        <p:spPr>
          <a:xfrm>
            <a:off x="7479337" y="1428844"/>
            <a:ext cx="4203700" cy="4752038"/>
          </a:xfrm>
          <a:prstGeom prst="rect">
            <a:avLst/>
          </a:prstGeom>
        </p:spPr>
      </p:pic>
      <p:sp>
        <p:nvSpPr>
          <p:cNvPr id="12" name="TextBox 11"/>
          <p:cNvSpPr txBox="1"/>
          <p:nvPr/>
        </p:nvSpPr>
        <p:spPr>
          <a:xfrm>
            <a:off x="11365274" y="6428786"/>
            <a:ext cx="826726" cy="369332"/>
          </a:xfrm>
          <a:prstGeom prst="rect">
            <a:avLst/>
          </a:prstGeom>
          <a:noFill/>
        </p:spPr>
        <p:txBody>
          <a:bodyPr wrap="square" rtlCol="0">
            <a:spAutoFit/>
          </a:bodyPr>
          <a:lstStyle/>
          <a:p>
            <a:r>
              <a:rPr lang="en-US" smtClean="0"/>
              <a:t>N = 29</a:t>
            </a:r>
            <a:endParaRPr lang="en-US" dirty="0" smtClean="0"/>
          </a:p>
        </p:txBody>
      </p:sp>
    </p:spTree>
    <p:extLst>
      <p:ext uri="{BB962C8B-B14F-4D97-AF65-F5344CB8AC3E}">
        <p14:creationId xmlns:p14="http://schemas.microsoft.com/office/powerpoint/2010/main" val="139722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Arial" charset="0"/>
                <a:ea typeface="Arial" charset="0"/>
                <a:cs typeface="Arial" charset="0"/>
              </a:rPr>
              <a:t>Proportion of time spent looking </a:t>
            </a:r>
            <a:r>
              <a:rPr lang="en-US" sz="4000" smtClean="0">
                <a:latin typeface="Arial" charset="0"/>
                <a:ea typeface="Arial" charset="0"/>
                <a:cs typeface="Arial" charset="0"/>
              </a:rPr>
              <a:t>at each item</a:t>
            </a:r>
            <a:endParaRPr lang="en-US" sz="4000" dirty="0">
              <a:latin typeface="Arial" charset="0"/>
              <a:ea typeface="Arial" charset="0"/>
              <a:cs typeface="Arial" charset="0"/>
            </a:endParaRPr>
          </a:p>
        </p:txBody>
      </p:sp>
    </p:spTree>
    <p:extLst>
      <p:ext uri="{BB962C8B-B14F-4D97-AF65-F5344CB8AC3E}">
        <p14:creationId xmlns:p14="http://schemas.microsoft.com/office/powerpoint/2010/main" val="323944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74273" t="23798" r="7749" b="55274"/>
          <a:stretch/>
        </p:blipFill>
        <p:spPr>
          <a:xfrm>
            <a:off x="150471" y="1713052"/>
            <a:ext cx="3113590" cy="4043873"/>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65634" t="21941" r="15207" b="76371"/>
          <a:stretch/>
        </p:blipFill>
        <p:spPr>
          <a:xfrm>
            <a:off x="1" y="1157468"/>
            <a:ext cx="3356658" cy="335666"/>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81905" t="19240" r="8122" b="78566"/>
          <a:stretch/>
        </p:blipFill>
        <p:spPr>
          <a:xfrm>
            <a:off x="261770" y="6115741"/>
            <a:ext cx="2909693" cy="497711"/>
          </a:xfrm>
          <a:prstGeom prst="rect">
            <a:avLst/>
          </a:prstGeom>
        </p:spPr>
      </p:pic>
      <p:sp>
        <p:nvSpPr>
          <p:cNvPr id="7" name="TextBox 6"/>
          <p:cNvSpPr txBox="1"/>
          <p:nvPr/>
        </p:nvSpPr>
        <p:spPr>
          <a:xfrm>
            <a:off x="81023" y="92596"/>
            <a:ext cx="8727311" cy="369332"/>
          </a:xfrm>
          <a:prstGeom prst="rect">
            <a:avLst/>
          </a:prstGeom>
          <a:noFill/>
        </p:spPr>
        <p:txBody>
          <a:bodyPr wrap="square" rtlCol="0">
            <a:spAutoFit/>
          </a:bodyPr>
          <a:lstStyle/>
          <a:p>
            <a:r>
              <a:rPr lang="en-US" dirty="0" smtClean="0"/>
              <a:t>Proportion of looking time: experimental variables in analysis only</a:t>
            </a:r>
            <a:endParaRPr lang="en-US" dirty="0"/>
          </a:p>
        </p:txBody>
      </p:sp>
      <p:sp>
        <p:nvSpPr>
          <p:cNvPr id="8" name="TextBox 7"/>
          <p:cNvSpPr txBox="1"/>
          <p:nvPr/>
        </p:nvSpPr>
        <p:spPr>
          <a:xfrm>
            <a:off x="3507129" y="821806"/>
            <a:ext cx="7925184" cy="369332"/>
          </a:xfrm>
          <a:prstGeom prst="rect">
            <a:avLst/>
          </a:prstGeom>
          <a:noFill/>
        </p:spPr>
        <p:txBody>
          <a:bodyPr wrap="square" rtlCol="0">
            <a:spAutoFit/>
          </a:bodyPr>
          <a:lstStyle/>
          <a:p>
            <a:pPr marL="342900" indent="-342900">
              <a:buAutoNum type="arabicParenBoth"/>
            </a:pPr>
            <a:r>
              <a:rPr lang="en-US" dirty="0" smtClean="0"/>
              <a:t>Proportion looking time </a:t>
            </a:r>
            <a:r>
              <a:rPr lang="en-US" dirty="0" smtClean="0"/>
              <a:t>~ </a:t>
            </a:r>
            <a:r>
              <a:rPr lang="en-US" dirty="0" smtClean="0">
                <a:solidFill>
                  <a:srgbClr val="FF0000"/>
                </a:solidFill>
              </a:rPr>
              <a:t>looked at item *</a:t>
            </a:r>
            <a:r>
              <a:rPr lang="en-US" dirty="0" smtClean="0"/>
              <a:t> </a:t>
            </a:r>
            <a:r>
              <a:rPr lang="en-US" dirty="0" smtClean="0">
                <a:solidFill>
                  <a:srgbClr val="FF0000"/>
                </a:solidFill>
              </a:rPr>
              <a:t>chosen item </a:t>
            </a:r>
            <a:r>
              <a:rPr lang="en-US" dirty="0" smtClean="0"/>
              <a:t>+ subject random effect</a:t>
            </a:r>
          </a:p>
        </p:txBody>
      </p:sp>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r="54593" b="79380"/>
          <a:stretch/>
        </p:blipFill>
        <p:spPr>
          <a:xfrm>
            <a:off x="3507129" y="1342813"/>
            <a:ext cx="3360131" cy="1088636"/>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t="21941" r="37670" b="37490"/>
          <a:stretch/>
        </p:blipFill>
        <p:spPr>
          <a:xfrm>
            <a:off x="7017730" y="1316008"/>
            <a:ext cx="4425002" cy="2054807"/>
          </a:xfrm>
          <a:prstGeom prst="rect">
            <a:avLst/>
          </a:prstGeom>
        </p:spPr>
      </p:pic>
      <p:sp>
        <p:nvSpPr>
          <p:cNvPr id="13" name="TextBox 12"/>
          <p:cNvSpPr txBox="1"/>
          <p:nvPr/>
        </p:nvSpPr>
        <p:spPr>
          <a:xfrm>
            <a:off x="3577796" y="3550322"/>
            <a:ext cx="2487274" cy="369332"/>
          </a:xfrm>
          <a:prstGeom prst="rect">
            <a:avLst/>
          </a:prstGeom>
          <a:noFill/>
        </p:spPr>
        <p:txBody>
          <a:bodyPr wrap="square" rtlCol="0">
            <a:spAutoFit/>
          </a:bodyPr>
          <a:lstStyle/>
          <a:p>
            <a:r>
              <a:rPr lang="en-US" dirty="0" smtClean="0"/>
              <a:t>Model comparison:</a:t>
            </a:r>
          </a:p>
        </p:txBody>
      </p:sp>
      <p:pic>
        <p:nvPicPr>
          <p:cNvPr id="14" name="Picture 13"/>
          <p:cNvPicPr>
            <a:picLocks noChangeAspect="1"/>
          </p:cNvPicPr>
          <p:nvPr/>
        </p:nvPicPr>
        <p:blipFill rotWithShape="1">
          <a:blip r:embed="rId5">
            <a:extLst>
              <a:ext uri="{28A0092B-C50C-407E-A947-70E740481C1C}">
                <a14:useLocalDpi xmlns:a14="http://schemas.microsoft.com/office/drawing/2010/main" val="0"/>
              </a:ext>
            </a:extLst>
          </a:blip>
          <a:srcRect t="2903"/>
          <a:stretch/>
        </p:blipFill>
        <p:spPr>
          <a:xfrm>
            <a:off x="3750547" y="4199920"/>
            <a:ext cx="7681766" cy="2166156"/>
          </a:xfrm>
          <a:prstGeom prst="rect">
            <a:avLst/>
          </a:prstGeom>
        </p:spPr>
      </p:pic>
      <p:sp>
        <p:nvSpPr>
          <p:cNvPr id="15" name="TextBox 14"/>
          <p:cNvSpPr txBox="1"/>
          <p:nvPr/>
        </p:nvSpPr>
        <p:spPr>
          <a:xfrm>
            <a:off x="305664" y="5821116"/>
            <a:ext cx="1929824" cy="369332"/>
          </a:xfrm>
          <a:prstGeom prst="rect">
            <a:avLst/>
          </a:prstGeom>
          <a:noFill/>
        </p:spPr>
        <p:txBody>
          <a:bodyPr wrap="square" rtlCol="0">
            <a:spAutoFit/>
          </a:bodyPr>
          <a:lstStyle/>
          <a:p>
            <a:r>
              <a:rPr lang="en-US" smtClean="0"/>
              <a:t>Looked at item:</a:t>
            </a:r>
            <a:endParaRPr lang="en-US" dirty="0" smtClean="0"/>
          </a:p>
        </p:txBody>
      </p:sp>
      <p:sp>
        <p:nvSpPr>
          <p:cNvPr id="16" name="TextBox 15"/>
          <p:cNvSpPr txBox="1"/>
          <p:nvPr/>
        </p:nvSpPr>
        <p:spPr>
          <a:xfrm>
            <a:off x="11365274" y="6428786"/>
            <a:ext cx="826726" cy="369332"/>
          </a:xfrm>
          <a:prstGeom prst="rect">
            <a:avLst/>
          </a:prstGeom>
          <a:noFill/>
        </p:spPr>
        <p:txBody>
          <a:bodyPr wrap="square" rtlCol="0">
            <a:spAutoFit/>
          </a:bodyPr>
          <a:lstStyle/>
          <a:p>
            <a:r>
              <a:rPr lang="en-US" smtClean="0"/>
              <a:t>N = 29</a:t>
            </a:r>
            <a:endParaRPr lang="en-US" dirty="0" smtClean="0"/>
          </a:p>
        </p:txBody>
      </p:sp>
    </p:spTree>
    <p:extLst>
      <p:ext uri="{BB962C8B-B14F-4D97-AF65-F5344CB8AC3E}">
        <p14:creationId xmlns:p14="http://schemas.microsoft.com/office/powerpoint/2010/main" val="1567254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6058" t="54009" r="54050" b="5823"/>
          <a:stretch/>
        </p:blipFill>
        <p:spPr>
          <a:xfrm>
            <a:off x="2010786" y="90160"/>
            <a:ext cx="8499027" cy="6653846"/>
          </a:xfrm>
          <a:prstGeom prst="rect">
            <a:avLst/>
          </a:prstGeom>
        </p:spPr>
      </p:pic>
      <p:sp>
        <p:nvSpPr>
          <p:cNvPr id="3" name="Oval 2"/>
          <p:cNvSpPr/>
          <p:nvPr/>
        </p:nvSpPr>
        <p:spPr>
          <a:xfrm>
            <a:off x="5660020" y="659757"/>
            <a:ext cx="5324355" cy="347240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9001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8575" y="428264"/>
            <a:ext cx="10706580" cy="5262979"/>
          </a:xfrm>
          <a:prstGeom prst="rect">
            <a:avLst/>
          </a:prstGeom>
          <a:noFill/>
        </p:spPr>
        <p:txBody>
          <a:bodyPr wrap="square" rtlCol="0">
            <a:spAutoFit/>
          </a:bodyPr>
          <a:lstStyle/>
          <a:p>
            <a:r>
              <a:rPr lang="en-US" sz="2400" dirty="0" smtClean="0"/>
              <a:t>In this dataset, we have many missing data points as some subject do not choose a substance. Here, I take a linear mixed-effects model (LMM) approach to analyze the data using a restricted maximum likelihood (REML) fitting technique. This approach allows us to fit individual slopes for each subject using the estimates from the overall group in cases where participants do not have a score. All analyses are conducted in R unless otherwise stated.</a:t>
            </a:r>
          </a:p>
          <a:p>
            <a:endParaRPr lang="en-US" sz="2400" dirty="0"/>
          </a:p>
          <a:p>
            <a:r>
              <a:rPr lang="en-US" sz="2400" dirty="0" smtClean="0"/>
              <a:t>Model to be tested:</a:t>
            </a:r>
          </a:p>
          <a:p>
            <a:endParaRPr lang="en-US" sz="2400" dirty="0"/>
          </a:p>
          <a:p>
            <a:pPr marL="342900" indent="-342900">
              <a:buAutoNum type="arabicParenBoth"/>
            </a:pPr>
            <a:r>
              <a:rPr lang="en-US" sz="2400" dirty="0" smtClean="0"/>
              <a:t> Dependent measure ~ </a:t>
            </a:r>
            <a:r>
              <a:rPr lang="en-US" sz="2400" dirty="0" smtClean="0">
                <a:solidFill>
                  <a:srgbClr val="FF0000"/>
                </a:solidFill>
              </a:rPr>
              <a:t>experimental variables </a:t>
            </a:r>
            <a:r>
              <a:rPr lang="en-US" sz="2400" dirty="0" smtClean="0"/>
              <a:t>+ subject random effect</a:t>
            </a:r>
          </a:p>
          <a:p>
            <a:pPr marL="342900" indent="-342900">
              <a:buAutoNum type="arabicParenBoth"/>
            </a:pPr>
            <a:endParaRPr lang="en-US" sz="2400" dirty="0"/>
          </a:p>
          <a:p>
            <a:endParaRPr lang="en-US" dirty="0" smtClean="0"/>
          </a:p>
          <a:p>
            <a:r>
              <a:rPr lang="en-US" dirty="0" smtClean="0"/>
              <a:t>Notation: </a:t>
            </a:r>
            <a:r>
              <a:rPr lang="en-US" dirty="0" smtClean="0">
                <a:solidFill>
                  <a:srgbClr val="FF0000"/>
                </a:solidFill>
              </a:rPr>
              <a:t>fixed effects will be presented in red</a:t>
            </a:r>
          </a:p>
          <a:p>
            <a:endParaRPr lang="en-US" dirty="0">
              <a:solidFill>
                <a:srgbClr val="FF0000"/>
              </a:solidFill>
            </a:endParaRPr>
          </a:p>
          <a:p>
            <a:r>
              <a:rPr lang="en-US" dirty="0" smtClean="0"/>
              <a:t>****My interpretations of the analyses are included in the ‘notes section’ of this presentation</a:t>
            </a:r>
            <a:endParaRPr lang="en-US" dirty="0"/>
          </a:p>
        </p:txBody>
      </p:sp>
    </p:spTree>
    <p:extLst>
      <p:ext uri="{BB962C8B-B14F-4D97-AF65-F5344CB8AC3E}">
        <p14:creationId xmlns:p14="http://schemas.microsoft.com/office/powerpoint/2010/main" val="94255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5425" y="162047"/>
            <a:ext cx="10706580" cy="6370975"/>
          </a:xfrm>
          <a:prstGeom prst="rect">
            <a:avLst/>
          </a:prstGeom>
          <a:noFill/>
        </p:spPr>
        <p:txBody>
          <a:bodyPr wrap="square" rtlCol="0">
            <a:spAutoFit/>
          </a:bodyPr>
          <a:lstStyle/>
          <a:p>
            <a:endParaRPr lang="en-US" sz="2000" dirty="0" smtClean="0"/>
          </a:p>
          <a:p>
            <a:r>
              <a:rPr lang="en-US" sz="2000" dirty="0" smtClean="0"/>
              <a:t>The following control variables were included in a subsequent analyses:</a:t>
            </a:r>
          </a:p>
          <a:p>
            <a:endParaRPr lang="en-US" sz="2000" dirty="0" smtClean="0"/>
          </a:p>
          <a:p>
            <a:r>
              <a:rPr lang="en-US" sz="1200" dirty="0" smtClean="0"/>
              <a:t>Time from last cigarette, CLPS session</a:t>
            </a:r>
          </a:p>
          <a:p>
            <a:r>
              <a:rPr lang="en-US" sz="1200" dirty="0" smtClean="0"/>
              <a:t>History of depression</a:t>
            </a:r>
          </a:p>
          <a:p>
            <a:r>
              <a:rPr lang="en-US" sz="1200" dirty="0" smtClean="0"/>
              <a:t>Baseline alcohol craving</a:t>
            </a:r>
          </a:p>
          <a:p>
            <a:r>
              <a:rPr lang="en-US" sz="1200" dirty="0" smtClean="0"/>
              <a:t>Age</a:t>
            </a:r>
          </a:p>
          <a:p>
            <a:r>
              <a:rPr lang="en-US" sz="1200" dirty="0" smtClean="0"/>
              <a:t>Gender</a:t>
            </a:r>
          </a:p>
          <a:p>
            <a:r>
              <a:rPr lang="en-US" sz="1200" dirty="0" smtClean="0"/>
              <a:t>CAAS session 1</a:t>
            </a:r>
            <a:r>
              <a:rPr lang="en-US" sz="1200" baseline="30000" dirty="0" smtClean="0"/>
              <a:t>st</a:t>
            </a:r>
            <a:r>
              <a:rPr lang="en-US" sz="1200" dirty="0" smtClean="0"/>
              <a:t> (</a:t>
            </a:r>
            <a:r>
              <a:rPr lang="en-US" sz="1200" dirty="0" err="1" smtClean="0"/>
              <a:t>boolean</a:t>
            </a:r>
            <a:r>
              <a:rPr lang="en-US" sz="1200" dirty="0" smtClean="0"/>
              <a:t>)</a:t>
            </a:r>
          </a:p>
          <a:p>
            <a:r>
              <a:rPr lang="en-US" sz="1200" dirty="0" smtClean="0"/>
              <a:t>ADS scale</a:t>
            </a:r>
          </a:p>
          <a:p>
            <a:r>
              <a:rPr lang="en-US" sz="1200" dirty="0" smtClean="0"/>
              <a:t>FTND scale</a:t>
            </a:r>
          </a:p>
          <a:p>
            <a:r>
              <a:rPr lang="en-US" sz="1200" dirty="0" smtClean="0"/>
              <a:t>Drinks/week</a:t>
            </a:r>
          </a:p>
          <a:p>
            <a:r>
              <a:rPr lang="en-US" sz="1200" dirty="0" smtClean="0"/>
              <a:t>Cigarettes/day</a:t>
            </a:r>
          </a:p>
          <a:p>
            <a:r>
              <a:rPr lang="en-US" sz="1200" dirty="0" smtClean="0"/>
              <a:t>Self-reported preference (alcohol or cigarette)</a:t>
            </a:r>
          </a:p>
          <a:p>
            <a:endParaRPr lang="en-US" sz="2000" dirty="0"/>
          </a:p>
          <a:p>
            <a:r>
              <a:rPr lang="en-US" sz="2000" dirty="0" smtClean="0"/>
              <a:t>Dependent measure ~ </a:t>
            </a:r>
            <a:r>
              <a:rPr lang="en-US" sz="2000" dirty="0" smtClean="0">
                <a:solidFill>
                  <a:srgbClr val="FF0000"/>
                </a:solidFill>
              </a:rPr>
              <a:t>control variables </a:t>
            </a:r>
            <a:r>
              <a:rPr lang="en-US" sz="2000" dirty="0" smtClean="0"/>
              <a:t>+ </a:t>
            </a:r>
            <a:r>
              <a:rPr lang="en-US" sz="2000" dirty="0" smtClean="0">
                <a:solidFill>
                  <a:srgbClr val="FF0000"/>
                </a:solidFill>
              </a:rPr>
              <a:t>experimental variables </a:t>
            </a:r>
            <a:r>
              <a:rPr lang="en-US" sz="2000" dirty="0" smtClean="0"/>
              <a:t>+ subject random effects</a:t>
            </a:r>
            <a:endParaRPr lang="en-US" sz="2000" dirty="0" smtClean="0"/>
          </a:p>
          <a:p>
            <a:endParaRPr lang="en-US" sz="2000" dirty="0" smtClean="0"/>
          </a:p>
          <a:p>
            <a:endParaRPr lang="en-US" sz="2000" dirty="0"/>
          </a:p>
          <a:p>
            <a:r>
              <a:rPr lang="en-US" sz="2000" dirty="0" smtClean="0"/>
              <a:t>However, the LMM analyses conducted here drops some of these variables and subjects when included in the analyses due to ‘rank deficiency of the fixed effects matrix’. From what I can tell, this arises due to correlations among the control variables. </a:t>
            </a:r>
            <a:r>
              <a:rPr lang="en-US" sz="2000" b="1" dirty="0" smtClean="0"/>
              <a:t>Any suggestions on how to deal with these correlations are greatly appreciated.</a:t>
            </a:r>
            <a:r>
              <a:rPr lang="en-US" sz="2000" dirty="0" smtClean="0"/>
              <a:t> I have included these analyses here but note that I am not confident the results of these analyses as currently conducted reflect real effects.</a:t>
            </a:r>
            <a:endParaRPr lang="en-US" sz="2000" b="1" dirty="0"/>
          </a:p>
          <a:p>
            <a:endParaRPr lang="en-US" sz="2000" dirty="0" smtClean="0"/>
          </a:p>
          <a:p>
            <a:endParaRPr lang="en-US" sz="1600" dirty="0"/>
          </a:p>
        </p:txBody>
      </p:sp>
    </p:spTree>
    <p:extLst>
      <p:ext uri="{BB962C8B-B14F-4D97-AF65-F5344CB8AC3E}">
        <p14:creationId xmlns:p14="http://schemas.microsoft.com/office/powerpoint/2010/main" val="161922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charset="0"/>
                <a:ea typeface="Arial" charset="0"/>
                <a:cs typeface="Arial" charset="0"/>
              </a:rPr>
              <a:t>Proportion of trials choosing an item</a:t>
            </a:r>
            <a:endParaRPr lang="en-US" dirty="0">
              <a:latin typeface="Arial" charset="0"/>
              <a:ea typeface="Arial" charset="0"/>
              <a:cs typeface="Arial" charset="0"/>
            </a:endParaRPr>
          </a:p>
        </p:txBody>
      </p:sp>
    </p:spTree>
    <p:extLst>
      <p:ext uri="{BB962C8B-B14F-4D97-AF65-F5344CB8AC3E}">
        <p14:creationId xmlns:p14="http://schemas.microsoft.com/office/powerpoint/2010/main" val="1517735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75637" y="717634"/>
            <a:ext cx="8592272" cy="3139321"/>
          </a:xfrm>
          <a:prstGeom prst="rect">
            <a:avLst/>
          </a:prstGeom>
          <a:noFill/>
        </p:spPr>
        <p:txBody>
          <a:bodyPr wrap="square" rtlCol="0">
            <a:spAutoFit/>
          </a:bodyPr>
          <a:lstStyle/>
          <a:p>
            <a:r>
              <a:rPr lang="en-US" dirty="0" smtClean="0"/>
              <a:t>(1) Proportion of trials chosen </a:t>
            </a:r>
            <a:r>
              <a:rPr lang="en-US" dirty="0" smtClean="0"/>
              <a:t>~ </a:t>
            </a:r>
            <a:r>
              <a:rPr lang="en-US" dirty="0" smtClean="0">
                <a:solidFill>
                  <a:srgbClr val="FF0000"/>
                </a:solidFill>
              </a:rPr>
              <a:t>chosen item </a:t>
            </a:r>
            <a:r>
              <a:rPr lang="en-US" dirty="0" smtClean="0"/>
              <a:t>+ subject random effect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sp>
        <p:nvSpPr>
          <p:cNvPr id="8" name="TextBox 7"/>
          <p:cNvSpPr txBox="1"/>
          <p:nvPr/>
        </p:nvSpPr>
        <p:spPr>
          <a:xfrm>
            <a:off x="81023" y="92596"/>
            <a:ext cx="8727311" cy="369332"/>
          </a:xfrm>
          <a:prstGeom prst="rect">
            <a:avLst/>
          </a:prstGeom>
          <a:noFill/>
        </p:spPr>
        <p:txBody>
          <a:bodyPr wrap="square" rtlCol="0">
            <a:spAutoFit/>
          </a:bodyPr>
          <a:lstStyle/>
          <a:p>
            <a:r>
              <a:rPr lang="en-US" dirty="0" smtClean="0"/>
              <a:t>Proportion of trials chosen: experimental variables in analysis only</a:t>
            </a:r>
            <a:endParaRPr lang="en-US" dirty="0"/>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47787" t="21772" r="43552" b="55443"/>
          <a:stretch/>
        </p:blipFill>
        <p:spPr>
          <a:xfrm>
            <a:off x="335665" y="848108"/>
            <a:ext cx="2685327" cy="5492715"/>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t="37671" b="40689"/>
          <a:stretch/>
        </p:blipFill>
        <p:spPr>
          <a:xfrm>
            <a:off x="3543136" y="1574157"/>
            <a:ext cx="4064000" cy="1203767"/>
          </a:xfrm>
          <a:prstGeom prst="rect">
            <a:avLst/>
          </a:prstGeom>
        </p:spPr>
      </p:pic>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t="60766" b="-301"/>
          <a:stretch/>
        </p:blipFill>
        <p:spPr>
          <a:xfrm>
            <a:off x="7734461" y="1574157"/>
            <a:ext cx="4064000" cy="2199190"/>
          </a:xfrm>
          <a:prstGeom prst="rect">
            <a:avLst/>
          </a:prstGeom>
        </p:spPr>
      </p:pic>
      <p:sp>
        <p:nvSpPr>
          <p:cNvPr id="14" name="TextBox 13"/>
          <p:cNvSpPr txBox="1"/>
          <p:nvPr/>
        </p:nvSpPr>
        <p:spPr>
          <a:xfrm>
            <a:off x="3365336" y="4027138"/>
            <a:ext cx="6722960" cy="369332"/>
          </a:xfrm>
          <a:prstGeom prst="rect">
            <a:avLst/>
          </a:prstGeom>
          <a:noFill/>
        </p:spPr>
        <p:txBody>
          <a:bodyPr wrap="square" rtlCol="0">
            <a:spAutoFit/>
          </a:bodyPr>
          <a:lstStyle/>
          <a:p>
            <a:r>
              <a:rPr lang="en-US" dirty="0" smtClean="0"/>
              <a:t>Model comparison:</a:t>
            </a: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4309" y="4566653"/>
            <a:ext cx="8483600" cy="1955800"/>
          </a:xfrm>
          <a:prstGeom prst="rect">
            <a:avLst/>
          </a:prstGeom>
        </p:spPr>
      </p:pic>
      <p:sp>
        <p:nvSpPr>
          <p:cNvPr id="16" name="TextBox 15"/>
          <p:cNvSpPr txBox="1"/>
          <p:nvPr/>
        </p:nvSpPr>
        <p:spPr>
          <a:xfrm>
            <a:off x="11365274" y="6428786"/>
            <a:ext cx="826726" cy="369332"/>
          </a:xfrm>
          <a:prstGeom prst="rect">
            <a:avLst/>
          </a:prstGeom>
          <a:noFill/>
        </p:spPr>
        <p:txBody>
          <a:bodyPr wrap="square" rtlCol="0">
            <a:spAutoFit/>
          </a:bodyPr>
          <a:lstStyle/>
          <a:p>
            <a:r>
              <a:rPr lang="en-US" smtClean="0"/>
              <a:t>N = 29</a:t>
            </a:r>
            <a:endParaRPr lang="en-US" dirty="0" smtClean="0"/>
          </a:p>
        </p:txBody>
      </p:sp>
    </p:spTree>
    <p:extLst>
      <p:ext uri="{BB962C8B-B14F-4D97-AF65-F5344CB8AC3E}">
        <p14:creationId xmlns:p14="http://schemas.microsoft.com/office/powerpoint/2010/main" val="1583887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75637" y="717634"/>
            <a:ext cx="8592272" cy="646331"/>
          </a:xfrm>
          <a:prstGeom prst="rect">
            <a:avLst/>
          </a:prstGeom>
          <a:noFill/>
        </p:spPr>
        <p:txBody>
          <a:bodyPr wrap="square" rtlCol="0">
            <a:spAutoFit/>
          </a:bodyPr>
          <a:lstStyle/>
          <a:p>
            <a:endParaRPr lang="en-US" dirty="0"/>
          </a:p>
          <a:p>
            <a:r>
              <a:rPr lang="en-US" dirty="0" smtClean="0"/>
              <a:t>(2) </a:t>
            </a:r>
            <a:r>
              <a:rPr lang="en-US" dirty="0" smtClean="0"/>
              <a:t>Proportion of trials chosen ~ </a:t>
            </a:r>
            <a:r>
              <a:rPr lang="en-US" dirty="0" smtClean="0">
                <a:solidFill>
                  <a:srgbClr val="FF0000"/>
                </a:solidFill>
              </a:rPr>
              <a:t>chosen item</a:t>
            </a:r>
            <a:r>
              <a:rPr lang="en-US" dirty="0" smtClean="0"/>
              <a:t> + </a:t>
            </a:r>
            <a:r>
              <a:rPr lang="en-US" dirty="0" smtClean="0">
                <a:solidFill>
                  <a:srgbClr val="FF0000"/>
                </a:solidFill>
              </a:rPr>
              <a:t>control variables </a:t>
            </a:r>
            <a:r>
              <a:rPr lang="en-US" dirty="0" smtClean="0"/>
              <a:t>+ subject random effect</a:t>
            </a:r>
            <a:endParaRPr lang="en-US" dirty="0" smtClean="0"/>
          </a:p>
        </p:txBody>
      </p:sp>
      <p:sp>
        <p:nvSpPr>
          <p:cNvPr id="8" name="TextBox 7"/>
          <p:cNvSpPr txBox="1"/>
          <p:nvPr/>
        </p:nvSpPr>
        <p:spPr>
          <a:xfrm>
            <a:off x="81023" y="92596"/>
            <a:ext cx="8727311" cy="369332"/>
          </a:xfrm>
          <a:prstGeom prst="rect">
            <a:avLst/>
          </a:prstGeom>
          <a:noFill/>
        </p:spPr>
        <p:txBody>
          <a:bodyPr wrap="square" rtlCol="0">
            <a:spAutoFit/>
          </a:bodyPr>
          <a:lstStyle/>
          <a:p>
            <a:r>
              <a:rPr lang="en-US" dirty="0" smtClean="0"/>
              <a:t>Proportion of trials chosen: experimental variables and control variables</a:t>
            </a:r>
            <a:endParaRPr lang="en-US" dirty="0"/>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47787" t="21772" r="43552" b="55443"/>
          <a:stretch/>
        </p:blipFill>
        <p:spPr>
          <a:xfrm>
            <a:off x="335665" y="848108"/>
            <a:ext cx="2685327" cy="5492715"/>
          </a:xfrm>
          <a:prstGeom prst="rect">
            <a:avLst/>
          </a:prstGeom>
        </p:spPr>
      </p:pic>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t="618" b="81117"/>
          <a:stretch/>
        </p:blipFill>
        <p:spPr>
          <a:xfrm>
            <a:off x="3409387" y="1619671"/>
            <a:ext cx="4457700" cy="1122746"/>
          </a:xfrm>
          <a:prstGeom prst="rect">
            <a:avLst/>
          </a:prstGeom>
        </p:spPr>
      </p:pic>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t="21501" b="-399"/>
          <a:stretch/>
        </p:blipFill>
        <p:spPr>
          <a:xfrm>
            <a:off x="7323559" y="1491030"/>
            <a:ext cx="4457700" cy="4849793"/>
          </a:xfrm>
          <a:prstGeom prst="rect">
            <a:avLst/>
          </a:prstGeom>
        </p:spPr>
      </p:pic>
      <p:sp>
        <p:nvSpPr>
          <p:cNvPr id="14" name="TextBox 13"/>
          <p:cNvSpPr txBox="1"/>
          <p:nvPr/>
        </p:nvSpPr>
        <p:spPr>
          <a:xfrm>
            <a:off x="11365274" y="6428786"/>
            <a:ext cx="826726" cy="369332"/>
          </a:xfrm>
          <a:prstGeom prst="rect">
            <a:avLst/>
          </a:prstGeom>
          <a:noFill/>
        </p:spPr>
        <p:txBody>
          <a:bodyPr wrap="square" rtlCol="0">
            <a:spAutoFit/>
          </a:bodyPr>
          <a:lstStyle/>
          <a:p>
            <a:r>
              <a:rPr lang="en-US" smtClean="0"/>
              <a:t>N = 29</a:t>
            </a:r>
            <a:endParaRPr lang="en-US" dirty="0" smtClean="0"/>
          </a:p>
        </p:txBody>
      </p:sp>
    </p:spTree>
    <p:extLst>
      <p:ext uri="{BB962C8B-B14F-4D97-AF65-F5344CB8AC3E}">
        <p14:creationId xmlns:p14="http://schemas.microsoft.com/office/powerpoint/2010/main" val="1652701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latin typeface="Arial" charset="0"/>
                <a:ea typeface="Arial" charset="0"/>
                <a:cs typeface="Arial" charset="0"/>
              </a:rPr>
              <a:t>Reaction time</a:t>
            </a:r>
            <a:endParaRPr lang="en-US">
              <a:latin typeface="Arial" charset="0"/>
              <a:ea typeface="Arial" charset="0"/>
              <a:cs typeface="Arial" charset="0"/>
            </a:endParaRPr>
          </a:p>
        </p:txBody>
      </p:sp>
    </p:spTree>
    <p:extLst>
      <p:ext uri="{BB962C8B-B14F-4D97-AF65-F5344CB8AC3E}">
        <p14:creationId xmlns:p14="http://schemas.microsoft.com/office/powerpoint/2010/main" val="125544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56317" t="21772" r="34760" b="55949"/>
          <a:stretch/>
        </p:blipFill>
        <p:spPr>
          <a:xfrm>
            <a:off x="509286" y="451412"/>
            <a:ext cx="2951544" cy="5729470"/>
          </a:xfrm>
          <a:prstGeom prst="rect">
            <a:avLst/>
          </a:prstGeom>
        </p:spPr>
      </p:pic>
      <p:sp>
        <p:nvSpPr>
          <p:cNvPr id="3" name="TextBox 2"/>
          <p:cNvSpPr txBox="1"/>
          <p:nvPr/>
        </p:nvSpPr>
        <p:spPr>
          <a:xfrm>
            <a:off x="3275637" y="717634"/>
            <a:ext cx="8592272" cy="369332"/>
          </a:xfrm>
          <a:prstGeom prst="rect">
            <a:avLst/>
          </a:prstGeom>
          <a:noFill/>
        </p:spPr>
        <p:txBody>
          <a:bodyPr wrap="square" rtlCol="0">
            <a:spAutoFit/>
          </a:bodyPr>
          <a:lstStyle/>
          <a:p>
            <a:r>
              <a:rPr lang="en-US" dirty="0" smtClean="0"/>
              <a:t>(1A) RT ~ </a:t>
            </a:r>
            <a:r>
              <a:rPr lang="en-US" dirty="0" smtClean="0">
                <a:solidFill>
                  <a:srgbClr val="FF0000"/>
                </a:solidFill>
              </a:rPr>
              <a:t>chosen item </a:t>
            </a:r>
            <a:r>
              <a:rPr lang="en-US" dirty="0" smtClean="0"/>
              <a:t>+ subject random effect</a:t>
            </a:r>
            <a:endParaRPr lang="en-US" dirty="0"/>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t="38228" b="41842"/>
          <a:stretch/>
        </p:blipFill>
        <p:spPr>
          <a:xfrm>
            <a:off x="3460830" y="1122745"/>
            <a:ext cx="3860800" cy="1111171"/>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t="60648" b="-301"/>
          <a:stretch/>
        </p:blipFill>
        <p:spPr>
          <a:xfrm>
            <a:off x="7321630" y="1122745"/>
            <a:ext cx="3860800" cy="2210764"/>
          </a:xfrm>
          <a:prstGeom prst="rect">
            <a:avLst/>
          </a:prstGeom>
        </p:spPr>
      </p:pic>
      <p:sp>
        <p:nvSpPr>
          <p:cNvPr id="8" name="TextBox 7"/>
          <p:cNvSpPr txBox="1"/>
          <p:nvPr/>
        </p:nvSpPr>
        <p:spPr>
          <a:xfrm>
            <a:off x="81023" y="92596"/>
            <a:ext cx="8727311" cy="369332"/>
          </a:xfrm>
          <a:prstGeom prst="rect">
            <a:avLst/>
          </a:prstGeom>
          <a:noFill/>
        </p:spPr>
        <p:txBody>
          <a:bodyPr wrap="square" rtlCol="0">
            <a:spAutoFit/>
          </a:bodyPr>
          <a:lstStyle/>
          <a:p>
            <a:r>
              <a:rPr lang="en-US" dirty="0" smtClean="0"/>
              <a:t>Reaction time: experimental variables in analysis only</a:t>
            </a:r>
            <a:endParaRPr lang="en-US" dirty="0"/>
          </a:p>
        </p:txBody>
      </p:sp>
      <p:sp>
        <p:nvSpPr>
          <p:cNvPr id="9" name="TextBox 8"/>
          <p:cNvSpPr txBox="1"/>
          <p:nvPr/>
        </p:nvSpPr>
        <p:spPr>
          <a:xfrm>
            <a:off x="3365336" y="4027138"/>
            <a:ext cx="6722960" cy="369332"/>
          </a:xfrm>
          <a:prstGeom prst="rect">
            <a:avLst/>
          </a:prstGeom>
          <a:noFill/>
        </p:spPr>
        <p:txBody>
          <a:bodyPr wrap="square" rtlCol="0">
            <a:spAutoFit/>
          </a:bodyPr>
          <a:lstStyle/>
          <a:p>
            <a:r>
              <a:rPr lang="en-US" dirty="0" smtClean="0"/>
              <a:t>Model comparison:</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0830" y="4526676"/>
            <a:ext cx="7454900" cy="1524000"/>
          </a:xfrm>
          <a:prstGeom prst="rect">
            <a:avLst/>
          </a:prstGeom>
        </p:spPr>
      </p:pic>
      <p:sp>
        <p:nvSpPr>
          <p:cNvPr id="11" name="TextBox 10"/>
          <p:cNvSpPr txBox="1"/>
          <p:nvPr/>
        </p:nvSpPr>
        <p:spPr>
          <a:xfrm>
            <a:off x="11365274" y="6428786"/>
            <a:ext cx="826726" cy="369332"/>
          </a:xfrm>
          <a:prstGeom prst="rect">
            <a:avLst/>
          </a:prstGeom>
          <a:noFill/>
        </p:spPr>
        <p:txBody>
          <a:bodyPr wrap="square" rtlCol="0">
            <a:spAutoFit/>
          </a:bodyPr>
          <a:lstStyle/>
          <a:p>
            <a:r>
              <a:rPr lang="en-US" smtClean="0"/>
              <a:t>N = 29</a:t>
            </a:r>
            <a:endParaRPr lang="en-US" dirty="0" smtClean="0"/>
          </a:p>
        </p:txBody>
      </p:sp>
    </p:spTree>
    <p:extLst>
      <p:ext uri="{BB962C8B-B14F-4D97-AF65-F5344CB8AC3E}">
        <p14:creationId xmlns:p14="http://schemas.microsoft.com/office/powerpoint/2010/main" val="745598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TotalTime>
  <Words>1133</Words>
  <Application>Microsoft Macintosh PowerPoint</Application>
  <PresentationFormat>Widescreen</PresentationFormat>
  <Paragraphs>99</Paragraphs>
  <Slides>13</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Calibri Light</vt:lpstr>
      <vt:lpstr>Arial</vt:lpstr>
      <vt:lpstr>Office Theme</vt:lpstr>
      <vt:lpstr>CRET: Eyetracking data analysis </vt:lpstr>
      <vt:lpstr>PowerPoint Presentation</vt:lpstr>
      <vt:lpstr>PowerPoint Presentation</vt:lpstr>
      <vt:lpstr>PowerPoint Presentation</vt:lpstr>
      <vt:lpstr>Proportion of trials choosing an item</vt:lpstr>
      <vt:lpstr>PowerPoint Presentation</vt:lpstr>
      <vt:lpstr>PowerPoint Presentation</vt:lpstr>
      <vt:lpstr>Reaction time</vt:lpstr>
      <vt:lpstr>PowerPoint Presentation</vt:lpstr>
      <vt:lpstr>PowerPoint Presentation</vt:lpstr>
      <vt:lpstr>PowerPoint Presentation</vt:lpstr>
      <vt:lpstr>Proportion of time spent looking at each item</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CRET: Eyetracking data analysis </dc:title>
  <dc:creator>Microsoft Office User</dc:creator>
  <cp:lastModifiedBy>Microsoft Office User</cp:lastModifiedBy>
  <cp:revision>87</cp:revision>
  <dcterms:created xsi:type="dcterms:W3CDTF">2018-05-17T16:56:16Z</dcterms:created>
  <dcterms:modified xsi:type="dcterms:W3CDTF">2018-05-17T22:26:25Z</dcterms:modified>
</cp:coreProperties>
</file>