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63" r:id="rId12"/>
    <p:sldId id="270" r:id="rId13"/>
    <p:sldId id="264" r:id="rId14"/>
    <p:sldId id="266" r:id="rId15"/>
    <p:sldId id="265" r:id="rId16"/>
    <p:sldId id="267" r:id="rId17"/>
    <p:sldId id="268" r:id="rId18"/>
    <p:sldId id="269" r:id="rId19"/>
    <p:sldId id="271" r:id="rId20"/>
    <p:sldId id="272" r:id="rId21"/>
    <p:sldId id="277" r:id="rId22"/>
    <p:sldId id="276" r:id="rId23"/>
    <p:sldId id="279" r:id="rId24"/>
    <p:sldId id="280" r:id="rId25"/>
    <p:sldId id="282" r:id="rId26"/>
    <p:sldId id="281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 autoAdjust="0"/>
    <p:restoredTop sz="94532" autoAdjust="0"/>
  </p:normalViewPr>
  <p:slideViewPr>
    <p:cSldViewPr>
      <p:cViewPr varScale="1">
        <p:scale>
          <a:sx n="101" d="100"/>
          <a:sy n="101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B3D3-7113-4946-80F2-99D6C61720A5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FB2-7302-4217-A956-97A33459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jpeg"/><Relationship Id="rId7" Type="http://schemas.openxmlformats.org/officeDocument/2006/relationships/image" Target="../media/image1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-76200"/>
            <a:ext cx="10439400" cy="7239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Brief History of </a:t>
            </a:r>
            <a:r>
              <a:rPr lang="en-US" sz="3200" dirty="0" err="1" smtClean="0"/>
              <a:t>Amyris</a:t>
            </a:r>
            <a:r>
              <a:rPr lang="en-US" sz="3200" dirty="0" smtClean="0"/>
              <a:t> Yeast Strain Engineering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62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25" y="3505200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269">
            <a:off x="-8507150" y="-2165319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25" y="6513241"/>
            <a:ext cx="5691450" cy="24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85" y="-121287"/>
            <a:ext cx="751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          Definitions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smtClean="0"/>
              <a:t>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380" y="762000"/>
            <a:ext cx="83058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Mutation: </a:t>
            </a:r>
            <a:r>
              <a:rPr lang="en-US" sz="1200" dirty="0" smtClean="0"/>
              <a:t>A </a:t>
            </a:r>
            <a:r>
              <a:rPr lang="en-US" sz="1200" dirty="0" err="1" smtClean="0"/>
              <a:t>basepair</a:t>
            </a:r>
            <a:r>
              <a:rPr lang="en-US" sz="1200" dirty="0" smtClean="0"/>
              <a:t> that differs from the original wild type sequence</a:t>
            </a:r>
          </a:p>
          <a:p>
            <a:endParaRPr lang="en-US" sz="1200" dirty="0"/>
          </a:p>
          <a:p>
            <a:r>
              <a:rPr lang="en-US" sz="1200" b="1" dirty="0" smtClean="0"/>
              <a:t>Competition Assay</a:t>
            </a:r>
            <a:r>
              <a:rPr lang="en-US" sz="1200" dirty="0" smtClean="0"/>
              <a:t>:  Used to assess the relative “synthase power” of an enzyme. Competes two enzymes for the same product. The ratio of the two products is a readout on their “synthase power”</a:t>
            </a:r>
          </a:p>
          <a:p>
            <a:endParaRPr lang="en-US" sz="1200" dirty="0"/>
          </a:p>
          <a:p>
            <a:r>
              <a:rPr lang="en-US" sz="1200" b="1" dirty="0" smtClean="0"/>
              <a:t>Synthase Power:  </a:t>
            </a:r>
            <a:r>
              <a:rPr lang="en-US" sz="1200" dirty="0" smtClean="0"/>
              <a:t>Protein Expression x Enzyme Kinetics. No one uses this term outside </a:t>
            </a:r>
            <a:r>
              <a:rPr lang="en-US" sz="1200" dirty="0" err="1" smtClean="0"/>
              <a:t>Amyris</a:t>
            </a:r>
            <a:r>
              <a:rPr lang="en-US" sz="1200" dirty="0" smtClean="0"/>
              <a:t> probably. </a:t>
            </a:r>
          </a:p>
          <a:p>
            <a:endParaRPr lang="en-US" sz="1200" dirty="0"/>
          </a:p>
          <a:p>
            <a:r>
              <a:rPr lang="en-US" sz="1200" b="1" dirty="0" err="1" smtClean="0"/>
              <a:t>Galactose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Regulon</a:t>
            </a:r>
            <a:r>
              <a:rPr lang="en-US" sz="1200" b="1" dirty="0" smtClean="0"/>
              <a:t>: </a:t>
            </a:r>
            <a:r>
              <a:rPr lang="en-US" sz="1200" dirty="0" smtClean="0"/>
              <a:t>Genetic regulation system for yeast </a:t>
            </a:r>
            <a:r>
              <a:rPr lang="en-US" sz="1200" dirty="0" err="1" smtClean="0"/>
              <a:t>galactose</a:t>
            </a:r>
            <a:r>
              <a:rPr lang="en-US" sz="1200" dirty="0" smtClean="0"/>
              <a:t> metabolism.  We have the </a:t>
            </a:r>
            <a:r>
              <a:rPr lang="en-US" sz="1200" dirty="0" err="1" smtClean="0"/>
              <a:t>mevalonate</a:t>
            </a:r>
            <a:r>
              <a:rPr lang="en-US" sz="1200" dirty="0" smtClean="0"/>
              <a:t> pathway and many important genes under control of GAL </a:t>
            </a:r>
            <a:r>
              <a:rPr lang="en-US" sz="1200" dirty="0" err="1" smtClean="0"/>
              <a:t>regulon</a:t>
            </a:r>
            <a:r>
              <a:rPr lang="en-US" sz="1200" dirty="0" smtClean="0"/>
              <a:t>. 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b="1" dirty="0" smtClean="0"/>
              <a:t>Lysine Switch: </a:t>
            </a:r>
            <a:r>
              <a:rPr lang="en-US" sz="1200" dirty="0" smtClean="0"/>
              <a:t>Strains produce </a:t>
            </a:r>
            <a:r>
              <a:rPr lang="en-US" sz="1200" dirty="0" err="1" smtClean="0"/>
              <a:t>terpenes</a:t>
            </a:r>
            <a:r>
              <a:rPr lang="en-US" sz="1200" dirty="0" smtClean="0"/>
              <a:t> in the absence of Lysine in the media.</a:t>
            </a:r>
          </a:p>
          <a:p>
            <a:endParaRPr lang="en-US" sz="1200" dirty="0"/>
          </a:p>
          <a:p>
            <a:r>
              <a:rPr lang="en-US" sz="1200" b="1" dirty="0" smtClean="0"/>
              <a:t>Maltose Switch: </a:t>
            </a:r>
            <a:r>
              <a:rPr lang="en-US" sz="1200" dirty="0" smtClean="0"/>
              <a:t>Strains produce </a:t>
            </a:r>
            <a:r>
              <a:rPr lang="en-US" sz="1200" dirty="0" err="1" smtClean="0"/>
              <a:t>terpenes</a:t>
            </a:r>
            <a:r>
              <a:rPr lang="en-US" sz="1200" dirty="0" smtClean="0"/>
              <a:t> in the absence of Maltose in the media. Some maltose switch require 34C for ON state.</a:t>
            </a:r>
          </a:p>
          <a:p>
            <a:endParaRPr lang="en-US" sz="1200" dirty="0"/>
          </a:p>
          <a:p>
            <a:r>
              <a:rPr lang="en-US" sz="1200" b="1" dirty="0" smtClean="0"/>
              <a:t>Transcription:  </a:t>
            </a:r>
            <a:r>
              <a:rPr lang="en-US" sz="1200" dirty="0" smtClean="0"/>
              <a:t>The process of creating mRNA from DNA.</a:t>
            </a:r>
          </a:p>
          <a:p>
            <a:endParaRPr lang="en-US" sz="1200" dirty="0"/>
          </a:p>
          <a:p>
            <a:r>
              <a:rPr lang="en-US" sz="1200" b="1" dirty="0" smtClean="0"/>
              <a:t>Translation: </a:t>
            </a:r>
            <a:r>
              <a:rPr lang="en-US" sz="1200" dirty="0" smtClean="0"/>
              <a:t>The process of creating a protein from mRNA</a:t>
            </a:r>
          </a:p>
          <a:p>
            <a:endParaRPr lang="en-US" sz="1200" dirty="0" smtClean="0"/>
          </a:p>
          <a:p>
            <a:r>
              <a:rPr lang="en-US" sz="1200" b="1" dirty="0" smtClean="0"/>
              <a:t>Promoter: </a:t>
            </a:r>
            <a:r>
              <a:rPr lang="en-US" sz="1200" dirty="0" smtClean="0"/>
              <a:t>Region ~1bp to 1000bp upstream of a gene. Includes regulatory sequences that control the expression of a gene.</a:t>
            </a:r>
          </a:p>
          <a:p>
            <a:endParaRPr lang="en-US" sz="1200" dirty="0"/>
          </a:p>
          <a:p>
            <a:r>
              <a:rPr lang="en-US" sz="1200" b="1" dirty="0" smtClean="0"/>
              <a:t>Terminator: </a:t>
            </a:r>
            <a:r>
              <a:rPr lang="en-US" sz="1200" dirty="0" smtClean="0"/>
              <a:t>1. Region ~1bp to 200bp downstream of a gene. Mediates </a:t>
            </a:r>
            <a:r>
              <a:rPr lang="en-US" sz="1200" dirty="0" err="1" smtClean="0"/>
              <a:t>transcriprtional</a:t>
            </a:r>
            <a:r>
              <a:rPr lang="en-US" sz="1200" dirty="0" smtClean="0"/>
              <a:t> termination and releases RNA polymerase.</a:t>
            </a:r>
          </a:p>
          <a:p>
            <a:r>
              <a:rPr lang="en-US" sz="1200" dirty="0" smtClean="0"/>
              <a:t>                       2. Unstoppable killing machine sent from the future. Former Governor of California. 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smtClean="0"/>
              <a:t>Transcription factor: </a:t>
            </a:r>
            <a:r>
              <a:rPr lang="en-US" sz="1200" dirty="0" smtClean="0"/>
              <a:t>A protein that binds to sequence in a promoter. Regulates gene expression.</a:t>
            </a:r>
          </a:p>
          <a:p>
            <a:endParaRPr lang="en-US" sz="1200" dirty="0" smtClean="0"/>
          </a:p>
          <a:p>
            <a:r>
              <a:rPr lang="en-US" sz="1200" b="1" dirty="0" smtClean="0"/>
              <a:t>PCR: </a:t>
            </a:r>
            <a:r>
              <a:rPr lang="en-US" sz="1200" dirty="0" smtClean="0"/>
              <a:t>Polymerase Chain Reaction. Method for amplifying a DNA segment. </a:t>
            </a:r>
            <a:endParaRPr lang="en-US" sz="1200" b="1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152399"/>
            <a:ext cx="271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Yeast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0114" y="1600200"/>
            <a:ext cx="830580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Yeast is a eukaryotic unicellular microorganism classified into the kingdom Fungi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There are over 1,500 different yeast species. Our yeast is </a:t>
            </a:r>
            <a:r>
              <a:rPr lang="en-US" i="1" dirty="0" smtClean="0"/>
              <a:t>Saccharomyces </a:t>
            </a:r>
            <a:r>
              <a:rPr lang="en-US" i="1" dirty="0" err="1" smtClean="0"/>
              <a:t>cerevisiae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r>
              <a:rPr lang="en-US" i="1" dirty="0" smtClean="0"/>
              <a:t> </a:t>
            </a:r>
            <a:r>
              <a:rPr lang="en-US" dirty="0" smtClean="0"/>
              <a:t>was one of the first domesticated organisms and has been used for fermentation for over 4000 years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Can exist in either a diploid or haploid state  (our strains are mostly haploid)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Haploid cells can either be mating type </a:t>
            </a:r>
            <a:r>
              <a:rPr lang="en-US" b="1" dirty="0" smtClean="0"/>
              <a:t>a</a:t>
            </a:r>
            <a:r>
              <a:rPr lang="en-US" dirty="0" smtClean="0"/>
              <a:t> or </a:t>
            </a:r>
            <a:r>
              <a:rPr lang="el-GR" b="1" dirty="0" smtClean="0"/>
              <a:t>α</a:t>
            </a:r>
            <a:r>
              <a:rPr lang="en-US" dirty="0" smtClean="0"/>
              <a:t>. (early strains are mostly </a:t>
            </a:r>
            <a:r>
              <a:rPr lang="en-US" b="1" dirty="0" smtClean="0"/>
              <a:t>a, </a:t>
            </a:r>
            <a:r>
              <a:rPr lang="en-US" dirty="0" smtClean="0"/>
              <a:t>current top strains are mostly </a:t>
            </a:r>
            <a:r>
              <a:rPr lang="el-GR" b="1" dirty="0"/>
              <a:t>α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r>
              <a:rPr lang="en-US" i="1" dirty="0" smtClean="0"/>
              <a:t> </a:t>
            </a:r>
            <a:r>
              <a:rPr lang="en-US" dirty="0" smtClean="0"/>
              <a:t>has 16 linear chromosomes comprising 2,156,677 </a:t>
            </a:r>
            <a:r>
              <a:rPr lang="en-US" dirty="0" err="1" smtClean="0"/>
              <a:t>basepairs</a:t>
            </a:r>
            <a:r>
              <a:rPr lang="en-US" dirty="0" smtClean="0"/>
              <a:t> and 6,275 genes, and was the first eukaryote  to have its genome sequenced.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“The isogenic family of CEN.PK strains was developed by crossing of different laboratory strains of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cerevisiae</a:t>
            </a:r>
            <a:r>
              <a:rPr lang="en-US" sz="1600" i="1" dirty="0" smtClean="0"/>
              <a:t> </a:t>
            </a:r>
            <a:r>
              <a:rPr lang="en-US" sz="1600" dirty="0" smtClean="0"/>
              <a:t>in the 1990's by a consortium of German yeast researchers. A subsequent multi-laboratory study in which four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cerevisiae</a:t>
            </a:r>
            <a:r>
              <a:rPr lang="en-US" sz="1600" i="1" dirty="0" smtClean="0"/>
              <a:t> </a:t>
            </a:r>
            <a:r>
              <a:rPr lang="en-US" sz="1600" dirty="0" smtClean="0"/>
              <a:t>strains were compared, confirmed that the CEN.PK strains combine good accessibility to classical and molecular genetics techniques with excellent growth characteristics under controlled, industrially relevant conditions.”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19742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7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          Meiosis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55575" y="-25146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307975" y="-23622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http://cronodon.com/images/yeast_schmoo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46769"/>
            <a:ext cx="4905375" cy="22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1697954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haploid cells of opposite mating types will “</a:t>
            </a:r>
            <a:r>
              <a:rPr lang="en-US" sz="1600" dirty="0" err="1" smtClean="0"/>
              <a:t>shmoo</a:t>
            </a:r>
            <a:r>
              <a:rPr lang="en-US" sz="1600" dirty="0" smtClean="0"/>
              <a:t>” towards each other,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and combine genomes into a single diploid cell.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33955" y="4539186"/>
            <a:ext cx="4257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Sporulation of diploid lineage allows </a:t>
            </a:r>
          </a:p>
          <a:p>
            <a:endParaRPr lang="en-US" sz="1600" dirty="0"/>
          </a:p>
          <a:p>
            <a:r>
              <a:rPr lang="en-US" sz="1600" dirty="0" smtClean="0"/>
              <a:t> A) independent segregation of chromosomes</a:t>
            </a:r>
          </a:p>
          <a:p>
            <a:r>
              <a:rPr lang="en-US" sz="1600" dirty="0" smtClean="0"/>
              <a:t> B) recombination between paired chromosomes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5575" y="5616404"/>
            <a:ext cx="9063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resulting population of haploid cells will have chromosomes from both “parents”.</a:t>
            </a:r>
          </a:p>
          <a:p>
            <a:endParaRPr lang="en-US" sz="1600" dirty="0"/>
          </a:p>
          <a:p>
            <a:r>
              <a:rPr lang="en-US" sz="1600" dirty="0" smtClean="0"/>
              <a:t>This can be useful to create a library of cells containing mixed genomes or to reduce engineering cycle time.</a:t>
            </a:r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6525986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    Recombination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9599" y="1752600"/>
            <a:ext cx="8305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/>
              <a:t> </a:t>
            </a:r>
            <a:r>
              <a:rPr lang="en-US" i="1" dirty="0" smtClean="0"/>
              <a:t>              S. </a:t>
            </a:r>
            <a:r>
              <a:rPr lang="en-US" i="1" dirty="0" err="1" smtClean="0"/>
              <a:t>cerevisiae</a:t>
            </a:r>
            <a:r>
              <a:rPr lang="en-US" dirty="0" smtClean="0"/>
              <a:t> is remarkably efficient at DNA recombination repair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                                   We utilize this quality in many ways.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170" name="Picture 2" descr="http://us.bioneer.com/images/products/spombe_figur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766633"/>
            <a:ext cx="3009900" cy="28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050" y="3322260"/>
            <a:ext cx="294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CHROMOSOMAL INTEGRATIONS</a:t>
            </a:r>
          </a:p>
          <a:p>
            <a:r>
              <a:rPr lang="en-US" sz="1600" b="1" dirty="0" smtClean="0"/>
              <a:t>   </a:t>
            </a:r>
            <a:endParaRPr lang="en-US" sz="1600" b="1" dirty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55575" y="-25146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307975" y="-23622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6" name="Picture 8" descr="http://www.intechopen.com/source/html/42538/media/image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73751"/>
            <a:ext cx="3543300" cy="26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6975" y="3327763"/>
            <a:ext cx="2081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GAP REPAIR CLONING </a:t>
            </a:r>
            <a:endParaRPr lang="en-US" sz="16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    Recombination</a:t>
            </a:r>
            <a:endParaRPr lang="en-US" sz="60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85904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CHROMOSOMAL INTEGRATIONS</a:t>
            </a:r>
          </a:p>
          <a:p>
            <a:r>
              <a:rPr lang="en-US" sz="1600" dirty="0" smtClean="0"/>
              <a:t>-Necessary for gene knock-outs or knockdowns</a:t>
            </a:r>
          </a:p>
          <a:p>
            <a:r>
              <a:rPr lang="en-US" sz="1600" dirty="0" smtClean="0"/>
              <a:t>-Single copy expression   (informative for direct enzyme comparisons)</a:t>
            </a:r>
          </a:p>
          <a:p>
            <a:r>
              <a:rPr lang="en-US" sz="1600" dirty="0" smtClean="0"/>
              <a:t>-Very stable</a:t>
            </a:r>
          </a:p>
          <a:p>
            <a:r>
              <a:rPr lang="en-US" sz="1600" dirty="0" smtClean="0"/>
              <a:t>-Most engineering done at </a:t>
            </a:r>
            <a:r>
              <a:rPr lang="en-US" sz="1600" dirty="0" err="1" smtClean="0"/>
              <a:t>Amyris</a:t>
            </a:r>
            <a:r>
              <a:rPr lang="en-US" sz="1600" dirty="0" smtClean="0"/>
              <a:t> are chromosomal integrations</a:t>
            </a:r>
          </a:p>
          <a:p>
            <a:r>
              <a:rPr lang="en-US" sz="1600" dirty="0" smtClean="0"/>
              <a:t>-CRISPR allows multi locus </a:t>
            </a:r>
            <a:r>
              <a:rPr lang="en-US" sz="1600" dirty="0" err="1" smtClean="0"/>
              <a:t>markerless</a:t>
            </a:r>
            <a:r>
              <a:rPr lang="en-US" sz="1600" dirty="0" smtClean="0"/>
              <a:t> integrations by forcing double strand breaks at the desired </a:t>
            </a:r>
            <a:r>
              <a:rPr lang="en-US" sz="1600" dirty="0" err="1" smtClean="0"/>
              <a:t>locii</a:t>
            </a:r>
            <a:endParaRPr lang="en-US" sz="1600" dirty="0" smtClean="0"/>
          </a:p>
          <a:p>
            <a:r>
              <a:rPr lang="en-US" sz="1600" dirty="0" smtClean="0"/>
              <a:t>-Swappable strains utilize a different endonuclease to also force double strand breaks. These </a:t>
            </a:r>
            <a:r>
              <a:rPr lang="en-US" sz="1600" dirty="0" err="1" smtClean="0"/>
              <a:t>locii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however are pre-engineered with a  recognized cut-site.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   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495800"/>
            <a:ext cx="8253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PLASMID SYSTEM</a:t>
            </a:r>
          </a:p>
          <a:p>
            <a:r>
              <a:rPr lang="en-US" sz="1600" dirty="0" smtClean="0"/>
              <a:t>-Allows for easy multiple copy expression.</a:t>
            </a:r>
          </a:p>
          <a:p>
            <a:r>
              <a:rPr lang="en-US" sz="1600" dirty="0" smtClean="0"/>
              <a:t>-However very unstable, will lose plasmid without constant selection.</a:t>
            </a:r>
          </a:p>
          <a:p>
            <a:r>
              <a:rPr lang="en-US" sz="1600" dirty="0" smtClean="0"/>
              <a:t>-Easy to shuttle constructs into </a:t>
            </a:r>
            <a:r>
              <a:rPr lang="en-US" sz="1600" i="1" dirty="0" err="1" smtClean="0"/>
              <a:t>E.coli</a:t>
            </a:r>
            <a:r>
              <a:rPr lang="en-US" sz="1600" i="1" dirty="0" smtClean="0"/>
              <a:t>.</a:t>
            </a:r>
            <a:r>
              <a:rPr lang="en-US" sz="1600" dirty="0" smtClean="0"/>
              <a:t>  </a:t>
            </a:r>
            <a:r>
              <a:rPr lang="en-US" sz="1600" i="1" dirty="0" smtClean="0"/>
              <a:t>E. coli </a:t>
            </a:r>
            <a:r>
              <a:rPr lang="en-US" sz="1600" dirty="0" smtClean="0"/>
              <a:t>is used as a bank for DNA. Grows faster, more copies.</a:t>
            </a:r>
            <a:endParaRPr lang="en-US" sz="1600" i="1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64" y="64008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6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Tools of the Trade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55575" y="-25146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764268"/>
            <a:ext cx="48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AUTOMATED STRAIN ENGINEERING WORKS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83624" y="3336074"/>
            <a:ext cx="668996" cy="24160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2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2856394" y="3337700"/>
            <a:ext cx="1031761" cy="241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Promoter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3906741" y="3336074"/>
            <a:ext cx="668996" cy="2416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A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140065" y="2493693"/>
            <a:ext cx="668996" cy="24160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2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1109312" y="2492067"/>
            <a:ext cx="1031761" cy="241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 homology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40316" y="2492067"/>
            <a:ext cx="668996" cy="2416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0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5681293" y="4204008"/>
            <a:ext cx="668996" cy="241608"/>
          </a:xfrm>
          <a:prstGeom prst="roundRect">
            <a:avLst/>
          </a:prstGeom>
          <a:solidFill>
            <a:srgbClr val="E0D22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3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653249" y="4204008"/>
            <a:ext cx="1031761" cy="2416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3975156" y="4192857"/>
            <a:ext cx="668996" cy="2416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A</a:t>
            </a:r>
            <a:endParaRPr lang="en-US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5681293" y="4953000"/>
            <a:ext cx="668996" cy="241608"/>
          </a:xfrm>
          <a:prstGeom prst="roundRect">
            <a:avLst/>
          </a:prstGeom>
          <a:solidFill>
            <a:srgbClr val="E0D22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3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6359582" y="4953000"/>
            <a:ext cx="1031761" cy="241608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URA3LO P1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7391343" y="4953000"/>
            <a:ext cx="668996" cy="2416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9</a:t>
            </a:r>
            <a:endParaRPr lang="en-US" sz="1100" dirty="0"/>
          </a:p>
        </p:txBody>
      </p:sp>
      <p:sp>
        <p:nvSpPr>
          <p:cNvPr id="11" name="Arc 10"/>
          <p:cNvSpPr/>
          <p:nvPr/>
        </p:nvSpPr>
        <p:spPr>
          <a:xfrm rot="10800000">
            <a:off x="304800" y="2962275"/>
            <a:ext cx="14554200" cy="3352800"/>
          </a:xfrm>
          <a:prstGeom prst="arc">
            <a:avLst>
              <a:gd name="adj1" fmla="val 16200000"/>
              <a:gd name="adj2" fmla="val 21581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58218" y="4432374"/>
            <a:ext cx="668996" cy="2416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0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7579907" y="6194272"/>
            <a:ext cx="668996" cy="2416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9</a:t>
            </a:r>
            <a:endParaRPr lang="en-US" sz="1100" dirty="0"/>
          </a:p>
        </p:txBody>
      </p:sp>
      <p:cxnSp>
        <p:nvCxnSpPr>
          <p:cNvPr id="7168" name="Elbow Connector 7167"/>
          <p:cNvCxnSpPr/>
          <p:nvPr/>
        </p:nvCxnSpPr>
        <p:spPr>
          <a:xfrm>
            <a:off x="592716" y="2133600"/>
            <a:ext cx="931284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343419" y="2967851"/>
            <a:ext cx="931284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4178510" y="3810000"/>
            <a:ext cx="931284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5884647" y="4621948"/>
            <a:ext cx="931284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1783574" y="2815451"/>
            <a:ext cx="800100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495887" y="3676650"/>
            <a:ext cx="800100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5295264" y="4583848"/>
            <a:ext cx="800100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6991293" y="5334000"/>
            <a:ext cx="800100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Connector 7171"/>
          <p:cNvCxnSpPr/>
          <p:nvPr/>
        </p:nvCxnSpPr>
        <p:spPr>
          <a:xfrm flipH="1">
            <a:off x="304800" y="2815451"/>
            <a:ext cx="753558" cy="1619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2026" y="2735301"/>
            <a:ext cx="415188" cy="169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59543" y="2729726"/>
            <a:ext cx="517157" cy="64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43420" y="2729726"/>
            <a:ext cx="280572" cy="64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01813" y="3531654"/>
            <a:ext cx="517157" cy="64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57212" y="4396572"/>
            <a:ext cx="517157" cy="64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67262" y="5194608"/>
            <a:ext cx="781641" cy="99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100953" y="3579308"/>
            <a:ext cx="280572" cy="64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875504" y="4434465"/>
            <a:ext cx="398866" cy="518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620000" y="5143085"/>
            <a:ext cx="434691" cy="105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Rounded Rectangle 7185"/>
          <p:cNvSpPr/>
          <p:nvPr/>
        </p:nvSpPr>
        <p:spPr>
          <a:xfrm>
            <a:off x="1625192" y="5467350"/>
            <a:ext cx="1151508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TRP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134453" y="5943600"/>
            <a:ext cx="1151508" cy="4762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CENARS</a:t>
            </a:r>
            <a:endParaRPr lang="en-US" dirty="0"/>
          </a:p>
        </p:txBody>
      </p:sp>
      <p:sp>
        <p:nvSpPr>
          <p:cNvPr id="7187" name="TextBox 7186"/>
          <p:cNvSpPr txBox="1"/>
          <p:nvPr/>
        </p:nvSpPr>
        <p:spPr>
          <a:xfrm>
            <a:off x="4381525" y="2196662"/>
            <a:ext cx="4641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Polymerase Chain Reaction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 heat stable polymerase is utilized to amplify DNA segments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Short “primers” initiate  extension, and define amplified segments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Cycling of temperatures amplifies DNA  several orders of magnitude</a:t>
            </a:r>
            <a:endParaRPr lang="en-US" sz="1200" dirty="0"/>
          </a:p>
        </p:txBody>
      </p:sp>
      <p:sp>
        <p:nvSpPr>
          <p:cNvPr id="7188" name="TextBox 7187"/>
          <p:cNvSpPr txBox="1"/>
          <p:nvPr/>
        </p:nvSpPr>
        <p:spPr>
          <a:xfrm>
            <a:off x="4389677" y="2196662"/>
            <a:ext cx="443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In Vivo Recombination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DNA segments are jointly transformed into yeast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Combined into one construct by homologous recombination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1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7187" grpId="1"/>
      <p:bldP spid="71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606831"/>
            <a:ext cx="9144000" cy="3733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Tools of the Trade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764268"/>
            <a:ext cx="48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AUTOMATED STRAIN ENGINEERING WORKS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10756" y="2612873"/>
            <a:ext cx="1031761" cy="2416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Promoter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4142517" y="2612873"/>
            <a:ext cx="668996" cy="2416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A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441760" y="2622165"/>
            <a:ext cx="668996" cy="24160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2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20659041">
            <a:off x="1396549" y="2779797"/>
            <a:ext cx="1031761" cy="241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 homology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 rot="19835302">
            <a:off x="774817" y="3132434"/>
            <a:ext cx="668996" cy="2416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0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5843274" y="2612873"/>
            <a:ext cx="668996" cy="241608"/>
          </a:xfrm>
          <a:prstGeom prst="roundRect">
            <a:avLst/>
          </a:prstGeom>
          <a:solidFill>
            <a:srgbClr val="E0D22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3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811513" y="2612873"/>
            <a:ext cx="1031761" cy="2416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 rot="899965">
            <a:off x="6523492" y="2733678"/>
            <a:ext cx="1031761" cy="241608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URA3LO P1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 rot="1364448">
            <a:off x="7477741" y="3038105"/>
            <a:ext cx="668996" cy="2416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Linker 9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1761536" y="5913399"/>
            <a:ext cx="1151508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TRP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67520" y="5954751"/>
            <a:ext cx="1151508" cy="4762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9837" y="3312944"/>
            <a:ext cx="4468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Assembled plasmid is selected by TRP marker.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This is one half of a  “</a:t>
            </a:r>
            <a:r>
              <a:rPr lang="en-US" dirty="0" err="1" smtClean="0"/>
              <a:t>Megastitch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7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Tools of the Trade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764268"/>
            <a:ext cx="48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AUTOMATED STRAIN ENGINEERING WORKS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3626" y="2434950"/>
            <a:ext cx="3574441" cy="1782801"/>
            <a:chOff x="0" y="2606831"/>
            <a:chExt cx="9144000" cy="3824170"/>
          </a:xfrm>
        </p:grpSpPr>
        <p:sp>
          <p:nvSpPr>
            <p:cNvPr id="24" name="Oval 23"/>
            <p:cNvSpPr/>
            <p:nvPr/>
          </p:nvSpPr>
          <p:spPr>
            <a:xfrm>
              <a:off x="0" y="2606831"/>
              <a:ext cx="9144000" cy="37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110756" y="2612873"/>
              <a:ext cx="1031761" cy="2416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42517" y="2612873"/>
              <a:ext cx="668997" cy="2416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41760" y="2634094"/>
              <a:ext cx="668997" cy="24160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" name="Rounded Rectangle 29"/>
            <p:cNvSpPr/>
            <p:nvPr/>
          </p:nvSpPr>
          <p:spPr>
            <a:xfrm rot="20659041">
              <a:off x="1396549" y="2779797"/>
              <a:ext cx="1031761" cy="2416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1" name="Rounded Rectangle 30"/>
            <p:cNvSpPr/>
            <p:nvPr/>
          </p:nvSpPr>
          <p:spPr>
            <a:xfrm rot="19835302">
              <a:off x="774817" y="3132434"/>
              <a:ext cx="668996" cy="2416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43274" y="2612873"/>
              <a:ext cx="668996" cy="241608"/>
            </a:xfrm>
            <a:prstGeom prst="roundRect">
              <a:avLst/>
            </a:prstGeom>
            <a:solidFill>
              <a:srgbClr val="E0D22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11513" y="2612873"/>
              <a:ext cx="1031761" cy="24160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4" name="Rounded Rectangle 33"/>
            <p:cNvSpPr/>
            <p:nvPr/>
          </p:nvSpPr>
          <p:spPr>
            <a:xfrm rot="899965">
              <a:off x="6523492" y="2733678"/>
              <a:ext cx="1031761" cy="2416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" name="Rounded Rectangle 34"/>
            <p:cNvSpPr/>
            <p:nvPr/>
          </p:nvSpPr>
          <p:spPr>
            <a:xfrm rot="1364448">
              <a:off x="7477741" y="3038105"/>
              <a:ext cx="668996" cy="2416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61536" y="5913399"/>
              <a:ext cx="1151508" cy="476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267520" y="5954751"/>
              <a:ext cx="1151508" cy="47625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95297" y="2475881"/>
            <a:ext cx="3574441" cy="1782801"/>
            <a:chOff x="0" y="2606831"/>
            <a:chExt cx="9144000" cy="3824170"/>
          </a:xfrm>
        </p:grpSpPr>
        <p:sp>
          <p:nvSpPr>
            <p:cNvPr id="39" name="Oval 38"/>
            <p:cNvSpPr/>
            <p:nvPr/>
          </p:nvSpPr>
          <p:spPr>
            <a:xfrm>
              <a:off x="0" y="2606831"/>
              <a:ext cx="9144000" cy="3733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10756" y="2612873"/>
              <a:ext cx="1031761" cy="2416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142517" y="2612873"/>
              <a:ext cx="668997" cy="2416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441760" y="2634094"/>
              <a:ext cx="668997" cy="24160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4" name="Rounded Rectangle 43"/>
            <p:cNvSpPr/>
            <p:nvPr/>
          </p:nvSpPr>
          <p:spPr>
            <a:xfrm rot="20659041">
              <a:off x="1396549" y="2779797"/>
              <a:ext cx="1031761" cy="2416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5" name="Rounded Rectangle 44"/>
            <p:cNvSpPr/>
            <p:nvPr/>
          </p:nvSpPr>
          <p:spPr>
            <a:xfrm rot="19835302">
              <a:off x="774817" y="3132434"/>
              <a:ext cx="668996" cy="2416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43274" y="2612873"/>
              <a:ext cx="668996" cy="241608"/>
            </a:xfrm>
            <a:prstGeom prst="roundRect">
              <a:avLst/>
            </a:prstGeom>
            <a:solidFill>
              <a:srgbClr val="E0D22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811513" y="2612873"/>
              <a:ext cx="1031761" cy="24160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9" name="Rounded Rectangle 48"/>
            <p:cNvSpPr/>
            <p:nvPr/>
          </p:nvSpPr>
          <p:spPr>
            <a:xfrm rot="899965">
              <a:off x="6523492" y="2733678"/>
              <a:ext cx="1031761" cy="2416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0" name="Rounded Rectangle 49"/>
            <p:cNvSpPr/>
            <p:nvPr/>
          </p:nvSpPr>
          <p:spPr>
            <a:xfrm rot="1364448">
              <a:off x="7477741" y="3038105"/>
              <a:ext cx="668996" cy="2416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761536" y="5913399"/>
              <a:ext cx="1151508" cy="476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267520" y="5954751"/>
              <a:ext cx="1151508" cy="47625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2792" y="2999005"/>
            <a:ext cx="14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Megastitch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77868" y="2999005"/>
            <a:ext cx="14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Megastitch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332" y="4326664"/>
            <a:ext cx="878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Megastitches</a:t>
            </a:r>
            <a:r>
              <a:rPr lang="en-US" dirty="0" smtClean="0"/>
              <a:t> are excised from plasmids using endonuclease to create two linear constructs </a:t>
            </a:r>
            <a:endParaRPr lang="en-US" dirty="0"/>
          </a:p>
        </p:txBody>
      </p:sp>
      <p:sp>
        <p:nvSpPr>
          <p:cNvPr id="11" name="Lightning Bolt 10"/>
          <p:cNvSpPr/>
          <p:nvPr/>
        </p:nvSpPr>
        <p:spPr>
          <a:xfrm>
            <a:off x="93626" y="2434950"/>
            <a:ext cx="433637" cy="166277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ightning Bolt 54"/>
          <p:cNvSpPr/>
          <p:nvPr/>
        </p:nvSpPr>
        <p:spPr>
          <a:xfrm flipH="1">
            <a:off x="3344525" y="2535016"/>
            <a:ext cx="559100" cy="15333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ightning Bolt 55"/>
          <p:cNvSpPr/>
          <p:nvPr/>
        </p:nvSpPr>
        <p:spPr>
          <a:xfrm>
            <a:off x="5353736" y="2494085"/>
            <a:ext cx="433637" cy="21469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ghtning Bolt 57"/>
          <p:cNvSpPr/>
          <p:nvPr/>
        </p:nvSpPr>
        <p:spPr>
          <a:xfrm flipH="1">
            <a:off x="8674809" y="2504102"/>
            <a:ext cx="559100" cy="170160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439" y="4645582"/>
            <a:ext cx="787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MssI</a:t>
            </a:r>
            <a:r>
              <a:rPr lang="en-US" dirty="0" smtClean="0"/>
              <a:t> recognizes an 8 </a:t>
            </a:r>
            <a:r>
              <a:rPr lang="en-US" dirty="0" err="1" smtClean="0"/>
              <a:t>basepair</a:t>
            </a:r>
            <a:r>
              <a:rPr lang="en-US" dirty="0" smtClean="0"/>
              <a:t> sequence. Rare cutter. Unlikely to be in </a:t>
            </a:r>
            <a:r>
              <a:rPr lang="en-US" dirty="0" err="1" smtClean="0"/>
              <a:t>Megastitch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162652" y="2657475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 homology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1555625" y="2657475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684164" y="2657475"/>
            <a:ext cx="884791" cy="3048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URAlo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4093114" y="3267075"/>
            <a:ext cx="951683" cy="3048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URAlo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5044798" y="3267075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7186894" y="3267075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 homology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178749" y="3833871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 homology</a:t>
            </a:r>
            <a:endParaRPr lang="en-US" sz="1600" dirty="0"/>
          </a:p>
        </p:txBody>
      </p:sp>
      <p:sp>
        <p:nvSpPr>
          <p:cNvPr id="88" name="Rounded Rectangle 87"/>
          <p:cNvSpPr/>
          <p:nvPr/>
        </p:nvSpPr>
        <p:spPr>
          <a:xfrm>
            <a:off x="7173337" y="3837588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 homology</a:t>
            </a:r>
            <a:endParaRPr lang="en-US" sz="1600" dirty="0"/>
          </a:p>
        </p:txBody>
      </p:sp>
      <p:sp>
        <p:nvSpPr>
          <p:cNvPr id="89" name="Rounded Rectangle 88"/>
          <p:cNvSpPr/>
          <p:nvPr/>
        </p:nvSpPr>
        <p:spPr>
          <a:xfrm>
            <a:off x="1573433" y="3832070"/>
            <a:ext cx="55999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to be replaced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308838" y="2962275"/>
            <a:ext cx="1246787" cy="869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78749" y="2962274"/>
            <a:ext cx="1348980" cy="87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199975" y="3571875"/>
            <a:ext cx="1348980" cy="285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213717" y="3549572"/>
            <a:ext cx="1295016" cy="282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92730" y="2958557"/>
            <a:ext cx="180655" cy="30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126559" y="2966049"/>
            <a:ext cx="228600" cy="30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2148727"/>
            <a:ext cx="916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URA marker ensures recombination of the two </a:t>
            </a:r>
            <a:r>
              <a:rPr lang="en-US" sz="1600" dirty="0" err="1" smtClean="0"/>
              <a:t>megastitches</a:t>
            </a:r>
            <a:r>
              <a:rPr lang="en-US" sz="1600" dirty="0" smtClean="0"/>
              <a:t> in order for +URA colonies to be obtained.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208486" y="4648200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 homology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1580914" y="4648200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3737433" y="4648200"/>
            <a:ext cx="1387710" cy="3048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URAlo</a:t>
            </a:r>
            <a:r>
              <a:rPr lang="en-US" sz="1600" dirty="0" smtClean="0"/>
              <a:t> 1+ 2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5125143" y="4648200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7253151" y="4644251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 homology</a:t>
            </a:r>
            <a:endParaRPr lang="en-US" sz="1600" dirty="0"/>
          </a:p>
        </p:txBody>
      </p:sp>
      <p:sp>
        <p:nvSpPr>
          <p:cNvPr id="102" name="Down Arrow 101"/>
          <p:cNvSpPr/>
          <p:nvPr/>
        </p:nvSpPr>
        <p:spPr>
          <a:xfrm>
            <a:off x="3962400" y="4267200"/>
            <a:ext cx="800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59762" y="5045263"/>
            <a:ext cx="852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Recombination between repeats flanking URA marker increase chance for loss of URA marker.</a:t>
            </a:r>
          </a:p>
          <a:p>
            <a:r>
              <a:rPr lang="en-US" sz="1600" dirty="0" smtClean="0"/>
              <a:t>Loss of URA3 can be selected for by use of 5-FOA. Loss of URA3 allows repeated use of same marker.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946173" y="5663489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 homology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2339373" y="5663489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4460478" y="5661630"/>
            <a:ext cx="161185" cy="3048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621663" y="5663489"/>
            <a:ext cx="212853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Megastitch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6750202" y="5661630"/>
            <a:ext cx="1392974" cy="304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 homology</a:t>
            </a:r>
            <a:endParaRPr lang="en-US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94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7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3" grpId="0"/>
      <p:bldP spid="10" grpId="0"/>
      <p:bldP spid="11" grpId="0" animBg="1"/>
      <p:bldP spid="55" grpId="0" animBg="1"/>
      <p:bldP spid="56" grpId="0" animBg="1"/>
      <p:bldP spid="58" grpId="0" animBg="1"/>
      <p:bldP spid="12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0"/>
            <a:ext cx="8533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Yeast Genetics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     Tools of the Trade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1490991"/>
            <a:ext cx="326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CRISPR/</a:t>
            </a:r>
            <a:r>
              <a:rPr lang="en-US" sz="2800" b="1" dirty="0" err="1" smtClean="0"/>
              <a:t>Cas</a:t>
            </a:r>
            <a:r>
              <a:rPr lang="en-US" sz="2800" b="1" dirty="0" smtClean="0"/>
              <a:t> system 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2014210"/>
            <a:ext cx="9448800" cy="325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0" dirty="0" smtClean="0"/>
              <a:t>-Previous engineering relied on integrating </a:t>
            </a:r>
            <a:r>
              <a:rPr lang="en-US" sz="1580" dirty="0" err="1" smtClean="0"/>
              <a:t>megastitches</a:t>
            </a:r>
            <a:r>
              <a:rPr lang="en-US" sz="1580" dirty="0" smtClean="0"/>
              <a:t> 1 locus at a time, and marker recycling</a:t>
            </a:r>
          </a:p>
          <a:p>
            <a:endParaRPr lang="en-US" sz="1580" dirty="0"/>
          </a:p>
          <a:p>
            <a:r>
              <a:rPr lang="en-US" sz="1580" dirty="0" smtClean="0"/>
              <a:t>-CRISPR evolved as an “</a:t>
            </a:r>
            <a:r>
              <a:rPr lang="en-US" sz="1580" dirty="0" err="1" smtClean="0"/>
              <a:t>adapative</a:t>
            </a:r>
            <a:r>
              <a:rPr lang="en-US" sz="1580" dirty="0" smtClean="0"/>
              <a:t> immunity” to viral DNA.  </a:t>
            </a:r>
          </a:p>
          <a:p>
            <a:endParaRPr lang="en-US" sz="1580" dirty="0"/>
          </a:p>
          <a:p>
            <a:r>
              <a:rPr lang="en-US" sz="1580" dirty="0" smtClean="0"/>
              <a:t>-With use of CRISPR can target almost any sequence of DNA with endonuclease, creating a double strand break</a:t>
            </a:r>
          </a:p>
          <a:p>
            <a:endParaRPr lang="en-US" sz="1580" dirty="0"/>
          </a:p>
          <a:p>
            <a:r>
              <a:rPr lang="en-US" sz="1580" dirty="0" smtClean="0"/>
              <a:t>-Only by removal of targeting site with </a:t>
            </a:r>
            <a:r>
              <a:rPr lang="en-US" sz="1580" dirty="0" err="1" smtClean="0"/>
              <a:t>heterologus</a:t>
            </a:r>
            <a:r>
              <a:rPr lang="en-US" sz="1580" dirty="0" smtClean="0"/>
              <a:t> constructs can double </a:t>
            </a:r>
            <a:r>
              <a:rPr lang="en-US" sz="1580" dirty="0" err="1" smtClean="0"/>
              <a:t>streand</a:t>
            </a:r>
            <a:r>
              <a:rPr lang="en-US" sz="1580" dirty="0" smtClean="0"/>
              <a:t> break be repaired</a:t>
            </a:r>
          </a:p>
          <a:p>
            <a:endParaRPr lang="en-US" sz="1580" dirty="0"/>
          </a:p>
          <a:p>
            <a:r>
              <a:rPr lang="en-US" sz="1580" dirty="0" smtClean="0"/>
              <a:t>-Allows </a:t>
            </a:r>
            <a:r>
              <a:rPr lang="en-US" sz="1580" dirty="0" err="1" smtClean="0"/>
              <a:t>multilocus</a:t>
            </a:r>
            <a:r>
              <a:rPr lang="en-US" sz="1580" dirty="0" smtClean="0"/>
              <a:t> simultaneous </a:t>
            </a:r>
            <a:r>
              <a:rPr lang="en-US" sz="1580" dirty="0" err="1" smtClean="0"/>
              <a:t>markerless</a:t>
            </a:r>
            <a:r>
              <a:rPr lang="en-US" sz="1580" dirty="0" smtClean="0"/>
              <a:t> engineering</a:t>
            </a:r>
          </a:p>
          <a:p>
            <a:endParaRPr lang="en-US" sz="1580" dirty="0"/>
          </a:p>
          <a:p>
            <a:r>
              <a:rPr lang="en-US" sz="1580" dirty="0" smtClean="0"/>
              <a:t>-Allows small </a:t>
            </a:r>
            <a:r>
              <a:rPr lang="en-US" sz="1580" dirty="0" err="1" smtClean="0"/>
              <a:t>basepair</a:t>
            </a:r>
            <a:r>
              <a:rPr lang="en-US" sz="1580" dirty="0" smtClean="0"/>
              <a:t> editing without use of markers, “allele swaps”</a:t>
            </a:r>
          </a:p>
          <a:p>
            <a:endParaRPr lang="en-US" sz="1580" dirty="0"/>
          </a:p>
          <a:p>
            <a:endParaRPr lang="en-US" sz="1580" dirty="0"/>
          </a:p>
        </p:txBody>
      </p:sp>
      <p:sp>
        <p:nvSpPr>
          <p:cNvPr id="52" name="TextBox 51"/>
          <p:cNvSpPr txBox="1"/>
          <p:nvPr/>
        </p:nvSpPr>
        <p:spPr>
          <a:xfrm>
            <a:off x="3004729" y="4695727"/>
            <a:ext cx="3267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Swappable Strains</a:t>
            </a:r>
          </a:p>
          <a:p>
            <a:endParaRPr lang="en-US" sz="2800" b="1" dirty="0"/>
          </a:p>
        </p:txBody>
      </p:sp>
      <p:sp>
        <p:nvSpPr>
          <p:cNvPr id="53" name="Rectangle 52"/>
          <p:cNvSpPr/>
          <p:nvPr/>
        </p:nvSpPr>
        <p:spPr>
          <a:xfrm>
            <a:off x="39959" y="5172781"/>
            <a:ext cx="9448800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0" dirty="0" smtClean="0"/>
              <a:t>-</a:t>
            </a:r>
            <a:r>
              <a:rPr lang="en-US" sz="1580" dirty="0" err="1" smtClean="0"/>
              <a:t>Prengineered</a:t>
            </a:r>
            <a:r>
              <a:rPr lang="en-US" sz="1580" dirty="0" smtClean="0"/>
              <a:t> loci contain target sites for endonuclease. F-</a:t>
            </a:r>
            <a:r>
              <a:rPr lang="en-US" sz="1580" dirty="0" err="1" smtClean="0"/>
              <a:t>cphI</a:t>
            </a:r>
            <a:r>
              <a:rPr lang="en-US" sz="1580" dirty="0" smtClean="0"/>
              <a:t> for X-cutter, and a </a:t>
            </a:r>
            <a:r>
              <a:rPr lang="en-US" sz="1580" dirty="0" err="1" smtClean="0"/>
              <a:t>Zfn</a:t>
            </a:r>
            <a:r>
              <a:rPr lang="en-US" sz="1580" dirty="0" smtClean="0"/>
              <a:t> for Y-cutter</a:t>
            </a:r>
          </a:p>
          <a:p>
            <a:pPr marL="285750" indent="-285750">
              <a:buFontTx/>
              <a:buChar char="-"/>
            </a:pPr>
            <a:endParaRPr lang="en-US" sz="1580" dirty="0"/>
          </a:p>
          <a:p>
            <a:r>
              <a:rPr lang="en-US" sz="1580" dirty="0" smtClean="0"/>
              <a:t>-Functionally similar to CRISPR, except </a:t>
            </a:r>
            <a:r>
              <a:rPr lang="en-US" sz="1580" dirty="0" err="1" smtClean="0"/>
              <a:t>locii</a:t>
            </a:r>
            <a:r>
              <a:rPr lang="en-US" sz="1580" dirty="0" smtClean="0"/>
              <a:t> are predetermined.</a:t>
            </a:r>
          </a:p>
          <a:p>
            <a:pPr marL="285750" indent="-285750">
              <a:buFontTx/>
              <a:buChar char="-"/>
            </a:pPr>
            <a:endParaRPr lang="en-US" sz="1580" dirty="0"/>
          </a:p>
          <a:p>
            <a:r>
              <a:rPr lang="en-US" sz="1580" dirty="0" smtClean="0"/>
              <a:t>-Used to swap out final synthases in the pathway, replace with “improved” versions in one step</a:t>
            </a:r>
          </a:p>
          <a:p>
            <a:endParaRPr lang="en-US" sz="1580" dirty="0"/>
          </a:p>
          <a:p>
            <a:r>
              <a:rPr lang="en-US" sz="1580" dirty="0" smtClean="0"/>
              <a:t>-Swap in X-cutter constructs into Y-cutter </a:t>
            </a:r>
            <a:r>
              <a:rPr lang="en-US" sz="1580" dirty="0" err="1" smtClean="0"/>
              <a:t>locii</a:t>
            </a:r>
            <a:r>
              <a:rPr lang="en-US" sz="1580" dirty="0" smtClean="0"/>
              <a:t>.. and vice versa</a:t>
            </a:r>
            <a:endParaRPr lang="en-US" sz="158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16" y="769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844" y="300421"/>
            <a:ext cx="853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dirty="0" err="1" smtClean="0">
                <a:solidFill>
                  <a:schemeClr val="bg1"/>
                </a:solidFill>
              </a:rPr>
              <a:t>Mevalonate</a:t>
            </a:r>
            <a:r>
              <a:rPr lang="en-US" sz="4400" dirty="0" smtClean="0">
                <a:solidFill>
                  <a:schemeClr val="bg1"/>
                </a:solidFill>
              </a:rPr>
              <a:t> Pathway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2912" y="1774371"/>
            <a:ext cx="8194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The </a:t>
            </a:r>
            <a:r>
              <a:rPr lang="en-US" dirty="0" err="1" smtClean="0"/>
              <a:t>mevalonate</a:t>
            </a:r>
            <a:r>
              <a:rPr lang="en-US" dirty="0" smtClean="0"/>
              <a:t> pathway is present in all higher eukaryotes, </a:t>
            </a:r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r>
              <a:rPr lang="en-US" dirty="0" smtClean="0"/>
              <a:t> included. </a:t>
            </a:r>
          </a:p>
          <a:p>
            <a:endParaRPr lang="en-US" dirty="0" smtClean="0"/>
          </a:p>
          <a:p>
            <a:r>
              <a:rPr lang="en-US" dirty="0" smtClean="0"/>
              <a:t>It produces DMAPP/IPP,  5 carbon building blocks which are used for the biosynthesis </a:t>
            </a:r>
          </a:p>
          <a:p>
            <a:r>
              <a:rPr lang="en-US" dirty="0" smtClean="0"/>
              <a:t>                               of </a:t>
            </a:r>
            <a:r>
              <a:rPr lang="en-US" dirty="0" err="1" smtClean="0"/>
              <a:t>terpenoids</a:t>
            </a:r>
            <a:r>
              <a:rPr lang="en-US" dirty="0" smtClean="0"/>
              <a:t>, </a:t>
            </a:r>
            <a:r>
              <a:rPr lang="en-US" dirty="0" err="1" smtClean="0"/>
              <a:t>prenylated</a:t>
            </a:r>
            <a:r>
              <a:rPr lang="en-US" dirty="0"/>
              <a:t> </a:t>
            </a:r>
            <a:r>
              <a:rPr lang="en-US" dirty="0" smtClean="0"/>
              <a:t>proteins,  and steroids.</a:t>
            </a:r>
            <a:endParaRPr lang="en-US" dirty="0"/>
          </a:p>
        </p:txBody>
      </p:sp>
      <p:sp>
        <p:nvSpPr>
          <p:cNvPr id="13" name="TextBox 71"/>
          <p:cNvSpPr txBox="1">
            <a:spLocks noChangeArrowheads="1"/>
          </p:cNvSpPr>
          <p:nvPr/>
        </p:nvSpPr>
        <p:spPr bwMode="auto">
          <a:xfrm>
            <a:off x="2761436" y="3841093"/>
            <a:ext cx="759395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thiolase</a:t>
            </a:r>
          </a:p>
        </p:txBody>
      </p:sp>
      <p:sp>
        <p:nvSpPr>
          <p:cNvPr id="15" name="TextBox 73"/>
          <p:cNvSpPr txBox="1">
            <a:spLocks noChangeArrowheads="1"/>
          </p:cNvSpPr>
          <p:nvPr/>
        </p:nvSpPr>
        <p:spPr bwMode="auto">
          <a:xfrm>
            <a:off x="4753278" y="3751591"/>
            <a:ext cx="9515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/>
              <a:t>reductase</a:t>
            </a:r>
          </a:p>
        </p:txBody>
      </p:sp>
      <p:sp>
        <p:nvSpPr>
          <p:cNvPr id="16" name="Isosceles Triangle 3"/>
          <p:cNvSpPr>
            <a:spLocks noChangeArrowheads="1"/>
          </p:cNvSpPr>
          <p:nvPr/>
        </p:nvSpPr>
        <p:spPr bwMode="auto">
          <a:xfrm rot="5400000">
            <a:off x="2144817" y="3442214"/>
            <a:ext cx="749987" cy="345179"/>
          </a:xfrm>
          <a:prstGeom prst="triangle">
            <a:avLst>
              <a:gd name="adj" fmla="val 51639"/>
            </a:avLst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966502" y="3776439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Acetyl-CoA</a:t>
            </a:r>
          </a:p>
        </p:txBody>
      </p:sp>
      <p:sp>
        <p:nvSpPr>
          <p:cNvPr id="18" name="Right Arrow 8"/>
          <p:cNvSpPr>
            <a:spLocks noChangeArrowheads="1"/>
          </p:cNvSpPr>
          <p:nvPr/>
        </p:nvSpPr>
        <p:spPr bwMode="auto">
          <a:xfrm>
            <a:off x="2690418" y="3453169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ERG10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6299526" y="3860489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Mevalonate</a:t>
            </a:r>
          </a:p>
        </p:txBody>
      </p:sp>
      <p:sp>
        <p:nvSpPr>
          <p:cNvPr id="20" name="Curved Left Arrow 13"/>
          <p:cNvSpPr>
            <a:spLocks noChangeArrowheads="1"/>
          </p:cNvSpPr>
          <p:nvPr/>
        </p:nvSpPr>
        <p:spPr bwMode="auto">
          <a:xfrm>
            <a:off x="8008164" y="3653596"/>
            <a:ext cx="690359" cy="1189634"/>
          </a:xfrm>
          <a:prstGeom prst="curvedLeftArrow">
            <a:avLst>
              <a:gd name="adj1" fmla="val 25002"/>
              <a:gd name="adj2" fmla="val 5000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21" name="Right Arrow 14"/>
          <p:cNvSpPr>
            <a:spLocks noChangeArrowheads="1"/>
          </p:cNvSpPr>
          <p:nvPr/>
        </p:nvSpPr>
        <p:spPr bwMode="auto">
          <a:xfrm flipH="1">
            <a:off x="4810939" y="4531814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ERG19</a:t>
            </a:r>
          </a:p>
        </p:txBody>
      </p:sp>
      <p:sp>
        <p:nvSpPr>
          <p:cNvPr id="22" name="Right Arrow 18"/>
          <p:cNvSpPr>
            <a:spLocks noChangeArrowheads="1"/>
          </p:cNvSpPr>
          <p:nvPr/>
        </p:nvSpPr>
        <p:spPr bwMode="auto">
          <a:xfrm flipH="1">
            <a:off x="3639898" y="4531814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IDI1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035538" y="4435910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FPP</a:t>
            </a:r>
          </a:p>
        </p:txBody>
      </p:sp>
      <p:sp>
        <p:nvSpPr>
          <p:cNvPr id="24" name="Curved Left Arrow 21"/>
          <p:cNvSpPr>
            <a:spLocks noChangeArrowheads="1"/>
          </p:cNvSpPr>
          <p:nvPr/>
        </p:nvSpPr>
        <p:spPr bwMode="auto">
          <a:xfrm flipH="1">
            <a:off x="897467" y="4797973"/>
            <a:ext cx="690358" cy="1296618"/>
          </a:xfrm>
          <a:prstGeom prst="curvedLeftArrow">
            <a:avLst>
              <a:gd name="adj1" fmla="val 24996"/>
              <a:gd name="adj2" fmla="val 5000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>
            <a:off x="4763477" y="3446703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/>
              <a:t>HMG1</a:t>
            </a:r>
          </a:p>
        </p:txBody>
      </p:sp>
      <p:sp>
        <p:nvSpPr>
          <p:cNvPr id="74" name="Right Arrow 73"/>
          <p:cNvSpPr>
            <a:spLocks noChangeArrowheads="1"/>
          </p:cNvSpPr>
          <p:nvPr/>
        </p:nvSpPr>
        <p:spPr bwMode="auto">
          <a:xfrm flipH="1">
            <a:off x="2437748" y="4520122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/>
              <a:t>ERG20</a:t>
            </a:r>
          </a:p>
        </p:txBody>
      </p:sp>
      <p:grpSp>
        <p:nvGrpSpPr>
          <p:cNvPr id="75" name="Group 120"/>
          <p:cNvGrpSpPr>
            <a:grpSpLocks/>
          </p:cNvGrpSpPr>
          <p:nvPr/>
        </p:nvGrpSpPr>
        <p:grpSpPr bwMode="auto">
          <a:xfrm>
            <a:off x="3732096" y="3446810"/>
            <a:ext cx="4207033" cy="1472928"/>
            <a:chOff x="3434293" y="1752757"/>
            <a:chExt cx="4642907" cy="2170555"/>
          </a:xfrm>
        </p:grpSpPr>
        <p:sp>
          <p:nvSpPr>
            <p:cNvPr id="76" name="Right Arrow 117"/>
            <p:cNvSpPr>
              <a:spLocks noChangeArrowheads="1"/>
            </p:cNvSpPr>
            <p:nvPr/>
          </p:nvSpPr>
          <p:spPr bwMode="auto">
            <a:xfrm>
              <a:off x="3434293" y="1752757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 i="1" dirty="0"/>
                <a:t>ERG13</a:t>
              </a:r>
            </a:p>
          </p:txBody>
        </p:sp>
        <p:sp>
          <p:nvSpPr>
            <p:cNvPr id="77" name="Right Arrow 118"/>
            <p:cNvSpPr>
              <a:spLocks noChangeArrowheads="1"/>
            </p:cNvSpPr>
            <p:nvPr/>
          </p:nvSpPr>
          <p:spPr bwMode="auto">
            <a:xfrm flipH="1">
              <a:off x="5779325" y="3351812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/>
                <a:t>ERG8</a:t>
              </a:r>
            </a:p>
          </p:txBody>
        </p:sp>
        <p:sp>
          <p:nvSpPr>
            <p:cNvPr id="78" name="Right Arrow 119"/>
            <p:cNvSpPr>
              <a:spLocks noChangeArrowheads="1"/>
            </p:cNvSpPr>
            <p:nvPr/>
          </p:nvSpPr>
          <p:spPr bwMode="auto">
            <a:xfrm flipH="1">
              <a:off x="6934200" y="3351812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/>
                <a:t>ERG12</a:t>
              </a:r>
            </a:p>
          </p:txBody>
        </p:sp>
      </p:grp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74873"/>
              </p:ext>
            </p:extLst>
          </p:nvPr>
        </p:nvGraphicFramePr>
        <p:xfrm>
          <a:off x="1035538" y="3343257"/>
          <a:ext cx="949244" cy="41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ISIS/Draw Sketch" r:id="rId4" imgW="1047600" imgH="609480" progId="ISISServer">
                  <p:embed/>
                </p:oleObj>
              </mc:Choice>
              <mc:Fallback>
                <p:oleObj name="ISIS/Draw Sketch" r:id="rId4" imgW="1047600" imgH="60948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38" y="3343257"/>
                        <a:ext cx="949244" cy="413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70469"/>
              </p:ext>
            </p:extLst>
          </p:nvPr>
        </p:nvGraphicFramePr>
        <p:xfrm>
          <a:off x="6144195" y="3498427"/>
          <a:ext cx="1484272" cy="35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ISIS/Draw Sketch" r:id="rId6" imgW="1638000" imgH="523800" progId="ISISServer">
                  <p:embed/>
                </p:oleObj>
              </mc:Choice>
              <mc:Fallback>
                <p:oleObj name="ISIS/Draw Sketch" r:id="rId6" imgW="1638000" imgH="52380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195" y="3498427"/>
                        <a:ext cx="1484272" cy="355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86934"/>
              </p:ext>
            </p:extLst>
          </p:nvPr>
        </p:nvGraphicFramePr>
        <p:xfrm>
          <a:off x="512026" y="4510262"/>
          <a:ext cx="1956017" cy="2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ISIS/Draw Sketch" r:id="rId8" imgW="2962080" imgH="561960" progId="ISISServer">
                  <p:embed/>
                </p:oleObj>
              </mc:Choice>
              <mc:Fallback>
                <p:oleObj name="ISIS/Draw Sketch" r:id="rId8" imgW="2962080" imgH="56196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26" y="4510262"/>
                        <a:ext cx="1956017" cy="2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75"/>
          <p:cNvSpPr txBox="1">
            <a:spLocks noChangeArrowheads="1"/>
          </p:cNvSpPr>
          <p:nvPr/>
        </p:nvSpPr>
        <p:spPr bwMode="auto">
          <a:xfrm>
            <a:off x="6144195" y="4953142"/>
            <a:ext cx="759395" cy="3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P-mev kinase</a:t>
            </a:r>
          </a:p>
        </p:txBody>
      </p:sp>
      <p:sp>
        <p:nvSpPr>
          <p:cNvPr id="83" name="TextBox 76"/>
          <p:cNvSpPr txBox="1">
            <a:spLocks noChangeArrowheads="1"/>
          </p:cNvSpPr>
          <p:nvPr/>
        </p:nvSpPr>
        <p:spPr bwMode="auto">
          <a:xfrm>
            <a:off x="7110697" y="4953142"/>
            <a:ext cx="828431" cy="3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mev kinase</a:t>
            </a:r>
          </a:p>
        </p:txBody>
      </p:sp>
      <p:sp>
        <p:nvSpPr>
          <p:cNvPr id="84" name="TextBox 77"/>
          <p:cNvSpPr txBox="1">
            <a:spLocks noChangeArrowheads="1"/>
          </p:cNvSpPr>
          <p:nvPr/>
        </p:nvSpPr>
        <p:spPr bwMode="auto">
          <a:xfrm>
            <a:off x="4763477" y="4953142"/>
            <a:ext cx="1242646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decarboxylase</a:t>
            </a:r>
          </a:p>
        </p:txBody>
      </p:sp>
      <p:sp>
        <p:nvSpPr>
          <p:cNvPr id="85" name="TextBox 78"/>
          <p:cNvSpPr txBox="1">
            <a:spLocks noChangeArrowheads="1"/>
          </p:cNvSpPr>
          <p:nvPr/>
        </p:nvSpPr>
        <p:spPr bwMode="auto">
          <a:xfrm>
            <a:off x="3768632" y="4953142"/>
            <a:ext cx="966503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 err="1"/>
              <a:t>isomerase</a:t>
            </a:r>
            <a:endParaRPr lang="en-US" altLang="en-US" sz="1200" dirty="0"/>
          </a:p>
        </p:txBody>
      </p:sp>
      <p:sp>
        <p:nvSpPr>
          <p:cNvPr id="86" name="TextBox 79"/>
          <p:cNvSpPr txBox="1">
            <a:spLocks noChangeArrowheads="1"/>
          </p:cNvSpPr>
          <p:nvPr/>
        </p:nvSpPr>
        <p:spPr bwMode="auto">
          <a:xfrm>
            <a:off x="2608575" y="4879095"/>
            <a:ext cx="92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/>
              <a:t>FPP synthase</a:t>
            </a:r>
          </a:p>
        </p:txBody>
      </p: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1643835" y="5448051"/>
            <a:ext cx="3866010" cy="1027388"/>
            <a:chOff x="1143000" y="4876800"/>
            <a:chExt cx="4267200" cy="1513575"/>
          </a:xfrm>
        </p:grpSpPr>
        <p:sp>
          <p:nvSpPr>
            <p:cNvPr id="88" name="TextBox 80"/>
            <p:cNvSpPr txBox="1">
              <a:spLocks noChangeArrowheads="1"/>
            </p:cNvSpPr>
            <p:nvPr/>
          </p:nvSpPr>
          <p:spPr bwMode="auto">
            <a:xfrm>
              <a:off x="1143000" y="5710238"/>
              <a:ext cx="952500" cy="68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 dirty="0" err="1"/>
                <a:t>squalene</a:t>
              </a:r>
              <a:r>
                <a:rPr lang="en-US" altLang="en-US" sz="1200" dirty="0"/>
                <a:t> synthase</a:t>
              </a:r>
            </a:p>
          </p:txBody>
        </p:sp>
        <p:grpSp>
          <p:nvGrpSpPr>
            <p:cNvPr id="89" name="Group 86"/>
            <p:cNvGrpSpPr>
              <a:grpSpLocks/>
            </p:cNvGrpSpPr>
            <p:nvPr/>
          </p:nvGrpSpPr>
          <p:grpSpPr bwMode="auto">
            <a:xfrm>
              <a:off x="1143000" y="4876800"/>
              <a:ext cx="4267200" cy="1419225"/>
              <a:chOff x="4267200" y="5029200"/>
              <a:chExt cx="4267200" cy="1419225"/>
            </a:xfrm>
          </p:grpSpPr>
          <p:sp>
            <p:nvSpPr>
              <p:cNvPr id="90" name="Right Arrow 8"/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1143000" cy="5715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9900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 i="1" dirty="0"/>
                  <a:t>ERG9</a:t>
                </a:r>
              </a:p>
            </p:txBody>
          </p:sp>
          <p:grpSp>
            <p:nvGrpSpPr>
              <p:cNvPr id="91" name="Group 71"/>
              <p:cNvGrpSpPr>
                <a:grpSpLocks/>
              </p:cNvGrpSpPr>
              <p:nvPr/>
            </p:nvGrpSpPr>
            <p:grpSpPr bwMode="auto">
              <a:xfrm>
                <a:off x="6324600" y="5029200"/>
                <a:ext cx="2209800" cy="1419225"/>
                <a:chOff x="2438400" y="5029200"/>
                <a:chExt cx="2209800" cy="1419225"/>
              </a:xfrm>
            </p:grpSpPr>
            <p:graphicFrame>
              <p:nvGraphicFramePr>
                <p:cNvPr id="96" name="Object 66"/>
                <p:cNvGraphicFramePr>
                  <a:graphicFrameLocks noChangeAspect="1"/>
                </p:cNvGraphicFramePr>
                <p:nvPr/>
              </p:nvGraphicFramePr>
              <p:xfrm>
                <a:off x="2438400" y="5029200"/>
                <a:ext cx="2209800" cy="12575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49" name="ISIS/Draw Sketch" r:id="rId10" imgW="2895480" imgH="1647720" progId="ISISServer">
                        <p:embed/>
                      </p:oleObj>
                    </mc:Choice>
                    <mc:Fallback>
                      <p:oleObj name="ISIS/Draw Sketch" r:id="rId10" imgW="2895480" imgH="1647720" progId="ISISServer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38400" y="5029200"/>
                              <a:ext cx="2209800" cy="12575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743200" y="6172200"/>
                  <a:ext cx="1219200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200" dirty="0" err="1"/>
                    <a:t>Ergosterol</a:t>
                  </a:r>
                  <a:endParaRPr lang="en-US" altLang="en-US" sz="1200" dirty="0"/>
                </a:p>
              </p:txBody>
            </p:sp>
          </p:grpSp>
          <p:cxnSp>
            <p:nvCxnSpPr>
              <p:cNvPr id="9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5410200" y="5486400"/>
                <a:ext cx="5334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Arrow Connector 83"/>
              <p:cNvCxnSpPr>
                <a:cxnSpLocks noChangeShapeType="1"/>
              </p:cNvCxnSpPr>
              <p:nvPr/>
            </p:nvCxnSpPr>
            <p:spPr bwMode="auto">
              <a:xfrm>
                <a:off x="5562600" y="5638800"/>
                <a:ext cx="5334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Arrow Connector 84"/>
              <p:cNvCxnSpPr>
                <a:cxnSpLocks noChangeShapeType="1"/>
              </p:cNvCxnSpPr>
              <p:nvPr/>
            </p:nvCxnSpPr>
            <p:spPr bwMode="auto">
              <a:xfrm>
                <a:off x="5715000" y="5791200"/>
                <a:ext cx="5334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Straight Arrow Connector 85"/>
              <p:cNvCxnSpPr>
                <a:cxnSpLocks noChangeShapeType="1"/>
              </p:cNvCxnSpPr>
              <p:nvPr/>
            </p:nvCxnSpPr>
            <p:spPr bwMode="auto">
              <a:xfrm>
                <a:off x="5867400" y="5943600"/>
                <a:ext cx="533400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" name="TextBox 7"/>
          <p:cNvSpPr txBox="1"/>
          <p:nvPr/>
        </p:nvSpPr>
        <p:spPr>
          <a:xfrm>
            <a:off x="4571130" y="4267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IPP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243282" y="423563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DMAPP</a:t>
            </a:r>
            <a:endParaRPr lang="en-US" dirty="0"/>
          </a:p>
        </p:txBody>
      </p:sp>
      <p:pic>
        <p:nvPicPr>
          <p:cNvPr id="19525" name="Picture 6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6" y="6570297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0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-381000"/>
            <a:ext cx="10439400" cy="746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653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the beginning….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3410" y="3059668"/>
            <a:ext cx="226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…there was nothing….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559603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…and then….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ight Arrow 16"/>
          <p:cNvSpPr>
            <a:spLocks noChangeArrowheads="1"/>
          </p:cNvSpPr>
          <p:nvPr/>
        </p:nvSpPr>
        <p:spPr bwMode="auto">
          <a:xfrm flipH="1">
            <a:off x="6659294" y="3571883"/>
            <a:ext cx="1144911" cy="763194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 i="1" dirty="0"/>
              <a:t>ERG12</a:t>
            </a:r>
          </a:p>
        </p:txBody>
      </p:sp>
      <p:grpSp>
        <p:nvGrpSpPr>
          <p:cNvPr id="45" name="Group 115"/>
          <p:cNvGrpSpPr>
            <a:grpSpLocks/>
          </p:cNvGrpSpPr>
          <p:nvPr/>
        </p:nvGrpSpPr>
        <p:grpSpPr bwMode="auto">
          <a:xfrm>
            <a:off x="5461063" y="1983615"/>
            <a:ext cx="985837" cy="1900238"/>
            <a:chOff x="4648200" y="1224150"/>
            <a:chExt cx="1356750" cy="1676400"/>
          </a:xfrm>
          <a:solidFill>
            <a:srgbClr val="00B050"/>
          </a:solidFill>
        </p:grpSpPr>
        <p:sp>
          <p:nvSpPr>
            <p:cNvPr id="46" name="Right Arrow 10"/>
            <p:cNvSpPr>
              <a:spLocks noChangeArrowheads="1"/>
            </p:cNvSpPr>
            <p:nvPr/>
          </p:nvSpPr>
          <p:spPr bwMode="auto">
            <a:xfrm>
              <a:off x="4648200" y="1224150"/>
              <a:ext cx="1356750" cy="830776"/>
            </a:xfrm>
            <a:prstGeom prst="rightArrow">
              <a:avLst>
                <a:gd name="adj1" fmla="val 50000"/>
                <a:gd name="adj2" fmla="val 49999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 i="1"/>
                <a:t>tHMGR</a:t>
              </a:r>
            </a:p>
          </p:txBody>
        </p:sp>
        <p:sp>
          <p:nvSpPr>
            <p:cNvPr id="47" name="Right Arrow 111"/>
            <p:cNvSpPr>
              <a:spLocks noChangeArrowheads="1"/>
            </p:cNvSpPr>
            <p:nvPr/>
          </p:nvSpPr>
          <p:spPr bwMode="auto">
            <a:xfrm>
              <a:off x="4648200" y="2069774"/>
              <a:ext cx="1356750" cy="830776"/>
            </a:xfrm>
            <a:prstGeom prst="rightArrow">
              <a:avLst>
                <a:gd name="adj1" fmla="val 50000"/>
                <a:gd name="adj2" fmla="val 49999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 i="1" dirty="0" err="1"/>
                <a:t>tHMGR</a:t>
              </a:r>
              <a:endParaRPr lang="en-US" altLang="en-US" sz="1000" i="1" dirty="0"/>
            </a:p>
          </p:txBody>
        </p:sp>
      </p:grpSp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844" y="300421"/>
            <a:ext cx="853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Our </a:t>
            </a:r>
            <a:r>
              <a:rPr lang="en-US" sz="4400" dirty="0" err="1" smtClean="0">
                <a:solidFill>
                  <a:schemeClr val="bg1"/>
                </a:solidFill>
              </a:rPr>
              <a:t>Mevalonate</a:t>
            </a:r>
            <a:r>
              <a:rPr lang="en-US" sz="4400" dirty="0" smtClean="0">
                <a:solidFill>
                  <a:schemeClr val="bg1"/>
                </a:solidFill>
              </a:rPr>
              <a:t> Pathway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746180" y="-1862052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71"/>
          <p:cNvSpPr txBox="1">
            <a:spLocks noChangeArrowheads="1"/>
          </p:cNvSpPr>
          <p:nvPr/>
        </p:nvSpPr>
        <p:spPr bwMode="auto">
          <a:xfrm>
            <a:off x="2630745" y="3054596"/>
            <a:ext cx="759395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 err="1"/>
              <a:t>thiolase</a:t>
            </a:r>
            <a:endParaRPr lang="en-US" altLang="en-US" sz="1200" dirty="0"/>
          </a:p>
        </p:txBody>
      </p:sp>
      <p:sp>
        <p:nvSpPr>
          <p:cNvPr id="8" name="TextBox 73"/>
          <p:cNvSpPr txBox="1">
            <a:spLocks noChangeArrowheads="1"/>
          </p:cNvSpPr>
          <p:nvPr/>
        </p:nvSpPr>
        <p:spPr bwMode="auto">
          <a:xfrm>
            <a:off x="5346640" y="3000984"/>
            <a:ext cx="9515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/>
              <a:t>reductase</a:t>
            </a:r>
          </a:p>
        </p:txBody>
      </p:sp>
      <p:sp>
        <p:nvSpPr>
          <p:cNvPr id="9" name="Isosceles Triangle 3"/>
          <p:cNvSpPr>
            <a:spLocks noChangeArrowheads="1"/>
          </p:cNvSpPr>
          <p:nvPr/>
        </p:nvSpPr>
        <p:spPr bwMode="auto">
          <a:xfrm rot="5400000">
            <a:off x="1824277" y="2764947"/>
            <a:ext cx="749987" cy="345179"/>
          </a:xfrm>
          <a:prstGeom prst="triangle">
            <a:avLst>
              <a:gd name="adj" fmla="val 51639"/>
            </a:avLst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62543" y="2970877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Acetyl-CoA</a:t>
            </a:r>
          </a:p>
        </p:txBody>
      </p:sp>
      <p:sp>
        <p:nvSpPr>
          <p:cNvPr id="11" name="Right Arrow 8"/>
          <p:cNvSpPr>
            <a:spLocks noChangeArrowheads="1"/>
          </p:cNvSpPr>
          <p:nvPr/>
        </p:nvSpPr>
        <p:spPr bwMode="auto">
          <a:xfrm>
            <a:off x="2544451" y="2739772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ERG10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699632" y="3090486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Mevalonate</a:t>
            </a:r>
          </a:p>
        </p:txBody>
      </p:sp>
      <p:sp>
        <p:nvSpPr>
          <p:cNvPr id="13" name="Curved Left Arrow 13"/>
          <p:cNvSpPr>
            <a:spLocks noChangeArrowheads="1"/>
          </p:cNvSpPr>
          <p:nvPr/>
        </p:nvSpPr>
        <p:spPr bwMode="auto">
          <a:xfrm>
            <a:off x="8123597" y="2809242"/>
            <a:ext cx="690359" cy="1651910"/>
          </a:xfrm>
          <a:prstGeom prst="curvedLeftArrow">
            <a:avLst>
              <a:gd name="adj1" fmla="val 25002"/>
              <a:gd name="adj2" fmla="val 5000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14" name="Right Arrow 14"/>
          <p:cNvSpPr>
            <a:spLocks noChangeArrowheads="1"/>
          </p:cNvSpPr>
          <p:nvPr/>
        </p:nvSpPr>
        <p:spPr bwMode="auto">
          <a:xfrm flipH="1">
            <a:off x="4631106" y="4084920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ERG19</a:t>
            </a:r>
          </a:p>
        </p:txBody>
      </p:sp>
      <p:sp>
        <p:nvSpPr>
          <p:cNvPr id="15" name="Right Arrow 18"/>
          <p:cNvSpPr>
            <a:spLocks noChangeArrowheads="1"/>
          </p:cNvSpPr>
          <p:nvPr/>
        </p:nvSpPr>
        <p:spPr bwMode="auto">
          <a:xfrm flipH="1">
            <a:off x="3460065" y="4084920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i="1" dirty="0"/>
              <a:t>IDI1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2254974" y="5352375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FPP</a:t>
            </a:r>
          </a:p>
        </p:txBody>
      </p:sp>
      <p:sp>
        <p:nvSpPr>
          <p:cNvPr id="17" name="Curved Left Arrow 21"/>
          <p:cNvSpPr>
            <a:spLocks noChangeArrowheads="1"/>
          </p:cNvSpPr>
          <p:nvPr/>
        </p:nvSpPr>
        <p:spPr bwMode="auto">
          <a:xfrm rot="21393111" flipH="1">
            <a:off x="990618" y="4202263"/>
            <a:ext cx="869354" cy="1751241"/>
          </a:xfrm>
          <a:prstGeom prst="curvedLeftArrow">
            <a:avLst>
              <a:gd name="adj1" fmla="val 24996"/>
              <a:gd name="adj2" fmla="val 5000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5308521" y="2707379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/>
              <a:t>HMG1</a:t>
            </a: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 flipH="1">
            <a:off x="2257915" y="4073228"/>
            <a:ext cx="1035538" cy="38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/>
              <a:t>ERG20</a:t>
            </a:r>
          </a:p>
        </p:txBody>
      </p:sp>
      <p:grpSp>
        <p:nvGrpSpPr>
          <p:cNvPr id="20" name="Group 120"/>
          <p:cNvGrpSpPr>
            <a:grpSpLocks/>
          </p:cNvGrpSpPr>
          <p:nvPr/>
        </p:nvGrpSpPr>
        <p:grpSpPr bwMode="auto">
          <a:xfrm>
            <a:off x="3870878" y="2751666"/>
            <a:ext cx="3933327" cy="1721178"/>
            <a:chOff x="3812544" y="1915473"/>
            <a:chExt cx="4340843" cy="2536384"/>
          </a:xfrm>
        </p:grpSpPr>
        <p:sp>
          <p:nvSpPr>
            <p:cNvPr id="21" name="Right Arrow 117"/>
            <p:cNvSpPr>
              <a:spLocks noChangeArrowheads="1"/>
            </p:cNvSpPr>
            <p:nvPr/>
          </p:nvSpPr>
          <p:spPr bwMode="auto">
            <a:xfrm>
              <a:off x="3812544" y="1915473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 i="1" dirty="0"/>
                <a:t>ERG13</a:t>
              </a:r>
            </a:p>
          </p:txBody>
        </p:sp>
        <p:sp>
          <p:nvSpPr>
            <p:cNvPr id="22" name="Right Arrow 118"/>
            <p:cNvSpPr>
              <a:spLocks noChangeArrowheads="1"/>
            </p:cNvSpPr>
            <p:nvPr/>
          </p:nvSpPr>
          <p:spPr bwMode="auto">
            <a:xfrm flipH="1">
              <a:off x="5830403" y="3880357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/>
                <a:t>ERG8</a:t>
              </a:r>
            </a:p>
          </p:txBody>
        </p:sp>
        <p:sp>
          <p:nvSpPr>
            <p:cNvPr id="23" name="Right Arrow 119"/>
            <p:cNvSpPr>
              <a:spLocks noChangeArrowheads="1"/>
            </p:cNvSpPr>
            <p:nvPr/>
          </p:nvSpPr>
          <p:spPr bwMode="auto">
            <a:xfrm flipH="1">
              <a:off x="7010387" y="3863127"/>
              <a:ext cx="1143000" cy="571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/>
                <a:t>ERG12</a:t>
              </a:r>
            </a:p>
          </p:txBody>
        </p:sp>
      </p:grp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82528"/>
              </p:ext>
            </p:extLst>
          </p:nvPr>
        </p:nvGraphicFramePr>
        <p:xfrm>
          <a:off x="831579" y="2537695"/>
          <a:ext cx="949244" cy="41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ISIS/Draw Sketch" r:id="rId4" imgW="1047600" imgH="609480" progId="ISISServer">
                  <p:embed/>
                </p:oleObj>
              </mc:Choice>
              <mc:Fallback>
                <p:oleObj name="ISIS/Draw Sketch" r:id="rId4" imgW="1047600" imgH="60948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79" y="2537695"/>
                        <a:ext cx="949244" cy="413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7514"/>
              </p:ext>
            </p:extLst>
          </p:nvPr>
        </p:nvGraphicFramePr>
        <p:xfrm>
          <a:off x="6544301" y="2728424"/>
          <a:ext cx="1484272" cy="35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ISIS/Draw Sketch" r:id="rId6" imgW="1638000" imgH="523800" progId="ISISServer">
                  <p:embed/>
                </p:oleObj>
              </mc:Choice>
              <mc:Fallback>
                <p:oleObj name="ISIS/Draw Sketch" r:id="rId6" imgW="1638000" imgH="52380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301" y="2728424"/>
                        <a:ext cx="1484272" cy="355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10474"/>
              </p:ext>
            </p:extLst>
          </p:nvPr>
        </p:nvGraphicFramePr>
        <p:xfrm>
          <a:off x="1898549" y="5590234"/>
          <a:ext cx="1956017" cy="2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ISIS/Draw Sketch" r:id="rId8" imgW="2962080" imgH="561960" progId="ISISServer">
                  <p:embed/>
                </p:oleObj>
              </mc:Choice>
              <mc:Fallback>
                <p:oleObj name="ISIS/Draw Sketch" r:id="rId8" imgW="2962080" imgH="561960" progId="ISISServ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49" y="5590234"/>
                        <a:ext cx="1956017" cy="2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75"/>
          <p:cNvSpPr txBox="1">
            <a:spLocks noChangeArrowheads="1"/>
          </p:cNvSpPr>
          <p:nvPr/>
        </p:nvSpPr>
        <p:spPr bwMode="auto">
          <a:xfrm>
            <a:off x="5940237" y="4536959"/>
            <a:ext cx="759395" cy="3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P-mev kinase</a:t>
            </a:r>
          </a:p>
        </p:txBody>
      </p:sp>
      <p:sp>
        <p:nvSpPr>
          <p:cNvPr id="28" name="TextBox 76"/>
          <p:cNvSpPr txBox="1">
            <a:spLocks noChangeArrowheads="1"/>
          </p:cNvSpPr>
          <p:nvPr/>
        </p:nvSpPr>
        <p:spPr bwMode="auto">
          <a:xfrm>
            <a:off x="6906739" y="4536959"/>
            <a:ext cx="828431" cy="3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mev kinase</a:t>
            </a: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4583644" y="4506248"/>
            <a:ext cx="1242646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/>
              <a:t>decarboxylase</a:t>
            </a:r>
          </a:p>
        </p:txBody>
      </p:sp>
      <p:sp>
        <p:nvSpPr>
          <p:cNvPr id="30" name="TextBox 78"/>
          <p:cNvSpPr txBox="1">
            <a:spLocks noChangeArrowheads="1"/>
          </p:cNvSpPr>
          <p:nvPr/>
        </p:nvSpPr>
        <p:spPr bwMode="auto">
          <a:xfrm>
            <a:off x="3588799" y="4506248"/>
            <a:ext cx="966503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 err="1"/>
              <a:t>isomerase</a:t>
            </a:r>
            <a:endParaRPr lang="en-US" altLang="en-US" sz="1200" dirty="0"/>
          </a:p>
        </p:txBody>
      </p:sp>
      <p:sp>
        <p:nvSpPr>
          <p:cNvPr id="31" name="TextBox 79"/>
          <p:cNvSpPr txBox="1">
            <a:spLocks noChangeArrowheads="1"/>
          </p:cNvSpPr>
          <p:nvPr/>
        </p:nvSpPr>
        <p:spPr bwMode="auto">
          <a:xfrm>
            <a:off x="2287614" y="4335077"/>
            <a:ext cx="92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/>
              <a:t>FPP synthase</a:t>
            </a:r>
          </a:p>
        </p:txBody>
      </p:sp>
      <p:grpSp>
        <p:nvGrpSpPr>
          <p:cNvPr id="32" name="Group 87"/>
          <p:cNvGrpSpPr>
            <a:grpSpLocks/>
          </p:cNvGrpSpPr>
          <p:nvPr/>
        </p:nvGrpSpPr>
        <p:grpSpPr bwMode="auto">
          <a:xfrm>
            <a:off x="3632654" y="6146108"/>
            <a:ext cx="934555" cy="744242"/>
            <a:chOff x="2729003" y="5797033"/>
            <a:chExt cx="1031537" cy="1096437"/>
          </a:xfrm>
        </p:grpSpPr>
        <p:sp>
          <p:nvSpPr>
            <p:cNvPr id="33" name="TextBox 80"/>
            <p:cNvSpPr txBox="1">
              <a:spLocks noChangeArrowheads="1"/>
            </p:cNvSpPr>
            <p:nvPr/>
          </p:nvSpPr>
          <p:spPr bwMode="auto">
            <a:xfrm>
              <a:off x="2729003" y="6213333"/>
              <a:ext cx="952500" cy="68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 dirty="0" err="1"/>
                <a:t>squalene</a:t>
              </a:r>
              <a:r>
                <a:rPr lang="en-US" altLang="en-US" sz="1200" dirty="0"/>
                <a:t> synthase</a:t>
              </a:r>
            </a:p>
          </p:txBody>
        </p:sp>
        <p:sp>
          <p:nvSpPr>
            <p:cNvPr id="35" name="Right Arrow 8"/>
            <p:cNvSpPr>
              <a:spLocks noChangeArrowheads="1"/>
            </p:cNvSpPr>
            <p:nvPr/>
          </p:nvSpPr>
          <p:spPr bwMode="auto">
            <a:xfrm rot="1318821">
              <a:off x="2991949" y="5797033"/>
              <a:ext cx="768591" cy="337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 i="1" dirty="0"/>
                <a:t>ERG9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344991" y="38838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12149" y="387909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DMAPP</a:t>
            </a:r>
            <a:endParaRPr lang="en-US" dirty="0"/>
          </a:p>
        </p:txBody>
      </p:sp>
      <p:sp>
        <p:nvSpPr>
          <p:cNvPr id="49" name="Right Arrow 9"/>
          <p:cNvSpPr>
            <a:spLocks noChangeArrowheads="1"/>
          </p:cNvSpPr>
          <p:nvPr/>
        </p:nvSpPr>
        <p:spPr bwMode="auto">
          <a:xfrm>
            <a:off x="3892650" y="2185875"/>
            <a:ext cx="1068716" cy="7631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 i="1" dirty="0"/>
              <a:t>ERG13</a:t>
            </a:r>
          </a:p>
        </p:txBody>
      </p:sp>
      <p:sp>
        <p:nvSpPr>
          <p:cNvPr id="50" name="Right Arrow 9"/>
          <p:cNvSpPr>
            <a:spLocks noChangeArrowheads="1"/>
          </p:cNvSpPr>
          <p:nvPr/>
        </p:nvSpPr>
        <p:spPr bwMode="auto">
          <a:xfrm>
            <a:off x="2615095" y="2182380"/>
            <a:ext cx="1068716" cy="7631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 i="1" dirty="0" smtClean="0"/>
              <a:t>ERG10</a:t>
            </a:r>
            <a:endParaRPr lang="en-US" altLang="en-US" sz="1600" i="1" dirty="0"/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5243519" y="6428684"/>
            <a:ext cx="1104574" cy="1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dirty="0" err="1"/>
              <a:t>Ergosterol</a:t>
            </a:r>
            <a:endParaRPr lang="en-US" altLang="en-US" sz="1200" dirty="0"/>
          </a:p>
        </p:txBody>
      </p:sp>
      <p:cxnSp>
        <p:nvCxnSpPr>
          <p:cNvPr id="52" name="Straight Arrow Connector 84"/>
          <p:cNvCxnSpPr>
            <a:cxnSpLocks noChangeShapeType="1"/>
          </p:cNvCxnSpPr>
          <p:nvPr/>
        </p:nvCxnSpPr>
        <p:spPr bwMode="auto">
          <a:xfrm>
            <a:off x="4570710" y="6369177"/>
            <a:ext cx="483251" cy="107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85"/>
          <p:cNvCxnSpPr>
            <a:cxnSpLocks noChangeShapeType="1"/>
          </p:cNvCxnSpPr>
          <p:nvPr/>
        </p:nvCxnSpPr>
        <p:spPr bwMode="auto">
          <a:xfrm>
            <a:off x="4708782" y="6472624"/>
            <a:ext cx="483251" cy="107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ight Arrow 8"/>
          <p:cNvSpPr>
            <a:spLocks noChangeArrowheads="1"/>
          </p:cNvSpPr>
          <p:nvPr/>
        </p:nvSpPr>
        <p:spPr bwMode="auto">
          <a:xfrm>
            <a:off x="3928005" y="5658552"/>
            <a:ext cx="929605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FS</a:t>
            </a:r>
            <a:endParaRPr lang="en-US" altLang="en-US" sz="1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866201" y="5678397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Farnesene</a:t>
            </a:r>
            <a:endParaRPr lang="en-US" dirty="0"/>
          </a:p>
        </p:txBody>
      </p:sp>
      <p:sp>
        <p:nvSpPr>
          <p:cNvPr id="56" name="Right Arrow 8"/>
          <p:cNvSpPr>
            <a:spLocks noChangeArrowheads="1"/>
          </p:cNvSpPr>
          <p:nvPr/>
        </p:nvSpPr>
        <p:spPr bwMode="auto">
          <a:xfrm>
            <a:off x="3928005" y="5253761"/>
            <a:ext cx="929605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PS</a:t>
            </a:r>
            <a:endParaRPr lang="en-US" alt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4854678" y="5352374"/>
            <a:ext cx="134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Patchoulol</a:t>
            </a:r>
            <a:endParaRPr lang="en-US" sz="1600" dirty="0"/>
          </a:p>
        </p:txBody>
      </p:sp>
      <p:sp>
        <p:nvSpPr>
          <p:cNvPr id="58" name="Right Arrow 8"/>
          <p:cNvSpPr>
            <a:spLocks noChangeArrowheads="1"/>
          </p:cNvSpPr>
          <p:nvPr/>
        </p:nvSpPr>
        <p:spPr bwMode="auto">
          <a:xfrm>
            <a:off x="3961351" y="4916853"/>
            <a:ext cx="929605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GGPPS</a:t>
            </a:r>
            <a:endParaRPr lang="en-US" altLang="en-US" sz="1200" i="1" dirty="0"/>
          </a:p>
        </p:txBody>
      </p:sp>
      <p:sp>
        <p:nvSpPr>
          <p:cNvPr id="59" name="Right Arrow 8"/>
          <p:cNvSpPr>
            <a:spLocks noChangeArrowheads="1"/>
          </p:cNvSpPr>
          <p:nvPr/>
        </p:nvSpPr>
        <p:spPr bwMode="auto">
          <a:xfrm>
            <a:off x="4866201" y="4916853"/>
            <a:ext cx="929605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LDPPS</a:t>
            </a:r>
            <a:endParaRPr lang="en-US" alt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99301" y="4975373"/>
            <a:ext cx="134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Sclareol</a:t>
            </a:r>
            <a:endParaRPr lang="en-US" sz="1600" dirty="0"/>
          </a:p>
        </p:txBody>
      </p:sp>
      <p:sp>
        <p:nvSpPr>
          <p:cNvPr id="62" name="Right Arrow 8"/>
          <p:cNvSpPr>
            <a:spLocks noChangeArrowheads="1"/>
          </p:cNvSpPr>
          <p:nvPr/>
        </p:nvSpPr>
        <p:spPr bwMode="auto">
          <a:xfrm rot="19221047">
            <a:off x="3961878" y="3564943"/>
            <a:ext cx="782336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IS</a:t>
            </a:r>
            <a:endParaRPr lang="en-US" altLang="en-US" sz="12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481322" y="3277983"/>
            <a:ext cx="134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Isoprene</a:t>
            </a:r>
            <a:endParaRPr lang="en-US" sz="1600" dirty="0"/>
          </a:p>
        </p:txBody>
      </p:sp>
      <p:sp>
        <p:nvSpPr>
          <p:cNvPr id="64" name="Right Arrow 8"/>
          <p:cNvSpPr>
            <a:spLocks noChangeArrowheads="1"/>
          </p:cNvSpPr>
          <p:nvPr/>
        </p:nvSpPr>
        <p:spPr bwMode="auto">
          <a:xfrm rot="1639158" flipH="1">
            <a:off x="3153282" y="3533623"/>
            <a:ext cx="767408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D22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GPPS</a:t>
            </a:r>
            <a:endParaRPr lang="en-US" altLang="en-US" sz="1200" i="1" dirty="0"/>
          </a:p>
        </p:txBody>
      </p:sp>
      <p:sp>
        <p:nvSpPr>
          <p:cNvPr id="65" name="Right Arrow 8"/>
          <p:cNvSpPr>
            <a:spLocks noChangeArrowheads="1"/>
          </p:cNvSpPr>
          <p:nvPr/>
        </p:nvSpPr>
        <p:spPr bwMode="auto">
          <a:xfrm flipH="1">
            <a:off x="2391980" y="3272458"/>
            <a:ext cx="767408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D22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MS</a:t>
            </a:r>
            <a:endParaRPr lang="en-US" altLang="en-US" sz="1200" i="1" dirty="0"/>
          </a:p>
        </p:txBody>
      </p:sp>
      <p:sp>
        <p:nvSpPr>
          <p:cNvPr id="66" name="Right Arrow 8"/>
          <p:cNvSpPr>
            <a:spLocks noChangeArrowheads="1"/>
          </p:cNvSpPr>
          <p:nvPr/>
        </p:nvSpPr>
        <p:spPr bwMode="auto">
          <a:xfrm flipH="1">
            <a:off x="2423557" y="3616537"/>
            <a:ext cx="767408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LS</a:t>
            </a:r>
            <a:endParaRPr lang="en-US" altLang="en-US" sz="12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1490139" y="3339833"/>
            <a:ext cx="134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Myrcene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425295" y="3665021"/>
            <a:ext cx="134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Limonene</a:t>
            </a:r>
            <a:endParaRPr lang="en-US" sz="1600" dirty="0"/>
          </a:p>
        </p:txBody>
      </p:sp>
      <p:sp>
        <p:nvSpPr>
          <p:cNvPr id="69" name="Right Arrow 8"/>
          <p:cNvSpPr>
            <a:spLocks noChangeArrowheads="1"/>
          </p:cNvSpPr>
          <p:nvPr/>
        </p:nvSpPr>
        <p:spPr bwMode="auto">
          <a:xfrm rot="20205093" flipH="1">
            <a:off x="2252051" y="5930477"/>
            <a:ext cx="709131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ADS</a:t>
            </a:r>
            <a:endParaRPr lang="en-US" altLang="en-US" sz="1200" i="1" dirty="0"/>
          </a:p>
        </p:txBody>
      </p:sp>
      <p:sp>
        <p:nvSpPr>
          <p:cNvPr id="70" name="Right Arrow 8"/>
          <p:cNvSpPr>
            <a:spLocks noChangeArrowheads="1"/>
          </p:cNvSpPr>
          <p:nvPr/>
        </p:nvSpPr>
        <p:spPr bwMode="auto">
          <a:xfrm flipH="1">
            <a:off x="1143000" y="6152906"/>
            <a:ext cx="1123412" cy="435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200" i="1" dirty="0" smtClean="0"/>
              <a:t>P450/CPR</a:t>
            </a:r>
            <a:endParaRPr lang="en-US" altLang="en-US" sz="12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7054" y="615290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Art. Acid</a:t>
            </a:r>
            <a:endParaRPr lang="en-US" dirty="0"/>
          </a:p>
        </p:txBody>
      </p:sp>
      <p:pic>
        <p:nvPicPr>
          <p:cNvPr id="18495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99" y="1601947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7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4" grpId="0" animBg="1"/>
      <p:bldP spid="4" grpId="0"/>
      <p:bldP spid="56" grpId="0" animBg="1"/>
      <p:bldP spid="57" grpId="0"/>
      <p:bldP spid="58" grpId="0" animBg="1"/>
      <p:bldP spid="59" grpId="0" animBg="1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2736" y="-161245"/>
            <a:ext cx="853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Our “GAL”  Pathway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200" dirty="0" smtClean="0">
                <a:solidFill>
                  <a:schemeClr val="bg1"/>
                </a:solidFill>
              </a:rPr>
              <a:t>and the Switch to Switches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746180" y="-1862052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76600" y="4495800"/>
            <a:ext cx="2286000" cy="652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Pgal1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819400" y="3245005"/>
            <a:ext cx="1092819" cy="1003610"/>
          </a:xfrm>
          <a:custGeom>
            <a:avLst/>
            <a:gdLst>
              <a:gd name="connsiteX0" fmla="*/ 312234 w 1092819"/>
              <a:gd name="connsiteY0" fmla="*/ 947854 h 1003610"/>
              <a:gd name="connsiteX1" fmla="*/ 535258 w 1092819"/>
              <a:gd name="connsiteY1" fmla="*/ 992458 h 1003610"/>
              <a:gd name="connsiteX2" fmla="*/ 691376 w 1092819"/>
              <a:gd name="connsiteY2" fmla="*/ 925551 h 1003610"/>
              <a:gd name="connsiteX3" fmla="*/ 780585 w 1092819"/>
              <a:gd name="connsiteY3" fmla="*/ 1003610 h 1003610"/>
              <a:gd name="connsiteX4" fmla="*/ 1059366 w 1092819"/>
              <a:gd name="connsiteY4" fmla="*/ 858644 h 1003610"/>
              <a:gd name="connsiteX5" fmla="*/ 1092819 w 1092819"/>
              <a:gd name="connsiteY5" fmla="*/ 524107 h 1003610"/>
              <a:gd name="connsiteX6" fmla="*/ 858644 w 1092819"/>
              <a:gd name="connsiteY6" fmla="*/ 345688 h 1003610"/>
              <a:gd name="connsiteX7" fmla="*/ 1081668 w 1092819"/>
              <a:gd name="connsiteY7" fmla="*/ 156117 h 1003610"/>
              <a:gd name="connsiteX8" fmla="*/ 758283 w 1092819"/>
              <a:gd name="connsiteY8" fmla="*/ 0 h 1003610"/>
              <a:gd name="connsiteX9" fmla="*/ 301083 w 1092819"/>
              <a:gd name="connsiteY9" fmla="*/ 133815 h 1003610"/>
              <a:gd name="connsiteX10" fmla="*/ 0 w 1092819"/>
              <a:gd name="connsiteY10" fmla="*/ 401444 h 1003610"/>
              <a:gd name="connsiteX11" fmla="*/ 100361 w 1092819"/>
              <a:gd name="connsiteY11" fmla="*/ 691376 h 1003610"/>
              <a:gd name="connsiteX12" fmla="*/ 245327 w 1092819"/>
              <a:gd name="connsiteY12" fmla="*/ 925551 h 1003610"/>
              <a:gd name="connsiteX13" fmla="*/ 312234 w 1092819"/>
              <a:gd name="connsiteY13" fmla="*/ 947854 h 100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2819" h="1003610">
                <a:moveTo>
                  <a:pt x="312234" y="947854"/>
                </a:moveTo>
                <a:lnTo>
                  <a:pt x="535258" y="992458"/>
                </a:lnTo>
                <a:lnTo>
                  <a:pt x="691376" y="925551"/>
                </a:lnTo>
                <a:lnTo>
                  <a:pt x="780585" y="1003610"/>
                </a:lnTo>
                <a:lnTo>
                  <a:pt x="1059366" y="858644"/>
                </a:lnTo>
                <a:lnTo>
                  <a:pt x="1092819" y="524107"/>
                </a:lnTo>
                <a:lnTo>
                  <a:pt x="858644" y="345688"/>
                </a:lnTo>
                <a:lnTo>
                  <a:pt x="1081668" y="156117"/>
                </a:lnTo>
                <a:lnTo>
                  <a:pt x="758283" y="0"/>
                </a:lnTo>
                <a:lnTo>
                  <a:pt x="301083" y="133815"/>
                </a:lnTo>
                <a:lnTo>
                  <a:pt x="0" y="401444"/>
                </a:lnTo>
                <a:lnTo>
                  <a:pt x="100361" y="691376"/>
                </a:lnTo>
                <a:lnTo>
                  <a:pt x="245327" y="925551"/>
                </a:lnTo>
                <a:lnTo>
                  <a:pt x="312234" y="947854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GAL4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4508" y="4248615"/>
            <a:ext cx="307238" cy="32338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61956" y="4248615"/>
            <a:ext cx="307238" cy="32338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83701" y="4248614"/>
            <a:ext cx="307238" cy="32338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106724" y="3155764"/>
            <a:ext cx="1137424" cy="947854"/>
          </a:xfrm>
          <a:custGeom>
            <a:avLst/>
            <a:gdLst>
              <a:gd name="connsiteX0" fmla="*/ 301083 w 1137424"/>
              <a:gd name="connsiteY0" fmla="*/ 234176 h 947854"/>
              <a:gd name="connsiteX1" fmla="*/ 0 w 1137424"/>
              <a:gd name="connsiteY1" fmla="*/ 356839 h 947854"/>
              <a:gd name="connsiteX2" fmla="*/ 334537 w 1137424"/>
              <a:gd name="connsiteY2" fmla="*/ 524107 h 947854"/>
              <a:gd name="connsiteX3" fmla="*/ 312234 w 1137424"/>
              <a:gd name="connsiteY3" fmla="*/ 847493 h 947854"/>
              <a:gd name="connsiteX4" fmla="*/ 568712 w 1137424"/>
              <a:gd name="connsiteY4" fmla="*/ 947854 h 947854"/>
              <a:gd name="connsiteX5" fmla="*/ 892098 w 1137424"/>
              <a:gd name="connsiteY5" fmla="*/ 892097 h 947854"/>
              <a:gd name="connsiteX6" fmla="*/ 1092820 w 1137424"/>
              <a:gd name="connsiteY6" fmla="*/ 512956 h 947854"/>
              <a:gd name="connsiteX7" fmla="*/ 1137424 w 1137424"/>
              <a:gd name="connsiteY7" fmla="*/ 223024 h 947854"/>
              <a:gd name="connsiteX8" fmla="*/ 680224 w 1137424"/>
              <a:gd name="connsiteY8" fmla="*/ 0 h 947854"/>
              <a:gd name="connsiteX9" fmla="*/ 501805 w 1137424"/>
              <a:gd name="connsiteY9" fmla="*/ 133815 h 947854"/>
              <a:gd name="connsiteX10" fmla="*/ 367990 w 1137424"/>
              <a:gd name="connsiteY10" fmla="*/ 178419 h 947854"/>
              <a:gd name="connsiteX11" fmla="*/ 301083 w 1137424"/>
              <a:gd name="connsiteY11" fmla="*/ 234176 h 9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7424" h="947854">
                <a:moveTo>
                  <a:pt x="301083" y="234176"/>
                </a:moveTo>
                <a:lnTo>
                  <a:pt x="0" y="356839"/>
                </a:lnTo>
                <a:lnTo>
                  <a:pt x="334537" y="524107"/>
                </a:lnTo>
                <a:lnTo>
                  <a:pt x="312234" y="847493"/>
                </a:lnTo>
                <a:lnTo>
                  <a:pt x="568712" y="947854"/>
                </a:lnTo>
                <a:lnTo>
                  <a:pt x="892098" y="892097"/>
                </a:lnTo>
                <a:lnTo>
                  <a:pt x="1092820" y="512956"/>
                </a:lnTo>
                <a:lnTo>
                  <a:pt x="1137424" y="223024"/>
                </a:lnTo>
                <a:lnTo>
                  <a:pt x="680224" y="0"/>
                </a:lnTo>
                <a:lnTo>
                  <a:pt x="501805" y="133815"/>
                </a:lnTo>
                <a:lnTo>
                  <a:pt x="367990" y="178419"/>
                </a:lnTo>
                <a:lnTo>
                  <a:pt x="301083" y="23417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GAL80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19600" y="3651292"/>
            <a:ext cx="8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repressor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859551" y="3645685"/>
            <a:ext cx="362973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699300" y="4605453"/>
            <a:ext cx="24541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of Interest</a:t>
            </a:r>
            <a:endParaRPr lang="en-US" dirty="0"/>
          </a:p>
        </p:txBody>
      </p:sp>
      <p:sp>
        <p:nvSpPr>
          <p:cNvPr id="6144" name="Freeform 6143"/>
          <p:cNvSpPr/>
          <p:nvPr/>
        </p:nvSpPr>
        <p:spPr>
          <a:xfrm>
            <a:off x="4081346" y="1862254"/>
            <a:ext cx="1260088" cy="1003609"/>
          </a:xfrm>
          <a:custGeom>
            <a:avLst/>
            <a:gdLst>
              <a:gd name="connsiteX0" fmla="*/ 457200 w 1260088"/>
              <a:gd name="connsiteY0" fmla="*/ 1003609 h 1003609"/>
              <a:gd name="connsiteX1" fmla="*/ 657922 w 1260088"/>
              <a:gd name="connsiteY1" fmla="*/ 836341 h 1003609"/>
              <a:gd name="connsiteX2" fmla="*/ 1014761 w 1260088"/>
              <a:gd name="connsiteY2" fmla="*/ 992458 h 1003609"/>
              <a:gd name="connsiteX3" fmla="*/ 1260088 w 1260088"/>
              <a:gd name="connsiteY3" fmla="*/ 758283 h 1003609"/>
              <a:gd name="connsiteX4" fmla="*/ 1204332 w 1260088"/>
              <a:gd name="connsiteY4" fmla="*/ 412595 h 1003609"/>
              <a:gd name="connsiteX5" fmla="*/ 1014761 w 1260088"/>
              <a:gd name="connsiteY5" fmla="*/ 256478 h 1003609"/>
              <a:gd name="connsiteX6" fmla="*/ 345688 w 1260088"/>
              <a:gd name="connsiteY6" fmla="*/ 0 h 1003609"/>
              <a:gd name="connsiteX7" fmla="*/ 211874 w 1260088"/>
              <a:gd name="connsiteY7" fmla="*/ 111512 h 1003609"/>
              <a:gd name="connsiteX8" fmla="*/ 0 w 1260088"/>
              <a:gd name="connsiteY8" fmla="*/ 367990 h 1003609"/>
              <a:gd name="connsiteX9" fmla="*/ 100361 w 1260088"/>
              <a:gd name="connsiteY9" fmla="*/ 635619 h 1003609"/>
              <a:gd name="connsiteX10" fmla="*/ 312234 w 1260088"/>
              <a:gd name="connsiteY10" fmla="*/ 858644 h 1003609"/>
              <a:gd name="connsiteX11" fmla="*/ 457200 w 1260088"/>
              <a:gd name="connsiteY11" fmla="*/ 1003609 h 100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088" h="1003609">
                <a:moveTo>
                  <a:pt x="457200" y="1003609"/>
                </a:moveTo>
                <a:lnTo>
                  <a:pt x="657922" y="836341"/>
                </a:lnTo>
                <a:lnTo>
                  <a:pt x="1014761" y="992458"/>
                </a:lnTo>
                <a:lnTo>
                  <a:pt x="1260088" y="758283"/>
                </a:lnTo>
                <a:lnTo>
                  <a:pt x="1204332" y="412595"/>
                </a:lnTo>
                <a:lnTo>
                  <a:pt x="1014761" y="256478"/>
                </a:lnTo>
                <a:lnTo>
                  <a:pt x="345688" y="0"/>
                </a:lnTo>
                <a:lnTo>
                  <a:pt x="211874" y="111512"/>
                </a:lnTo>
                <a:lnTo>
                  <a:pt x="0" y="367990"/>
                </a:lnTo>
                <a:lnTo>
                  <a:pt x="100361" y="635619"/>
                </a:lnTo>
                <a:lnTo>
                  <a:pt x="312234" y="858644"/>
                </a:lnTo>
                <a:lnTo>
                  <a:pt x="457200" y="100360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GAL3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813269" y="2763515"/>
            <a:ext cx="1" cy="36506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838200" y="2865863"/>
            <a:ext cx="1676400" cy="880947"/>
          </a:xfrm>
          <a:prstGeom prst="bentConnector3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3774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19532"/>
            <a:ext cx="322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 inhibited by presence of Glucose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6189" y="3044916"/>
            <a:ext cx="442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Gal80p binds Gal4p in the absence of GALACTOSE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preventing Gal4p from initiating transcription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7333" y="1804033"/>
            <a:ext cx="2726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presence of GALACTOSE</a:t>
            </a:r>
          </a:p>
          <a:p>
            <a:r>
              <a:rPr lang="en-US" sz="1600" dirty="0" smtClean="0"/>
              <a:t>Gal3p binds Gal80p preventing</a:t>
            </a:r>
          </a:p>
          <a:p>
            <a:r>
              <a:rPr lang="en-US" sz="1600" dirty="0" smtClean="0"/>
              <a:t>it from binding to Gal4p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1" y="64770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7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2736" y="-161245"/>
            <a:ext cx="853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Our “GAL”  Pathway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200" dirty="0" smtClean="0">
                <a:solidFill>
                  <a:schemeClr val="bg1"/>
                </a:solidFill>
              </a:rPr>
              <a:t>and the Switch to Switches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746180" y="-1862052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367382" y="4414666"/>
            <a:ext cx="2058318" cy="52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Pgal1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3955718" y="3406742"/>
            <a:ext cx="983976" cy="808736"/>
          </a:xfrm>
          <a:custGeom>
            <a:avLst/>
            <a:gdLst>
              <a:gd name="connsiteX0" fmla="*/ 312234 w 1092819"/>
              <a:gd name="connsiteY0" fmla="*/ 947854 h 1003610"/>
              <a:gd name="connsiteX1" fmla="*/ 535258 w 1092819"/>
              <a:gd name="connsiteY1" fmla="*/ 992458 h 1003610"/>
              <a:gd name="connsiteX2" fmla="*/ 691376 w 1092819"/>
              <a:gd name="connsiteY2" fmla="*/ 925551 h 1003610"/>
              <a:gd name="connsiteX3" fmla="*/ 780585 w 1092819"/>
              <a:gd name="connsiteY3" fmla="*/ 1003610 h 1003610"/>
              <a:gd name="connsiteX4" fmla="*/ 1059366 w 1092819"/>
              <a:gd name="connsiteY4" fmla="*/ 858644 h 1003610"/>
              <a:gd name="connsiteX5" fmla="*/ 1092819 w 1092819"/>
              <a:gd name="connsiteY5" fmla="*/ 524107 h 1003610"/>
              <a:gd name="connsiteX6" fmla="*/ 858644 w 1092819"/>
              <a:gd name="connsiteY6" fmla="*/ 345688 h 1003610"/>
              <a:gd name="connsiteX7" fmla="*/ 1081668 w 1092819"/>
              <a:gd name="connsiteY7" fmla="*/ 156117 h 1003610"/>
              <a:gd name="connsiteX8" fmla="*/ 758283 w 1092819"/>
              <a:gd name="connsiteY8" fmla="*/ 0 h 1003610"/>
              <a:gd name="connsiteX9" fmla="*/ 301083 w 1092819"/>
              <a:gd name="connsiteY9" fmla="*/ 133815 h 1003610"/>
              <a:gd name="connsiteX10" fmla="*/ 0 w 1092819"/>
              <a:gd name="connsiteY10" fmla="*/ 401444 h 1003610"/>
              <a:gd name="connsiteX11" fmla="*/ 100361 w 1092819"/>
              <a:gd name="connsiteY11" fmla="*/ 691376 h 1003610"/>
              <a:gd name="connsiteX12" fmla="*/ 245327 w 1092819"/>
              <a:gd name="connsiteY12" fmla="*/ 925551 h 1003610"/>
              <a:gd name="connsiteX13" fmla="*/ 312234 w 1092819"/>
              <a:gd name="connsiteY13" fmla="*/ 947854 h 100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2819" h="1003610">
                <a:moveTo>
                  <a:pt x="312234" y="947854"/>
                </a:moveTo>
                <a:lnTo>
                  <a:pt x="535258" y="992458"/>
                </a:lnTo>
                <a:lnTo>
                  <a:pt x="691376" y="925551"/>
                </a:lnTo>
                <a:lnTo>
                  <a:pt x="780585" y="1003610"/>
                </a:lnTo>
                <a:lnTo>
                  <a:pt x="1059366" y="858644"/>
                </a:lnTo>
                <a:lnTo>
                  <a:pt x="1092819" y="524107"/>
                </a:lnTo>
                <a:lnTo>
                  <a:pt x="858644" y="345688"/>
                </a:lnTo>
                <a:lnTo>
                  <a:pt x="1081668" y="156117"/>
                </a:lnTo>
                <a:lnTo>
                  <a:pt x="758283" y="0"/>
                </a:lnTo>
                <a:lnTo>
                  <a:pt x="301083" y="133815"/>
                </a:lnTo>
                <a:lnTo>
                  <a:pt x="0" y="401444"/>
                </a:lnTo>
                <a:lnTo>
                  <a:pt x="100361" y="691376"/>
                </a:lnTo>
                <a:lnTo>
                  <a:pt x="245327" y="925551"/>
                </a:lnTo>
                <a:lnTo>
                  <a:pt x="312234" y="947854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GAL4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18566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14357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14016" y="4215477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5114827" y="3334830"/>
            <a:ext cx="1024139" cy="763806"/>
          </a:xfrm>
          <a:custGeom>
            <a:avLst/>
            <a:gdLst>
              <a:gd name="connsiteX0" fmla="*/ 301083 w 1137424"/>
              <a:gd name="connsiteY0" fmla="*/ 234176 h 947854"/>
              <a:gd name="connsiteX1" fmla="*/ 0 w 1137424"/>
              <a:gd name="connsiteY1" fmla="*/ 356839 h 947854"/>
              <a:gd name="connsiteX2" fmla="*/ 334537 w 1137424"/>
              <a:gd name="connsiteY2" fmla="*/ 524107 h 947854"/>
              <a:gd name="connsiteX3" fmla="*/ 312234 w 1137424"/>
              <a:gd name="connsiteY3" fmla="*/ 847493 h 947854"/>
              <a:gd name="connsiteX4" fmla="*/ 568712 w 1137424"/>
              <a:gd name="connsiteY4" fmla="*/ 947854 h 947854"/>
              <a:gd name="connsiteX5" fmla="*/ 892098 w 1137424"/>
              <a:gd name="connsiteY5" fmla="*/ 892097 h 947854"/>
              <a:gd name="connsiteX6" fmla="*/ 1092820 w 1137424"/>
              <a:gd name="connsiteY6" fmla="*/ 512956 h 947854"/>
              <a:gd name="connsiteX7" fmla="*/ 1137424 w 1137424"/>
              <a:gd name="connsiteY7" fmla="*/ 223024 h 947854"/>
              <a:gd name="connsiteX8" fmla="*/ 680224 w 1137424"/>
              <a:gd name="connsiteY8" fmla="*/ 0 h 947854"/>
              <a:gd name="connsiteX9" fmla="*/ 501805 w 1137424"/>
              <a:gd name="connsiteY9" fmla="*/ 133815 h 947854"/>
              <a:gd name="connsiteX10" fmla="*/ 367990 w 1137424"/>
              <a:gd name="connsiteY10" fmla="*/ 178419 h 947854"/>
              <a:gd name="connsiteX11" fmla="*/ 301083 w 1137424"/>
              <a:gd name="connsiteY11" fmla="*/ 234176 h 9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7424" h="947854">
                <a:moveTo>
                  <a:pt x="301083" y="234176"/>
                </a:moveTo>
                <a:lnTo>
                  <a:pt x="0" y="356839"/>
                </a:lnTo>
                <a:lnTo>
                  <a:pt x="334537" y="524107"/>
                </a:lnTo>
                <a:lnTo>
                  <a:pt x="312234" y="847493"/>
                </a:lnTo>
                <a:lnTo>
                  <a:pt x="568712" y="947854"/>
                </a:lnTo>
                <a:lnTo>
                  <a:pt x="892098" y="892097"/>
                </a:lnTo>
                <a:lnTo>
                  <a:pt x="1092820" y="512956"/>
                </a:lnTo>
                <a:lnTo>
                  <a:pt x="1137424" y="223024"/>
                </a:lnTo>
                <a:lnTo>
                  <a:pt x="680224" y="0"/>
                </a:lnTo>
                <a:lnTo>
                  <a:pt x="501805" y="133815"/>
                </a:lnTo>
                <a:lnTo>
                  <a:pt x="367990" y="178419"/>
                </a:lnTo>
                <a:lnTo>
                  <a:pt x="301083" y="23417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   GAL80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396541" y="3503536"/>
            <a:ext cx="7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892272" y="3729621"/>
            <a:ext cx="32682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548785" y="4503028"/>
            <a:ext cx="2209676" cy="36842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of Interest</a:t>
            </a:r>
            <a:endParaRPr lang="en-US" dirty="0"/>
          </a:p>
        </p:txBody>
      </p:sp>
      <p:sp>
        <p:nvSpPr>
          <p:cNvPr id="6144" name="Freeform 6143"/>
          <p:cNvSpPr/>
          <p:nvPr/>
        </p:nvSpPr>
        <p:spPr>
          <a:xfrm>
            <a:off x="5091976" y="2292485"/>
            <a:ext cx="1134585" cy="808735"/>
          </a:xfrm>
          <a:custGeom>
            <a:avLst/>
            <a:gdLst>
              <a:gd name="connsiteX0" fmla="*/ 457200 w 1260088"/>
              <a:gd name="connsiteY0" fmla="*/ 1003609 h 1003609"/>
              <a:gd name="connsiteX1" fmla="*/ 657922 w 1260088"/>
              <a:gd name="connsiteY1" fmla="*/ 836341 h 1003609"/>
              <a:gd name="connsiteX2" fmla="*/ 1014761 w 1260088"/>
              <a:gd name="connsiteY2" fmla="*/ 992458 h 1003609"/>
              <a:gd name="connsiteX3" fmla="*/ 1260088 w 1260088"/>
              <a:gd name="connsiteY3" fmla="*/ 758283 h 1003609"/>
              <a:gd name="connsiteX4" fmla="*/ 1204332 w 1260088"/>
              <a:gd name="connsiteY4" fmla="*/ 412595 h 1003609"/>
              <a:gd name="connsiteX5" fmla="*/ 1014761 w 1260088"/>
              <a:gd name="connsiteY5" fmla="*/ 256478 h 1003609"/>
              <a:gd name="connsiteX6" fmla="*/ 345688 w 1260088"/>
              <a:gd name="connsiteY6" fmla="*/ 0 h 1003609"/>
              <a:gd name="connsiteX7" fmla="*/ 211874 w 1260088"/>
              <a:gd name="connsiteY7" fmla="*/ 111512 h 1003609"/>
              <a:gd name="connsiteX8" fmla="*/ 0 w 1260088"/>
              <a:gd name="connsiteY8" fmla="*/ 367990 h 1003609"/>
              <a:gd name="connsiteX9" fmla="*/ 100361 w 1260088"/>
              <a:gd name="connsiteY9" fmla="*/ 635619 h 1003609"/>
              <a:gd name="connsiteX10" fmla="*/ 312234 w 1260088"/>
              <a:gd name="connsiteY10" fmla="*/ 858644 h 1003609"/>
              <a:gd name="connsiteX11" fmla="*/ 457200 w 1260088"/>
              <a:gd name="connsiteY11" fmla="*/ 1003609 h 100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088" h="1003609">
                <a:moveTo>
                  <a:pt x="457200" y="1003609"/>
                </a:moveTo>
                <a:lnTo>
                  <a:pt x="657922" y="836341"/>
                </a:lnTo>
                <a:lnTo>
                  <a:pt x="1014761" y="992458"/>
                </a:lnTo>
                <a:lnTo>
                  <a:pt x="1260088" y="758283"/>
                </a:lnTo>
                <a:lnTo>
                  <a:pt x="1204332" y="412595"/>
                </a:lnTo>
                <a:lnTo>
                  <a:pt x="1014761" y="256478"/>
                </a:lnTo>
                <a:lnTo>
                  <a:pt x="345688" y="0"/>
                </a:lnTo>
                <a:lnTo>
                  <a:pt x="211874" y="111512"/>
                </a:lnTo>
                <a:lnTo>
                  <a:pt x="0" y="367990"/>
                </a:lnTo>
                <a:lnTo>
                  <a:pt x="100361" y="635619"/>
                </a:lnTo>
                <a:lnTo>
                  <a:pt x="312234" y="858644"/>
                </a:lnTo>
                <a:lnTo>
                  <a:pt x="457200" y="100360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GAL3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751001" y="3018745"/>
            <a:ext cx="1" cy="2941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/>
          <p:cNvSpPr txBox="1"/>
          <p:nvPr/>
        </p:nvSpPr>
        <p:spPr>
          <a:xfrm>
            <a:off x="304800" y="1819689"/>
            <a:ext cx="3842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Remove MIG1 binding site from GAL4 promoter to allow expression in presence of glucose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</a:t>
            </a:r>
          </a:p>
        </p:txBody>
      </p:sp>
      <p:cxnSp>
        <p:nvCxnSpPr>
          <p:cNvPr id="70" name="Elbow Connector 69"/>
          <p:cNvCxnSpPr/>
          <p:nvPr/>
        </p:nvCxnSpPr>
        <p:spPr>
          <a:xfrm>
            <a:off x="2643857" y="3457261"/>
            <a:ext cx="1311861" cy="394149"/>
          </a:xfrm>
          <a:prstGeom prst="bentConnector3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6149"/>
          <p:cNvSpPr txBox="1"/>
          <p:nvPr/>
        </p:nvSpPr>
        <p:spPr>
          <a:xfrm>
            <a:off x="3355054" y="1600197"/>
            <a:ext cx="2603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Constitutive Strains</a:t>
            </a:r>
          </a:p>
          <a:p>
            <a:endParaRPr lang="en-US" dirty="0"/>
          </a:p>
        </p:txBody>
      </p:sp>
      <p:cxnSp>
        <p:nvCxnSpPr>
          <p:cNvPr id="73" name="Elbow Connector 72"/>
          <p:cNvCxnSpPr/>
          <p:nvPr/>
        </p:nvCxnSpPr>
        <p:spPr>
          <a:xfrm>
            <a:off x="2687488" y="3455234"/>
            <a:ext cx="1311861" cy="394149"/>
          </a:xfrm>
          <a:prstGeom prst="bentConnector3">
            <a:avLst/>
          </a:prstGeom>
          <a:ln w="1143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6150"/>
          <p:cNvSpPr txBox="1"/>
          <p:nvPr/>
        </p:nvSpPr>
        <p:spPr>
          <a:xfrm>
            <a:off x="243460" y="4698989"/>
            <a:ext cx="460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Deleting GAL80 prevents it from </a:t>
            </a:r>
          </a:p>
          <a:p>
            <a:r>
              <a:rPr lang="en-US" dirty="0" smtClean="0"/>
              <a:t>binding  Gal4p in the absence of </a:t>
            </a:r>
            <a:r>
              <a:rPr lang="en-US" dirty="0" err="1" smtClean="0"/>
              <a:t>Galactose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47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/>
      <p:bldP spid="6144" grpId="0" animBg="1"/>
      <p:bldP spid="6148" grpId="0"/>
      <p:bldP spid="61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&quot;No&quot; Symbol 10"/>
          <p:cNvSpPr/>
          <p:nvPr/>
        </p:nvSpPr>
        <p:spPr>
          <a:xfrm>
            <a:off x="1219200" y="3097491"/>
            <a:ext cx="1219200" cy="7136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2736" y="-161245"/>
            <a:ext cx="853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Our “GAL”  Pathway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200" dirty="0" smtClean="0">
                <a:solidFill>
                  <a:schemeClr val="bg1"/>
                </a:solidFill>
              </a:rPr>
              <a:t>and the Switch to Switches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746180" y="-1862052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367382" y="4414666"/>
            <a:ext cx="2058318" cy="52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Pgal1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3955718" y="3406742"/>
            <a:ext cx="983976" cy="808736"/>
          </a:xfrm>
          <a:custGeom>
            <a:avLst/>
            <a:gdLst>
              <a:gd name="connsiteX0" fmla="*/ 312234 w 1092819"/>
              <a:gd name="connsiteY0" fmla="*/ 947854 h 1003610"/>
              <a:gd name="connsiteX1" fmla="*/ 535258 w 1092819"/>
              <a:gd name="connsiteY1" fmla="*/ 992458 h 1003610"/>
              <a:gd name="connsiteX2" fmla="*/ 691376 w 1092819"/>
              <a:gd name="connsiteY2" fmla="*/ 925551 h 1003610"/>
              <a:gd name="connsiteX3" fmla="*/ 780585 w 1092819"/>
              <a:gd name="connsiteY3" fmla="*/ 1003610 h 1003610"/>
              <a:gd name="connsiteX4" fmla="*/ 1059366 w 1092819"/>
              <a:gd name="connsiteY4" fmla="*/ 858644 h 1003610"/>
              <a:gd name="connsiteX5" fmla="*/ 1092819 w 1092819"/>
              <a:gd name="connsiteY5" fmla="*/ 524107 h 1003610"/>
              <a:gd name="connsiteX6" fmla="*/ 858644 w 1092819"/>
              <a:gd name="connsiteY6" fmla="*/ 345688 h 1003610"/>
              <a:gd name="connsiteX7" fmla="*/ 1081668 w 1092819"/>
              <a:gd name="connsiteY7" fmla="*/ 156117 h 1003610"/>
              <a:gd name="connsiteX8" fmla="*/ 758283 w 1092819"/>
              <a:gd name="connsiteY8" fmla="*/ 0 h 1003610"/>
              <a:gd name="connsiteX9" fmla="*/ 301083 w 1092819"/>
              <a:gd name="connsiteY9" fmla="*/ 133815 h 1003610"/>
              <a:gd name="connsiteX10" fmla="*/ 0 w 1092819"/>
              <a:gd name="connsiteY10" fmla="*/ 401444 h 1003610"/>
              <a:gd name="connsiteX11" fmla="*/ 100361 w 1092819"/>
              <a:gd name="connsiteY11" fmla="*/ 691376 h 1003610"/>
              <a:gd name="connsiteX12" fmla="*/ 245327 w 1092819"/>
              <a:gd name="connsiteY12" fmla="*/ 925551 h 1003610"/>
              <a:gd name="connsiteX13" fmla="*/ 312234 w 1092819"/>
              <a:gd name="connsiteY13" fmla="*/ 947854 h 100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2819" h="1003610">
                <a:moveTo>
                  <a:pt x="312234" y="947854"/>
                </a:moveTo>
                <a:lnTo>
                  <a:pt x="535258" y="992458"/>
                </a:lnTo>
                <a:lnTo>
                  <a:pt x="691376" y="925551"/>
                </a:lnTo>
                <a:lnTo>
                  <a:pt x="780585" y="1003610"/>
                </a:lnTo>
                <a:lnTo>
                  <a:pt x="1059366" y="858644"/>
                </a:lnTo>
                <a:lnTo>
                  <a:pt x="1092819" y="524107"/>
                </a:lnTo>
                <a:lnTo>
                  <a:pt x="858644" y="345688"/>
                </a:lnTo>
                <a:lnTo>
                  <a:pt x="1081668" y="156117"/>
                </a:lnTo>
                <a:lnTo>
                  <a:pt x="758283" y="0"/>
                </a:lnTo>
                <a:lnTo>
                  <a:pt x="301083" y="133815"/>
                </a:lnTo>
                <a:lnTo>
                  <a:pt x="0" y="401444"/>
                </a:lnTo>
                <a:lnTo>
                  <a:pt x="100361" y="691376"/>
                </a:lnTo>
                <a:lnTo>
                  <a:pt x="245327" y="925551"/>
                </a:lnTo>
                <a:lnTo>
                  <a:pt x="312234" y="947854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GAL4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18566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14357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14016" y="4215477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5114827" y="3334830"/>
            <a:ext cx="1024139" cy="763806"/>
          </a:xfrm>
          <a:custGeom>
            <a:avLst/>
            <a:gdLst>
              <a:gd name="connsiteX0" fmla="*/ 301083 w 1137424"/>
              <a:gd name="connsiteY0" fmla="*/ 234176 h 947854"/>
              <a:gd name="connsiteX1" fmla="*/ 0 w 1137424"/>
              <a:gd name="connsiteY1" fmla="*/ 356839 h 947854"/>
              <a:gd name="connsiteX2" fmla="*/ 334537 w 1137424"/>
              <a:gd name="connsiteY2" fmla="*/ 524107 h 947854"/>
              <a:gd name="connsiteX3" fmla="*/ 312234 w 1137424"/>
              <a:gd name="connsiteY3" fmla="*/ 847493 h 947854"/>
              <a:gd name="connsiteX4" fmla="*/ 568712 w 1137424"/>
              <a:gd name="connsiteY4" fmla="*/ 947854 h 947854"/>
              <a:gd name="connsiteX5" fmla="*/ 892098 w 1137424"/>
              <a:gd name="connsiteY5" fmla="*/ 892097 h 947854"/>
              <a:gd name="connsiteX6" fmla="*/ 1092820 w 1137424"/>
              <a:gd name="connsiteY6" fmla="*/ 512956 h 947854"/>
              <a:gd name="connsiteX7" fmla="*/ 1137424 w 1137424"/>
              <a:gd name="connsiteY7" fmla="*/ 223024 h 947854"/>
              <a:gd name="connsiteX8" fmla="*/ 680224 w 1137424"/>
              <a:gd name="connsiteY8" fmla="*/ 0 h 947854"/>
              <a:gd name="connsiteX9" fmla="*/ 501805 w 1137424"/>
              <a:gd name="connsiteY9" fmla="*/ 133815 h 947854"/>
              <a:gd name="connsiteX10" fmla="*/ 367990 w 1137424"/>
              <a:gd name="connsiteY10" fmla="*/ 178419 h 947854"/>
              <a:gd name="connsiteX11" fmla="*/ 301083 w 1137424"/>
              <a:gd name="connsiteY11" fmla="*/ 234176 h 9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7424" h="947854">
                <a:moveTo>
                  <a:pt x="301083" y="234176"/>
                </a:moveTo>
                <a:lnTo>
                  <a:pt x="0" y="356839"/>
                </a:lnTo>
                <a:lnTo>
                  <a:pt x="334537" y="524107"/>
                </a:lnTo>
                <a:lnTo>
                  <a:pt x="312234" y="847493"/>
                </a:lnTo>
                <a:lnTo>
                  <a:pt x="568712" y="947854"/>
                </a:lnTo>
                <a:lnTo>
                  <a:pt x="892098" y="892097"/>
                </a:lnTo>
                <a:lnTo>
                  <a:pt x="1092820" y="512956"/>
                </a:lnTo>
                <a:lnTo>
                  <a:pt x="1137424" y="223024"/>
                </a:lnTo>
                <a:lnTo>
                  <a:pt x="680224" y="0"/>
                </a:lnTo>
                <a:lnTo>
                  <a:pt x="501805" y="133815"/>
                </a:lnTo>
                <a:lnTo>
                  <a:pt x="367990" y="178419"/>
                </a:lnTo>
                <a:lnTo>
                  <a:pt x="301083" y="23417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   GAL80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396541" y="3503536"/>
            <a:ext cx="7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892272" y="3729621"/>
            <a:ext cx="32682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548785" y="4503028"/>
            <a:ext cx="2209676" cy="36842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of Interest</a:t>
            </a:r>
            <a:endParaRPr lang="en-US" dirty="0"/>
          </a:p>
        </p:txBody>
      </p:sp>
      <p:sp>
        <p:nvSpPr>
          <p:cNvPr id="6144" name="Freeform 6143"/>
          <p:cNvSpPr/>
          <p:nvPr/>
        </p:nvSpPr>
        <p:spPr>
          <a:xfrm>
            <a:off x="5091976" y="2292485"/>
            <a:ext cx="1134585" cy="808735"/>
          </a:xfrm>
          <a:custGeom>
            <a:avLst/>
            <a:gdLst>
              <a:gd name="connsiteX0" fmla="*/ 457200 w 1260088"/>
              <a:gd name="connsiteY0" fmla="*/ 1003609 h 1003609"/>
              <a:gd name="connsiteX1" fmla="*/ 657922 w 1260088"/>
              <a:gd name="connsiteY1" fmla="*/ 836341 h 1003609"/>
              <a:gd name="connsiteX2" fmla="*/ 1014761 w 1260088"/>
              <a:gd name="connsiteY2" fmla="*/ 992458 h 1003609"/>
              <a:gd name="connsiteX3" fmla="*/ 1260088 w 1260088"/>
              <a:gd name="connsiteY3" fmla="*/ 758283 h 1003609"/>
              <a:gd name="connsiteX4" fmla="*/ 1204332 w 1260088"/>
              <a:gd name="connsiteY4" fmla="*/ 412595 h 1003609"/>
              <a:gd name="connsiteX5" fmla="*/ 1014761 w 1260088"/>
              <a:gd name="connsiteY5" fmla="*/ 256478 h 1003609"/>
              <a:gd name="connsiteX6" fmla="*/ 345688 w 1260088"/>
              <a:gd name="connsiteY6" fmla="*/ 0 h 1003609"/>
              <a:gd name="connsiteX7" fmla="*/ 211874 w 1260088"/>
              <a:gd name="connsiteY7" fmla="*/ 111512 h 1003609"/>
              <a:gd name="connsiteX8" fmla="*/ 0 w 1260088"/>
              <a:gd name="connsiteY8" fmla="*/ 367990 h 1003609"/>
              <a:gd name="connsiteX9" fmla="*/ 100361 w 1260088"/>
              <a:gd name="connsiteY9" fmla="*/ 635619 h 1003609"/>
              <a:gd name="connsiteX10" fmla="*/ 312234 w 1260088"/>
              <a:gd name="connsiteY10" fmla="*/ 858644 h 1003609"/>
              <a:gd name="connsiteX11" fmla="*/ 457200 w 1260088"/>
              <a:gd name="connsiteY11" fmla="*/ 1003609 h 100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088" h="1003609">
                <a:moveTo>
                  <a:pt x="457200" y="1003609"/>
                </a:moveTo>
                <a:lnTo>
                  <a:pt x="657922" y="836341"/>
                </a:lnTo>
                <a:lnTo>
                  <a:pt x="1014761" y="992458"/>
                </a:lnTo>
                <a:lnTo>
                  <a:pt x="1260088" y="758283"/>
                </a:lnTo>
                <a:lnTo>
                  <a:pt x="1204332" y="412595"/>
                </a:lnTo>
                <a:lnTo>
                  <a:pt x="1014761" y="256478"/>
                </a:lnTo>
                <a:lnTo>
                  <a:pt x="345688" y="0"/>
                </a:lnTo>
                <a:lnTo>
                  <a:pt x="211874" y="111512"/>
                </a:lnTo>
                <a:lnTo>
                  <a:pt x="0" y="367990"/>
                </a:lnTo>
                <a:lnTo>
                  <a:pt x="100361" y="635619"/>
                </a:lnTo>
                <a:lnTo>
                  <a:pt x="312234" y="858644"/>
                </a:lnTo>
                <a:lnTo>
                  <a:pt x="457200" y="100360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GAL3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751001" y="3018745"/>
            <a:ext cx="1" cy="2941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2643857" y="3457261"/>
            <a:ext cx="1311861" cy="394149"/>
          </a:xfrm>
          <a:prstGeom prst="bentConnector3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6149"/>
          <p:cNvSpPr txBox="1"/>
          <p:nvPr/>
        </p:nvSpPr>
        <p:spPr>
          <a:xfrm>
            <a:off x="3355054" y="1600197"/>
            <a:ext cx="27477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Lysine Switch Strains</a:t>
            </a:r>
          </a:p>
          <a:p>
            <a:endParaRPr lang="en-US" dirty="0"/>
          </a:p>
        </p:txBody>
      </p:sp>
      <p:cxnSp>
        <p:nvCxnSpPr>
          <p:cNvPr id="73" name="Elbow Connector 72"/>
          <p:cNvCxnSpPr/>
          <p:nvPr/>
        </p:nvCxnSpPr>
        <p:spPr>
          <a:xfrm>
            <a:off x="2669636" y="3454558"/>
            <a:ext cx="1311861" cy="394149"/>
          </a:xfrm>
          <a:prstGeom prst="bentConnector3">
            <a:avLst/>
          </a:prstGeom>
          <a:ln w="1143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6150"/>
          <p:cNvSpPr txBox="1"/>
          <p:nvPr/>
        </p:nvSpPr>
        <p:spPr>
          <a:xfrm>
            <a:off x="0" y="2451159"/>
            <a:ext cx="460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Deleting GAL80 prevents it from </a:t>
            </a:r>
          </a:p>
          <a:p>
            <a:r>
              <a:rPr lang="en-US" dirty="0" smtClean="0"/>
              <a:t>binding  Gal4p in the absence of </a:t>
            </a:r>
            <a:r>
              <a:rPr lang="en-US" dirty="0" err="1" smtClean="0"/>
              <a:t>Galactose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54" y="4215478"/>
            <a:ext cx="43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Placing GAL4 under the control of</a:t>
            </a:r>
          </a:p>
          <a:p>
            <a:r>
              <a:rPr lang="en-US" dirty="0" smtClean="0"/>
              <a:t>the pLYS9 promoter suppresses transcription</a:t>
            </a:r>
          </a:p>
          <a:p>
            <a:r>
              <a:rPr lang="en-US" dirty="0" smtClean="0"/>
              <a:t>in the presence of Lysine, and </a:t>
            </a:r>
            <a:r>
              <a:rPr lang="en-US" dirty="0" err="1" smtClean="0"/>
              <a:t>upregulates</a:t>
            </a:r>
            <a:endParaRPr lang="en-US" dirty="0" smtClean="0"/>
          </a:p>
          <a:p>
            <a:r>
              <a:rPr lang="en-US" dirty="0" smtClean="0"/>
              <a:t>transcription in the absence of Lysine.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059" y="3222076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Lysine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8587" y="3406742"/>
            <a:ext cx="1048118" cy="184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2" y="6591300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0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57" grpId="0"/>
      <p:bldP spid="6144" grpId="0" animBg="1"/>
      <p:bldP spid="6151" grpId="0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3" y="-7602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2736" y="-161245"/>
            <a:ext cx="853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Our “GAL”  Pathway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200" dirty="0" smtClean="0">
                <a:solidFill>
                  <a:schemeClr val="bg1"/>
                </a:solidFill>
              </a:rPr>
              <a:t>and the Switch to Switches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746180" y="-1862052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367382" y="4414666"/>
            <a:ext cx="2058318" cy="52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Pgal1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3955718" y="3406742"/>
            <a:ext cx="983976" cy="808736"/>
          </a:xfrm>
          <a:custGeom>
            <a:avLst/>
            <a:gdLst>
              <a:gd name="connsiteX0" fmla="*/ 312234 w 1092819"/>
              <a:gd name="connsiteY0" fmla="*/ 947854 h 1003610"/>
              <a:gd name="connsiteX1" fmla="*/ 535258 w 1092819"/>
              <a:gd name="connsiteY1" fmla="*/ 992458 h 1003610"/>
              <a:gd name="connsiteX2" fmla="*/ 691376 w 1092819"/>
              <a:gd name="connsiteY2" fmla="*/ 925551 h 1003610"/>
              <a:gd name="connsiteX3" fmla="*/ 780585 w 1092819"/>
              <a:gd name="connsiteY3" fmla="*/ 1003610 h 1003610"/>
              <a:gd name="connsiteX4" fmla="*/ 1059366 w 1092819"/>
              <a:gd name="connsiteY4" fmla="*/ 858644 h 1003610"/>
              <a:gd name="connsiteX5" fmla="*/ 1092819 w 1092819"/>
              <a:gd name="connsiteY5" fmla="*/ 524107 h 1003610"/>
              <a:gd name="connsiteX6" fmla="*/ 858644 w 1092819"/>
              <a:gd name="connsiteY6" fmla="*/ 345688 h 1003610"/>
              <a:gd name="connsiteX7" fmla="*/ 1081668 w 1092819"/>
              <a:gd name="connsiteY7" fmla="*/ 156117 h 1003610"/>
              <a:gd name="connsiteX8" fmla="*/ 758283 w 1092819"/>
              <a:gd name="connsiteY8" fmla="*/ 0 h 1003610"/>
              <a:gd name="connsiteX9" fmla="*/ 301083 w 1092819"/>
              <a:gd name="connsiteY9" fmla="*/ 133815 h 1003610"/>
              <a:gd name="connsiteX10" fmla="*/ 0 w 1092819"/>
              <a:gd name="connsiteY10" fmla="*/ 401444 h 1003610"/>
              <a:gd name="connsiteX11" fmla="*/ 100361 w 1092819"/>
              <a:gd name="connsiteY11" fmla="*/ 691376 h 1003610"/>
              <a:gd name="connsiteX12" fmla="*/ 245327 w 1092819"/>
              <a:gd name="connsiteY12" fmla="*/ 925551 h 1003610"/>
              <a:gd name="connsiteX13" fmla="*/ 312234 w 1092819"/>
              <a:gd name="connsiteY13" fmla="*/ 947854 h 100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2819" h="1003610">
                <a:moveTo>
                  <a:pt x="312234" y="947854"/>
                </a:moveTo>
                <a:lnTo>
                  <a:pt x="535258" y="992458"/>
                </a:lnTo>
                <a:lnTo>
                  <a:pt x="691376" y="925551"/>
                </a:lnTo>
                <a:lnTo>
                  <a:pt x="780585" y="1003610"/>
                </a:lnTo>
                <a:lnTo>
                  <a:pt x="1059366" y="858644"/>
                </a:lnTo>
                <a:lnTo>
                  <a:pt x="1092819" y="524107"/>
                </a:lnTo>
                <a:lnTo>
                  <a:pt x="858644" y="345688"/>
                </a:lnTo>
                <a:lnTo>
                  <a:pt x="1081668" y="156117"/>
                </a:lnTo>
                <a:lnTo>
                  <a:pt x="758283" y="0"/>
                </a:lnTo>
                <a:lnTo>
                  <a:pt x="301083" y="133815"/>
                </a:lnTo>
                <a:lnTo>
                  <a:pt x="0" y="401444"/>
                </a:lnTo>
                <a:lnTo>
                  <a:pt x="100361" y="691376"/>
                </a:lnTo>
                <a:lnTo>
                  <a:pt x="245327" y="925551"/>
                </a:lnTo>
                <a:lnTo>
                  <a:pt x="312234" y="947854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GAL4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18566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14357" y="4215478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14016" y="4215477"/>
            <a:ext cx="276638" cy="26059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5114827" y="3334830"/>
            <a:ext cx="1024139" cy="763806"/>
          </a:xfrm>
          <a:custGeom>
            <a:avLst/>
            <a:gdLst>
              <a:gd name="connsiteX0" fmla="*/ 301083 w 1137424"/>
              <a:gd name="connsiteY0" fmla="*/ 234176 h 947854"/>
              <a:gd name="connsiteX1" fmla="*/ 0 w 1137424"/>
              <a:gd name="connsiteY1" fmla="*/ 356839 h 947854"/>
              <a:gd name="connsiteX2" fmla="*/ 334537 w 1137424"/>
              <a:gd name="connsiteY2" fmla="*/ 524107 h 947854"/>
              <a:gd name="connsiteX3" fmla="*/ 312234 w 1137424"/>
              <a:gd name="connsiteY3" fmla="*/ 847493 h 947854"/>
              <a:gd name="connsiteX4" fmla="*/ 568712 w 1137424"/>
              <a:gd name="connsiteY4" fmla="*/ 947854 h 947854"/>
              <a:gd name="connsiteX5" fmla="*/ 892098 w 1137424"/>
              <a:gd name="connsiteY5" fmla="*/ 892097 h 947854"/>
              <a:gd name="connsiteX6" fmla="*/ 1092820 w 1137424"/>
              <a:gd name="connsiteY6" fmla="*/ 512956 h 947854"/>
              <a:gd name="connsiteX7" fmla="*/ 1137424 w 1137424"/>
              <a:gd name="connsiteY7" fmla="*/ 223024 h 947854"/>
              <a:gd name="connsiteX8" fmla="*/ 680224 w 1137424"/>
              <a:gd name="connsiteY8" fmla="*/ 0 h 947854"/>
              <a:gd name="connsiteX9" fmla="*/ 501805 w 1137424"/>
              <a:gd name="connsiteY9" fmla="*/ 133815 h 947854"/>
              <a:gd name="connsiteX10" fmla="*/ 367990 w 1137424"/>
              <a:gd name="connsiteY10" fmla="*/ 178419 h 947854"/>
              <a:gd name="connsiteX11" fmla="*/ 301083 w 1137424"/>
              <a:gd name="connsiteY11" fmla="*/ 234176 h 9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7424" h="947854">
                <a:moveTo>
                  <a:pt x="301083" y="234176"/>
                </a:moveTo>
                <a:lnTo>
                  <a:pt x="0" y="356839"/>
                </a:lnTo>
                <a:lnTo>
                  <a:pt x="334537" y="524107"/>
                </a:lnTo>
                <a:lnTo>
                  <a:pt x="312234" y="847493"/>
                </a:lnTo>
                <a:lnTo>
                  <a:pt x="568712" y="947854"/>
                </a:lnTo>
                <a:lnTo>
                  <a:pt x="892098" y="892097"/>
                </a:lnTo>
                <a:lnTo>
                  <a:pt x="1092820" y="512956"/>
                </a:lnTo>
                <a:lnTo>
                  <a:pt x="1137424" y="223024"/>
                </a:lnTo>
                <a:lnTo>
                  <a:pt x="680224" y="0"/>
                </a:lnTo>
                <a:lnTo>
                  <a:pt x="501805" y="133815"/>
                </a:lnTo>
                <a:lnTo>
                  <a:pt x="367990" y="178419"/>
                </a:lnTo>
                <a:lnTo>
                  <a:pt x="301083" y="23417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   GAL80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396541" y="3503536"/>
            <a:ext cx="7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892272" y="3729621"/>
            <a:ext cx="32682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548785" y="4503028"/>
            <a:ext cx="2209676" cy="36842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of Interest</a:t>
            </a:r>
            <a:endParaRPr lang="en-US" dirty="0"/>
          </a:p>
        </p:txBody>
      </p:sp>
      <p:sp>
        <p:nvSpPr>
          <p:cNvPr id="6148" name="TextBox 6147"/>
          <p:cNvSpPr txBox="1"/>
          <p:nvPr/>
        </p:nvSpPr>
        <p:spPr>
          <a:xfrm>
            <a:off x="304800" y="1819689"/>
            <a:ext cx="3842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Remove MIG1 binding site from GAL4 promoter to allow expression in presence of glucose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</a:t>
            </a:r>
          </a:p>
        </p:txBody>
      </p:sp>
      <p:cxnSp>
        <p:nvCxnSpPr>
          <p:cNvPr id="70" name="Elbow Connector 69"/>
          <p:cNvCxnSpPr/>
          <p:nvPr/>
        </p:nvCxnSpPr>
        <p:spPr>
          <a:xfrm>
            <a:off x="2643857" y="3457261"/>
            <a:ext cx="1311861" cy="394149"/>
          </a:xfrm>
          <a:prstGeom prst="bentConnector3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6149"/>
          <p:cNvSpPr txBox="1"/>
          <p:nvPr/>
        </p:nvSpPr>
        <p:spPr>
          <a:xfrm>
            <a:off x="3355054" y="1600197"/>
            <a:ext cx="30031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Maltose Switch Strains</a:t>
            </a:r>
          </a:p>
          <a:p>
            <a:endParaRPr lang="en-US" dirty="0"/>
          </a:p>
        </p:txBody>
      </p:sp>
      <p:cxnSp>
        <p:nvCxnSpPr>
          <p:cNvPr id="73" name="Elbow Connector 72"/>
          <p:cNvCxnSpPr/>
          <p:nvPr/>
        </p:nvCxnSpPr>
        <p:spPr>
          <a:xfrm>
            <a:off x="2687488" y="3455234"/>
            <a:ext cx="1311861" cy="394149"/>
          </a:xfrm>
          <a:prstGeom prst="bentConnector3">
            <a:avLst/>
          </a:prstGeom>
          <a:ln w="1143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6150"/>
          <p:cNvSpPr txBox="1"/>
          <p:nvPr/>
        </p:nvSpPr>
        <p:spPr>
          <a:xfrm>
            <a:off x="47668" y="3957810"/>
            <a:ext cx="4747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GAL80 is placed under control of</a:t>
            </a:r>
          </a:p>
          <a:p>
            <a:r>
              <a:rPr lang="en-US" dirty="0"/>
              <a:t> </a:t>
            </a:r>
            <a:r>
              <a:rPr lang="en-US" dirty="0" smtClean="0"/>
              <a:t>  maltose inducible genes, such as Pmal32.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The presence of maltose increases transcription. 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0800000" flipV="1">
            <a:off x="6360852" y="3346805"/>
            <a:ext cx="1318960" cy="611005"/>
          </a:xfrm>
          <a:prstGeom prst="bentConnector3">
            <a:avLst/>
          </a:prstGeom>
          <a:ln w="539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6360851" y="3348832"/>
            <a:ext cx="1318960" cy="611005"/>
          </a:xfrm>
          <a:prstGeom prst="bentConnector3">
            <a:avLst/>
          </a:prstGeom>
          <a:ln w="130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03973" y="2777609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Maltose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239000" y="3146941"/>
            <a:ext cx="938500" cy="505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/>
        </p:nvSpPr>
        <p:spPr>
          <a:xfrm>
            <a:off x="7553323" y="2605465"/>
            <a:ext cx="1219200" cy="7136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638800"/>
            <a:ext cx="7771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Mutant of GAL80 becomes unstable at 34C.</a:t>
            </a:r>
          </a:p>
          <a:p>
            <a:r>
              <a:rPr lang="en-US" dirty="0" smtClean="0"/>
              <a:t>    A constitutive </a:t>
            </a:r>
            <a:r>
              <a:rPr lang="en-US" dirty="0" err="1" smtClean="0"/>
              <a:t>degron</a:t>
            </a:r>
            <a:r>
              <a:rPr lang="en-US" dirty="0" smtClean="0"/>
              <a:t> is fused to N-terminal of GAL80</a:t>
            </a:r>
          </a:p>
          <a:p>
            <a:r>
              <a:rPr lang="en-US" dirty="0"/>
              <a:t> </a:t>
            </a:r>
            <a:r>
              <a:rPr lang="en-US" dirty="0" smtClean="0"/>
              <a:t>   Penny created a MBP that makes GAL80 only stable in the presence of Maltose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4357" y="2338861"/>
            <a:ext cx="20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Degradation</a:t>
            </a:r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5396541" y="2708193"/>
            <a:ext cx="547059" cy="944113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47" y="6561643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/>
      <p:bldP spid="6148" grpId="0"/>
      <p:bldP spid="6151" grpId="0"/>
      <p:bldP spid="8" grpId="0"/>
      <p:bldP spid="30" grpId="0" animBg="1"/>
      <p:bldP spid="12" grpId="0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ecx.images-amazon.com/images/I/51OpKFjRaiL._SY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54" y="-152400"/>
            <a:ext cx="6955574" cy="92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76021"/>
            <a:ext cx="5715000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0"/>
            <a:ext cx="8533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The History of the Early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4400" dirty="0" err="1" smtClean="0">
                <a:solidFill>
                  <a:schemeClr val="bg1"/>
                </a:solidFill>
              </a:rPr>
              <a:t>Ys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685" y="1524000"/>
            <a:ext cx="80426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</a:t>
            </a:r>
            <a:r>
              <a:rPr lang="en-US" b="1" u="sng" dirty="0" smtClean="0"/>
              <a:t>Y227        </a:t>
            </a:r>
            <a:r>
              <a:rPr lang="en-US" u="sng" dirty="0" smtClean="0"/>
              <a:t>-May 3, 2007-</a:t>
            </a:r>
            <a:r>
              <a:rPr lang="en-US" dirty="0" smtClean="0"/>
              <a:t>   </a:t>
            </a:r>
          </a:p>
          <a:p>
            <a:r>
              <a:rPr lang="en-US" sz="1400" dirty="0" smtClean="0"/>
              <a:t>CENPK strain development began essentially with this strain.</a:t>
            </a:r>
          </a:p>
          <a:p>
            <a:r>
              <a:rPr lang="en-US" sz="1400" dirty="0" smtClean="0"/>
              <a:t>Created by crossing an </a:t>
            </a:r>
            <a:r>
              <a:rPr lang="en-US" sz="1400" b="1" dirty="0" smtClean="0"/>
              <a:t>a</a:t>
            </a:r>
            <a:r>
              <a:rPr lang="en-US" sz="1400" dirty="0" smtClean="0"/>
              <a:t> and </a:t>
            </a:r>
            <a:r>
              <a:rPr lang="el-GR" sz="1400" b="1" dirty="0" smtClean="0"/>
              <a:t>α</a:t>
            </a:r>
            <a:r>
              <a:rPr lang="en-US" sz="1400" b="1" dirty="0" smtClean="0"/>
              <a:t> </a:t>
            </a:r>
            <a:r>
              <a:rPr lang="en-US" sz="1400" dirty="0" smtClean="0"/>
              <a:t>each with half the overexpressed MEV pathway. </a:t>
            </a:r>
            <a:r>
              <a:rPr lang="en-US" sz="1400" dirty="0" err="1" smtClean="0"/>
              <a:t>Sporulated</a:t>
            </a:r>
            <a:r>
              <a:rPr lang="en-US" sz="1400" dirty="0" smtClean="0"/>
              <a:t>, and</a:t>
            </a:r>
          </a:p>
          <a:p>
            <a:r>
              <a:rPr lang="en-US" sz="1400" dirty="0" smtClean="0"/>
              <a:t>isolates found that had all the engineered </a:t>
            </a:r>
            <a:r>
              <a:rPr lang="en-US" sz="1400" dirty="0" err="1" smtClean="0"/>
              <a:t>locii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Amorphadiene</a:t>
            </a:r>
            <a:r>
              <a:rPr lang="en-US" sz="1400" dirty="0" smtClean="0"/>
              <a:t> synthase from </a:t>
            </a:r>
            <a:r>
              <a:rPr lang="en-US" sz="1400" i="1" dirty="0" smtClean="0"/>
              <a:t>A. </a:t>
            </a:r>
            <a:r>
              <a:rPr lang="en-US" sz="1400" i="1" dirty="0" err="1" smtClean="0"/>
              <a:t>annua</a:t>
            </a:r>
            <a:r>
              <a:rPr lang="en-US" sz="1400" i="1" dirty="0" smtClean="0"/>
              <a:t> </a:t>
            </a:r>
            <a:r>
              <a:rPr lang="en-US" sz="1400" dirty="0" smtClean="0"/>
              <a:t>expressed from a leu2d plasmid.</a:t>
            </a:r>
          </a:p>
          <a:p>
            <a:endParaRPr lang="en-US" sz="1400" dirty="0"/>
          </a:p>
          <a:p>
            <a:r>
              <a:rPr lang="en-US" b="1" dirty="0" smtClean="0"/>
              <a:t>             </a:t>
            </a:r>
            <a:r>
              <a:rPr lang="en-US" b="1" u="sng" dirty="0" smtClean="0"/>
              <a:t>Y677      </a:t>
            </a:r>
            <a:r>
              <a:rPr lang="en-US" u="sng" dirty="0" smtClean="0"/>
              <a:t>-Feb 28, 2008-</a:t>
            </a:r>
            <a:r>
              <a:rPr lang="en-US" dirty="0" smtClean="0"/>
              <a:t>   </a:t>
            </a:r>
          </a:p>
          <a:p>
            <a:r>
              <a:rPr lang="en-US" sz="1400" dirty="0" smtClean="0"/>
              <a:t>The original </a:t>
            </a:r>
            <a:r>
              <a:rPr lang="en-US" sz="1400" dirty="0" err="1" smtClean="0"/>
              <a:t>farnesene</a:t>
            </a:r>
            <a:r>
              <a:rPr lang="en-US" sz="1400" dirty="0" smtClean="0"/>
              <a:t> producing base strain.</a:t>
            </a:r>
          </a:p>
          <a:p>
            <a:r>
              <a:rPr lang="en-US" sz="1400" dirty="0" smtClean="0"/>
              <a:t>Major differences from Y227 include - PGAL4-OC/^gal80 making it a constitutive strain.</a:t>
            </a:r>
          </a:p>
          <a:p>
            <a:r>
              <a:rPr lang="en-US" sz="1400" dirty="0" smtClean="0"/>
              <a:t>                                                                   -leu2d Pgal1-FS from </a:t>
            </a:r>
            <a:r>
              <a:rPr lang="en-US" sz="1400" i="1" dirty="0" smtClean="0"/>
              <a:t>A. </a:t>
            </a:r>
            <a:r>
              <a:rPr lang="en-US" sz="1400" i="1" dirty="0" err="1" smtClean="0"/>
              <a:t>annua</a:t>
            </a:r>
            <a:endParaRPr lang="en-US" sz="1400" i="1" dirty="0" smtClean="0"/>
          </a:p>
          <a:p>
            <a:r>
              <a:rPr lang="en-US" sz="1400" dirty="0" smtClean="0"/>
              <a:t>Terribly, horribly, awfully unstable</a:t>
            </a:r>
          </a:p>
          <a:p>
            <a:endParaRPr lang="en-US" dirty="0"/>
          </a:p>
          <a:p>
            <a:r>
              <a:rPr lang="en-US" b="1" dirty="0" smtClean="0"/>
              <a:t>             </a:t>
            </a:r>
            <a:r>
              <a:rPr lang="en-US" b="1" u="sng" dirty="0" smtClean="0"/>
              <a:t>Y1551    </a:t>
            </a:r>
            <a:r>
              <a:rPr lang="en-US" u="sng" dirty="0" smtClean="0"/>
              <a:t>-Nov 4, 2008-</a:t>
            </a:r>
            <a:r>
              <a:rPr lang="en-US" dirty="0" smtClean="0"/>
              <a:t>     </a:t>
            </a:r>
            <a:endParaRPr lang="en-US" b="1" u="sng" dirty="0" smtClean="0"/>
          </a:p>
          <a:p>
            <a:r>
              <a:rPr lang="en-US" sz="1400" dirty="0" smtClean="0"/>
              <a:t>Mutagenesis enters the fray. First mutant hit. All previous strains were rationally engineered only.</a:t>
            </a:r>
          </a:p>
          <a:p>
            <a:r>
              <a:rPr lang="en-US" sz="1400" dirty="0" smtClean="0"/>
              <a:t>YNG2 allele dramatically helps production. I think by increasing stability… but I could be wrong.</a:t>
            </a:r>
          </a:p>
          <a:p>
            <a:endParaRPr lang="en-US" sz="1600" dirty="0"/>
          </a:p>
          <a:p>
            <a:r>
              <a:rPr lang="en-US" sz="1600" dirty="0" smtClean="0"/>
              <a:t>              </a:t>
            </a:r>
            <a:r>
              <a:rPr lang="en-US" sz="1600" b="1" u="sng" dirty="0" smtClean="0"/>
              <a:t>Y4352</a:t>
            </a:r>
            <a:r>
              <a:rPr lang="en-US" sz="1600" u="sng" dirty="0" smtClean="0"/>
              <a:t>        -Apr 2, 2010-</a:t>
            </a:r>
          </a:p>
          <a:p>
            <a:r>
              <a:rPr lang="en-US" sz="1400" dirty="0" smtClean="0"/>
              <a:t>First strain to lose Pam404. Replaced it with multiple integrated improved </a:t>
            </a:r>
            <a:r>
              <a:rPr lang="en-US" sz="1400" dirty="0" err="1" smtClean="0"/>
              <a:t>farnesene</a:t>
            </a:r>
            <a:r>
              <a:rPr lang="en-US" sz="1400" dirty="0" smtClean="0"/>
              <a:t> synthases.</a:t>
            </a:r>
          </a:p>
          <a:p>
            <a:r>
              <a:rPr lang="en-US" sz="1400" dirty="0" smtClean="0"/>
              <a:t>Made strains more stable by reducing FPP accumulation, and loss of imposed leu2 starvation on population.</a:t>
            </a:r>
          </a:p>
          <a:p>
            <a:endParaRPr lang="en-US" sz="1400" dirty="0"/>
          </a:p>
          <a:p>
            <a:r>
              <a:rPr lang="en-US" sz="1400" dirty="0" smtClean="0"/>
              <a:t>                </a:t>
            </a:r>
            <a:r>
              <a:rPr lang="en-US" sz="1600" b="1" u="sng" dirty="0" smtClean="0"/>
              <a:t>Y6831       </a:t>
            </a:r>
            <a:r>
              <a:rPr lang="en-US" sz="1600" u="sng" dirty="0" smtClean="0"/>
              <a:t>-Mar 7, 2011-</a:t>
            </a:r>
            <a:endParaRPr lang="en-US" sz="1600" b="1" u="sng" dirty="0"/>
          </a:p>
          <a:p>
            <a:r>
              <a:rPr lang="en-US" sz="1400" dirty="0" smtClean="0"/>
              <a:t>First drug marker free strain. Useable in Brazil. All strains subsequently engineered with URA </a:t>
            </a:r>
            <a:r>
              <a:rPr lang="en-US" sz="1400" dirty="0" err="1" smtClean="0"/>
              <a:t>loopout</a:t>
            </a:r>
            <a:r>
              <a:rPr lang="en-US" sz="1400" dirty="0" smtClean="0"/>
              <a:t>.</a:t>
            </a:r>
            <a:endParaRPr lang="en-US" sz="1200" dirty="0" smtClean="0"/>
          </a:p>
          <a:p>
            <a:r>
              <a:rPr lang="en-US" sz="1200" dirty="0" smtClean="0"/>
              <a:t>…… and then onward to Second Gen strains!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91" y="6574573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2044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488" y="285152"/>
            <a:ext cx="853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</a:t>
            </a:r>
            <a:r>
              <a:rPr lang="en-US" sz="4400" dirty="0" smtClean="0">
                <a:solidFill>
                  <a:schemeClr val="bg1"/>
                </a:solidFill>
              </a:rPr>
              <a:t>Project Mango 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http://37.media.tumblr.com/tumblr_lldjjgiHMU1qa3e9f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0" y="1295400"/>
            <a:ext cx="4191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581150" y="746817"/>
            <a:ext cx="18669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752600" y="2042217"/>
            <a:ext cx="1866900" cy="188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832517" y="3384975"/>
            <a:ext cx="1856678" cy="249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596018" y="4267200"/>
            <a:ext cx="1856678" cy="971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710783" y="5029200"/>
            <a:ext cx="1856678" cy="6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91156" y="1223090"/>
            <a:ext cx="309766" cy="563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9976" y="1548647"/>
            <a:ext cx="8229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Enzymology Current Goals:</a:t>
            </a:r>
          </a:p>
          <a:p>
            <a:r>
              <a:rPr lang="en-US" sz="1400" dirty="0" smtClean="0"/>
              <a:t>Find most functional </a:t>
            </a:r>
            <a:r>
              <a:rPr lang="en-US" sz="1400" dirty="0" err="1" smtClean="0"/>
              <a:t>Myrcene</a:t>
            </a:r>
            <a:r>
              <a:rPr lang="en-US" sz="1400" dirty="0" smtClean="0"/>
              <a:t> and GPP Synthases available.</a:t>
            </a:r>
          </a:p>
          <a:p>
            <a:endParaRPr lang="en-US" sz="1400" dirty="0"/>
          </a:p>
          <a:p>
            <a:r>
              <a:rPr lang="en-US" sz="1400" b="1" dirty="0" smtClean="0"/>
              <a:t>             How?</a:t>
            </a:r>
          </a:p>
          <a:p>
            <a:r>
              <a:rPr lang="en-US" sz="1400" dirty="0" smtClean="0"/>
              <a:t>-Screening for production in an early </a:t>
            </a:r>
            <a:r>
              <a:rPr lang="en-US" sz="1400" dirty="0" err="1" smtClean="0"/>
              <a:t>nonmutangenized</a:t>
            </a:r>
            <a:r>
              <a:rPr lang="en-US" sz="1400" dirty="0" smtClean="0"/>
              <a:t>  strain.  Y13203. </a:t>
            </a:r>
          </a:p>
          <a:p>
            <a:r>
              <a:rPr lang="en-US" sz="1400" dirty="0" smtClean="0"/>
              <a:t>-Switch is native </a:t>
            </a:r>
            <a:r>
              <a:rPr lang="en-US" sz="1400" dirty="0" err="1" smtClean="0"/>
              <a:t>galactose</a:t>
            </a:r>
            <a:r>
              <a:rPr lang="en-US" sz="1400" dirty="0" smtClean="0"/>
              <a:t> </a:t>
            </a:r>
            <a:r>
              <a:rPr lang="en-US" sz="1400" dirty="0" err="1" smtClean="0"/>
              <a:t>regulon</a:t>
            </a:r>
            <a:r>
              <a:rPr lang="en-US" sz="1400" dirty="0" smtClean="0"/>
              <a:t> system.</a:t>
            </a:r>
          </a:p>
          <a:p>
            <a:r>
              <a:rPr lang="en-US" sz="1400" dirty="0" smtClean="0"/>
              <a:t>-Codon optimization can drastically increase expression level. Rare codons or mRNA folding can stall translation. No algorithm perfectly predicts this. We are trying two separate codon optimizations per synthase as a first pass.</a:t>
            </a:r>
          </a:p>
          <a:p>
            <a:endParaRPr lang="en-US" dirty="0"/>
          </a:p>
          <a:p>
            <a:r>
              <a:rPr lang="en-US" sz="1400" u="sng" dirty="0" err="1" smtClean="0"/>
              <a:t>Myrcene</a:t>
            </a:r>
            <a:r>
              <a:rPr lang="en-US" sz="1400" u="sng" dirty="0" smtClean="0"/>
              <a:t> Synthases</a:t>
            </a:r>
          </a:p>
          <a:p>
            <a:r>
              <a:rPr lang="en-US" sz="1400" dirty="0" smtClean="0"/>
              <a:t>-Use known reasonably functional AgGPPS2 for </a:t>
            </a:r>
            <a:r>
              <a:rPr lang="en-US" sz="1400" dirty="0" err="1" smtClean="0"/>
              <a:t>myrcene</a:t>
            </a:r>
            <a:r>
              <a:rPr lang="en-US" sz="1400" dirty="0" smtClean="0"/>
              <a:t> synthase screening</a:t>
            </a:r>
          </a:p>
          <a:p>
            <a:r>
              <a:rPr lang="en-US" sz="1400" dirty="0" smtClean="0"/>
              <a:t>-Plasmid based system since we know the C10 synthase is most likely catalytically limiting and will need multiple copies.</a:t>
            </a:r>
          </a:p>
          <a:p>
            <a:r>
              <a:rPr lang="en-US" sz="1400" dirty="0" smtClean="0"/>
              <a:t>-C10 synthases often have a plastid targeting sequence that make them </a:t>
            </a:r>
          </a:p>
          <a:p>
            <a:r>
              <a:rPr lang="en-US" sz="1400" dirty="0" smtClean="0"/>
              <a:t>nonfunctional in yeast.  Beginning and end of targeting sequence not clear.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Followup</a:t>
            </a:r>
            <a:r>
              <a:rPr lang="en-US" sz="1400" dirty="0" smtClean="0"/>
              <a:t> is to compete </a:t>
            </a:r>
            <a:r>
              <a:rPr lang="en-US" sz="1400" dirty="0" err="1" smtClean="0"/>
              <a:t>myrcene</a:t>
            </a:r>
            <a:r>
              <a:rPr lang="en-US" sz="1400" dirty="0" smtClean="0"/>
              <a:t> synthases against  limonene synthase. Ratio of two products is an estimate of their relative functionality.</a:t>
            </a:r>
          </a:p>
          <a:p>
            <a:r>
              <a:rPr lang="en-US" sz="1400" dirty="0" smtClean="0"/>
              <a:t>-C10 synthases often have a plastid targeting sequence that make them  nonfunctional in yeast.  Beginning and end of targeting sequence not clear.</a:t>
            </a:r>
          </a:p>
          <a:p>
            <a:endParaRPr lang="en-US" sz="1400" dirty="0"/>
          </a:p>
          <a:p>
            <a:r>
              <a:rPr lang="en-US" sz="1400" u="sng" dirty="0" smtClean="0"/>
              <a:t> GPP Synthases</a:t>
            </a:r>
          </a:p>
          <a:p>
            <a:r>
              <a:rPr lang="en-US" sz="1400" dirty="0" smtClean="0"/>
              <a:t> Use known reasonably functional </a:t>
            </a:r>
            <a:r>
              <a:rPr lang="en-US" sz="1400" dirty="0" err="1" smtClean="0"/>
              <a:t>ObMS</a:t>
            </a:r>
            <a:r>
              <a:rPr lang="en-US" sz="1400" dirty="0" smtClean="0"/>
              <a:t> on a leu2d plasmid.</a:t>
            </a:r>
          </a:p>
          <a:p>
            <a:r>
              <a:rPr lang="en-US" sz="1400" dirty="0" smtClean="0"/>
              <a:t>  Integrate single copy  (2 single copies for heterodimers). Screen for production.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37" y="71437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papershell.com/wp-content/uploads/2013/03/31-15-BuddingY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20444"/>
            <a:ext cx="5789227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488" y="285152"/>
            <a:ext cx="853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       </a:t>
            </a:r>
            <a:r>
              <a:rPr lang="en-US" sz="4400" dirty="0" smtClean="0">
                <a:solidFill>
                  <a:schemeClr val="bg1"/>
                </a:solidFill>
              </a:rPr>
              <a:t>Project Mango </a:t>
            </a:r>
            <a:endParaRPr lang="en-US" dirty="0" smtClean="0"/>
          </a:p>
        </p:txBody>
      </p:sp>
      <p:sp>
        <p:nvSpPr>
          <p:cNvPr id="5" name="AutoShape 4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109312" y="-1862049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hQWFBUXFxkaGRUXGB8aIRohFR4YGBogHR0eHygiGhwpHRodIjIiJikrLjAuGSE0ODMsNygvLisBCgoKBQUFDgUFDisZExkrKysrKysrKysrKysrKysrKysrKysrKysrKysrKysrKysrKysrKysrKysrKysrKysrK//AABEIAMIBBAMBIgACEQEDEQH/xAAcAAEAAgMBAQEAAAAAAAAAAAAABQYDBAcIAQL/xABLEAACAQMCBAQDBQUDCAcJAAABAgMABBESIQUGEzEUIkFRBzJhI1JxgZEzQmKhsVSS0wgVFiRzk6LBFzQ1U3KCsiVDRGODs8LR0v/EABQBAQAAAAAAAAAAAAAAAAAAAAD/xAAUEQEAAAAAAAAAAAAAAAAAAAAA/9oADAMBAAIRAxEAPwDuNKVWOPcfnF0tnZpEZeiZ5JJ2ZUjTVoHyjLMWB2yMBc0FnpVYsOaStuJLyPTL1WiCW2bkSFQWDIIgzBSozhgCPXuM5G54s9ELq7yCdXaJY4ZHZxEQsmFVSQVJ3BAxg+xoLHSqzNz5ZARkSPIJIeunThkkzGDpLEKh04Oc5xjG9ZbznSzj0ZlLK8ay60jd1RJNkeRlUiNT7tjsfagsNKqHNXPUVsJEiBlmSSFGHTkMamZ0GlpANAfQ2oAn0qS5r449ssKQxiWe4lEUSs2lQSGZmcgEhVVSTgEnYUE7Sqm/HL2GNzdxQRMs0CJMrO0comdVOlQDIjjOPMMZI3xk1stzvZg3AMjgW5YSuYpNKsjKhXVpwzlmACqSTkYBoLHSqpcc6IxtxArEyXi20qSxvE8eqN5d0cA5wFI2xhq3+Gc22txN0YnYsepoJjdUk6J0ydN2ULJpJwdJP6UE5SlKBSlKBStLjl20NtPKi62jikdV+8UUsB+ZGK5xYTtCnDbuS64hJJcmBpHBEkDG40jpNGSqxDU2AVXIA96DqlKosPPMhvkt+nE8Uj3CLJGZTpNurPu5jEbsdJBRGJX1Jpy5zrPNJYC4giRL6ORojHIWKtCushwVAwVyRjOCMH3oL1SqlxrmieK8lhSKMwwWy3M0jMwbRmQMqKAQz4TbJA71C2PxEna2mne1wFtDcxsFmCen2bPJGoZsMCGQlThsdhkOj0qiT86zxPNFPFbpKIIp4j1XKFZpOlpYiPUXDdgqnVsBita15vkuBb9SNo3XigtjoaSIMBC8gZkdVfBB3jcdwD7UHRKVWuSuN3F5G00scUcWp0j0OzMxikeNiwKgKPKMAE+tQPDuaZwbeGCNXe4ub9NU8zkJ4ZmIOcEldtlHbYAgb0HQ6VW+C8fmueHG6SJRPpmAh1EqXgZ48BsA4Ypt7ZqtcR568RA8kCnootiWdJGRhJdSx5j1L6KhGoeurB2NB0mlUtucpPE+E6SeI8WYyuo46Cx9brds50EDHbUcZr8cC50mlezaWCNIL0uICshZ00KzjqLpA8yqflJwcA0F3pSlApSlAqtcwctyS3C3VtKkUwiaF1lj6scsbHVpZQykYbJBB9SPWrLSg59bfDuSKARx3EQJuXnlj6BWB+ogjCdKORToUAEDVgkb1q2XJ91aScOhtpFPQhvQZ3hJT7eRJFVkVwV2Jxhu6e21dLpQcxs+Tbq2uoYrWQAJw+WNrmWLWrPNP1HAUOuliWLjcgAY3rbl+GenQIZY9Ph4oJOtCZMiHPmQB1UEhiCGDCuh0oKNxTkaVzcRxXCR29xPFOyNCWYPEYiQrhwAh6QPy5FT/NHAjdLEY5OjNBKJYpNOoBgCpDLkalKsQRkH61NUoKfNypczRyeJvOo7zW8gVYyscS2zq+lELk5bByxb2223+zclara7g62lp7trpJAn7NtaSICpPnwUAPbI9qt9KCqPy3cytA91dI7RXaThUh0IqpG8ehcsWySxYszH2AFaXKfIXg5Yz1Inig6vR+xIk+1JxqkLkeVSV8qrqzvV4pQKUpQKUpQKrdtyHYRyrKluAUbWi6nKI2c6kiLdNDnfIUYqyUoK9FyXZpIJkiKyK0joepIQjTBhIUQtpUNqOQAAdvYY1+T+SYLJISF1zxxdPqZbG+NZRGYrHqIydIGT3zmrTSg0PAQeIeTCmZ4lR8tkmNSxUFCcYyzb43zioG95BtvD3MVsnSeeAwiRmeTQpyQqhmOhATnQuBUFz7xiW3ur14WVHj4Wjo+hCwbxEi/MVJK4/dJx64zVg5buZ1vru2mnadUit5ULKilTN1Q4GhR5fIMZyR7nvQZoeR7IRuhiJ19PU3Uk1DonKaGLaolU7hUIArYtOUrSPToiPlnFwCZJGPVCdPWSzEsxU75zk7nJ3qsTcdvBxA8PDsX8R4gPoXe06ZfRnGP2w6Wr5sH86heAc63Bjkmlug3+qTTSxDpO8DoRp6cShWUKTpKyt3wc96DqXC+GxW8YihXQgLMFyTvIzO25JO7MT+dalty5bRtG6R4aJ5nQ6mOlrnPVO7b6snY7D0xXN7Lm26MPEAt4h6Qs2jmlkhOnrswkUyxxmJWIGASrBS25NYrjjb3ENi8t3NEIuJ9KR3a3Iz0mcfaxr05NPYNgDzHK5AIDrHC+GxW8YihXQgLMFyTvIzO25JO7MT+daEfKlosLwLCFikm6zqGYZkDK+rOc/Mq7A4wAMY2qapQaA4NB4nxfTHiOn0upk50Z1YxnHf1xn0zitLhnKVnBN1oYQrjVp8zFU6hy/TQsVi1eugDNTlKBSlKBSlKBSqLz1ztLZO/SWKVYkjeSPTKz4kbTuyL04BjcFydW4A9a/d7zRe9TiHQtopY7M6QoZupKzRxuABjGBqJPcnsBnuF3pVa5K5jN2swdozJE4VlVJImUMoYa4pRqQ98YLA47+lWC6uUjRpJHVEUZZ2IUAD1JOwFBlpVXHNbz/wDZ9q9wv/fyHoQ/iGYF5B9UQg+9fRw/icn7S8gt/wCG3t9ZH/1JmIP49MfgKCz0qtf6OXPrxS7z/s7Yfy6FfP8ANPEU3j4gkv8ADc2yn8PNC0eP0NBZqVV25gurf/rlmxT1ntGM6j6tGVWVR/4VfHvUHzn8WbWzW3aArd9ViWCOBpRdifo+rACkDs2cYoOiUqG5W5ntr+ETWsmofvKdmQ+zL6H+R9CamaBSlKBSlKBSoTnW5eOxuHjSWRgmAsDFX8xCkqwBK4BJyASADjeuc2Zu2juIke7EZvrLpsDcAiOTSJijTfaFMhsk7bE4ANB2Glcp4zHcW3EEETXU8atbqkRe5VgPKCUkBaGZPmZzKAe4zsKvy802RaZRdQaoQTKOovkCnB1b7YOx9jt3oJVoge4B2xuPT2r9BRnON/eqsvHLq7/6hCIoT/8AF3SsAw94oBh3HszlB7aq/Y5OWTe8ubm7PqrSGKP8oodCkfRtX40GxDw+2t7qW7knzNIoTM0i/ZoCW0IMDCajnfJ+tSNteW7E9N4WLd9LKdX4471oW3JnD0+SytR9eihP6kZr9T8oWD/PZWp+pgTP66aCWW3QDAVQMYwAMY9se30p4ZNIXQukdlwMD17dqrv+hMMe9pLcWZ9BDKxT/dSa48fQKKjOYOZbzhcDy3iRXcIGFmixE+o7IJImJBBbu0bbDfRtQXqleb+TPjPdQSkXpNxA7sx+/HqJJ0H1UZ+Q9hgAgCvQfB+Kw3UKT27iSNxkMP5gjuCOxB3FBu0pSgUpSgUpSgg+L8o2dy7STwh2dAj+ZwHC7rqVWAYj0JGR6EVszcv2zrOjxKy3BBmVskOQFUE5OxAVcYxuAe9SdR/HuLpawPM4LYwFRd2kZiFRFHqzMQB+NBVbjgka3kdjA0sEckUlzPIkz9WUxNFFGpmZjJpGsnv6AbDIP45V4ILl5mv5HvGtLl4Yll06FEYUo+gKA8pVxl2yQc4x657blK5LrfG4EfEGzrJUyRLG+PsAmpfIpAIYEEsGY/NirHy7wcWsIj1mRyzySSsADI8rF3bA2GSdh6AAelBJ0pSgUpSgV5J+KFneLxCaW9h6TysWXTuhVcKuhhs2FC5Ox9wCa9bVG8w8BgvYWguUDo36qfRlP7rD3/5UHkPlvmCexnWe2co69x+649VcfvKfb8xggGvVPIXOMPE7YTR+V1wssRO6N/zU9w3r9CCB5p+IPJkvDLnpP5o2y0UuPnUe/sw2BH1B7EVj5B5sk4bdpOmSh8ssY/fQ9x/4h3B9x7ZoPX9KrPM/MJjgs5rZlZZ7m2TVjIaOdgCR7Eg7GtPivOHhbm+64Jt7aC3kwigtmZ3Ru5GRsD+tBcqVUuLc8rbRrLPaXUaadTlhGNA1FBnMvnY/NpTUwBGQKwcw8cu7e8thqg8PPPHEkehslWA1u8xISNwThY8EvsBk5AC6UpXwmgh+cOJi3s55NWl+myx+paRgRGqgblixAAFU97G1eDl8RJG/2kZjBUHyCCR5Tg+zBWPrqAPepzgKeOn8fJ+wjLLZxkbEAlXuD7s/ZPZBn981McP5ctYJXmhgRJHzlgPvHU2B2UE7nTjJ3NBK0pSgUpSgVSfilyO3FIESOYxvEWZEP7NyRjz4GQfQMM41HY5q7UoPFfG+DzWkzQXEZjkXup/kQRswPoRtVi+G3PkvDJ87vbuR1Yv5al9A4/n2PoR6F+I3JEXE7cocLOgJhl+6fun3Q+o/P0ryjf2TwyPFKpSRGKsp7grsaD2pYXiTRpLEweN1DKw7ENuDWeuEf5PXN5DNw2VvK2Xgz6EbyIPxHnA+j+9SHFLlV4Xx6JmAkPEJ8Rk+Y9R4imF7nI7Y+tB2elUG95iuUn4k7TxQ21kEABhMjMZYFYZIcHAdgcAZOcZHetPhvGzcrfWvEn0xxPagM2mEsbgagknSkdQhYAY1Z0thqDpVKpHwrl0208ROTDdzxkRkvGm4cJCe/SUMAM4OQ21faC7VVYx4ziLMd4LA6VHo1xIuWP16cTgD6yt7VYuIXawxSSucLGjOx+iAsf5CofkOzaOxhMn7WUGeX/aXBMr/AKF8fgBQWClKUClKUClKUClKUFZ+IfKq8RspICB1ANULH911+Xf0B+U/Qn6V5FmiKsVYFWUkEHYgjYg/XNe4K8s/G/g4t+KylQAs6rMAPd8q/wCrqx/OgvPwdmXiXDZOHzSOj20qSQyIRqQataEZBB0urdx2YCr5cchLLDdpcXM00l0sayTEIpCwnUiqqqFAznO2+a4f8CuJmHi0S/uzJJG393qD/iQD869Q0FQ5o5CjvZZJWmkjMsAhcKsbeVSWGlnQlMk7hSM/zrY4jyh1pg73M5h1xSNbZUoXgxoIJUsi5UEqpAJqz0oFVrnmVnjis4yQ95IIiQcFYwC87D69NSo/idastVmL7Xi7k7i1tEUfRrt2Zvz0wJ/eoLFbwqiqiAKqgKqjYAKMAD6AVkpSgUpSgUpSgUpSgVwf/KK5XCvFxCMY14imx94DMbdu5UFST91K7xVW+KHDRccKvEIyRE0g/GH7QY/u4/Og8pcF4k9tPFcR/PE6uN8Z0kHB+h7H6GvX9tw+0uTFeiCF3ZEdJjGpfBAZCHIyNjtvXjOvVvwZvjLwe1LHJQPH+Ubsq/8ADpoLY/DoT1cxRnrbS5QHqYGnz7efy7b522rXg5ftURo0toFR1CuixIAyjJAYAYYZYnB9z71JUoMFlZxwoI4Y0iReyIoVRnfYDYb0rPSgrfxGY/5tugNtcfT/AN6RH/8AlVjRQAAOw2/Sq58R/wDs25b7iiT/AHTLIf8A01YwaD7SlKBSlKBSlKBSlKBXBf8AKXhAlsn9WSVT/wCQoR/6jXeq538WPh9NxUwGKaOPohxhwd+po9RnHy+1BwD4fzFOJ2JH9phH5M6qf5E17DrzjyV8LLwXsc2qFo7W9VZCrnfoMjvpBUZHp6bg16OoK5NzxZKWUysGUkH7GU7jY9k339qpn/ThbRzPDcQSrpYr1IvOpHo2HCMuRvjBI+tdWNQFryXYpI0oto3lZixlkHVcs25Op8kH8KD5y1zlaXw/1WRnx3zG64/NlA/Q1h5b3vuKE/8AfQL+QtoW/qxP51ZVUAYAwPaq1wTycS4in31tph9dSNAf/sD9aCzUpSgUpSgUpSgUpSgVqcXUGCYHsY3z/dNbdY7iEOrIwyrAqRnGzDB3G42oPEFel/8AJ7YnhRz6XEgH6If6k1G81fCnhqy2cUMbxme40NplY+RIpZXxr1b+QfrXQ+T+WIuHW4toGdkDM2ZCC2W77qAP5UE3SlKBSlKDU4vYieCaBvlljeM/g6lT/Wo7kniBnsbd32kCaJAfSSHMUo/vq1TlVXhp8JxCa3O0V4TcQ+wlUAXCD6kASgfWQ+lBaqUpQKUpQKUpQKUpQKxXVwsaNI50qilmJ9AoyT+grLVW52frmHhyHzXJzNj9y3jIMx+mrKxD/aE+lBm+H8DLYxPIMSTl7hx7G6dpsH6gOB+VWOvijGw2HtX2gUpSgVWOON0OIWdydkmD2kh+r4lgJ/8AOjIPrKPerPUbzFwkXVvJASVLDyuO6OpDRuPqrgN+VBJUqG5U4wbmDMi6J42MU8f3ZE2bH8LbOp9VZamaBSlKBSlKBSlKBSlR3MHF0tIHncFtI8qLuzs2yIo9WZiAPxoIhT1+LbbpZQEH/a3ZU4/FYox/vh+doqE5R4U9vb/bENcSu007DsZJd2A/hUYRf4UFTdApSlApSlAqJ5m4N4qHQrdOVGEkMoGTHInyNj1HcEeqsw9alqUELyzxzxCuki9K5hISeH7jHcFfvRsPMreo+oIE1UDzFy8ZnS5t36F3ECElxlXU7mKZf34ifzU7qQe+PhnNSFjDdKbW5UEmJzs4G5aF+0qfh5h6gUFipUXYcdik2zob7rbfoexqUoFKUoFKwXd4kQ1OwUf1/AetVjivMbPlYsov3v3j/wDz/Wgn+OcXjtYWmlJwMAKoyzs2yoi/vOx2AqN5U4ZIvUuroAXVxpLqDqEKLnpwqexC5JJHdmY+1aXL9qLi4NzcSGWSLAhjIwsQIwzgZ80jHOXPYbADfNuoFKUoFKUoFKUoKxx+wkgm8faIXfSFuIF7zxpkqV9OsmTp+8CV9sTnCeJxXMSTQOHjcZDD9CCO6sDsQdwQQa26rXEuASxytdcPZY5WOZYHz0rj6nG8cv8A8xQe3mDegWWlVBuaZSVPSMJAIeGQqxDAkHzISCNtiD67j0qUtOZYm+fMZ+u4/Uf8wKCbpXxWyMj1r7QKUqn8S5jdyyx4QAlSQck6SQdxsNx6frQWe44hEgkZ5EVYxqckgBR3yfaq5wqB76dL2ZWS3iJNpCwwWJGDPIp7EgkIp7Ak9ztC2tn1XVemJsMrFGGQdJDAt6dxnf1ro1ApSlApSlApSlApSlAqK5g4d1kVQUDBsrqHrg/Ke4OM9vTNStanE7ISppyVYEMjjujL8rD+hHYgkHYkUFD4jbPB+1UqCQoOMgliAMEfU1P8nZJk3OkAADO2+fT8qz8LujdTHqKF8KdDoDkdZ18xH8IiYaT6iZsgFcCdhgVc6VC574GM0GSlKUEfx2z6sLADLDzL+I//AGMj86rfCeBmVmDto0EBl/e3AYfQAgjferpUHzIxgHi4l1SqAhj3HWDHCpsD5gzZU4OMsNgxNBucMMatJFEuBHpDN7sw1Ee5IUqSf4x7HEhWhwOJVgj0uJAw1mQfvmTzs30yxJx6Zx6Vv0ClKUClKUClKUClKq/PFvPMgt7a6a3kkBwI1GrbZmZycpGuRkqA2cAHLAUH5vbC2knaCGUCcKXeMeYKMgebHyEk7AnJ3wMA4r/M/K968LR25CSMV0ygnAwwJ7DUMgY7dia2/gvyybSwEso+3uj1ZCe+D+zBPfsS2/q5q/0HHfDc1QbLJBcgbAfZf1ZUP6mvviOa5PL0oIf48wHH/G/9K7DSg44/w54zebcQ4npQ944izAj1BRRGn9auHL3w9htI1hSWR4xk+fGcscnBAAC/THqd6udKCvcycTHDbU3CQGSKNh1VT5wh2Lrn5yCRkEjbJyMb7XLfMttfR9S1lWQeo7Mv0ZTuv59/TNSV3bLIjxyKGR1Ksp7EMMEH6EGuf8o8lRcKRZGjD4eQSTY+0Qa2Eb6hv0zGE1p2GNX3qDotKUoFKUoFKUoFKUoFafFrwxRllGpyQsa/edzpQHG4GTufQAn0rcrmt/EplJIBKuxH0J1KT+OCR+ZoLa3DDbqksOXkRcSjG86kl3OBsZNbNIv1Zl2DkiZtp1kRXRgyMAysNwQdwR+VczuHuQpNkqtcgfZK2ME+udRA+XPc1HC95q/s0H6w/wCLQdhpXHvHc1/2aD9Yf8Wnjua/7NB+sP8Ai0HYaic9a5z/AO7t+31ldd/7kbY9iZT6rXNPHc1/2aD9Yf8AFrcspeIsCeKRpHLnyBNGCvv5GYZ1Z70HQIIzDNhRmGYs2AP2chyzHbsj7nPo+e+vaVrmW1dC4TnoRZ79Nf6Cg26UrFdB9D9MqJNJ0FwSobHl1AEErnGQCPxoMtK4TybasIuGXD6DJccSYtIoYO+jxI+0YsdW+cYAwD6nergnPM/jYI9VvLDNctBiKKYhMBtJ8Q2IpH8u6KNt/wAaDo1K5nDztfaI7hktugb82jIA+sqZDGHDasKRt5cHOCcjOBocF5lkj4nd2UIUST37EyzBiiosanSuCMytpbAyBtQdbrBFaIru4HmkxqYknIUYUb9lG50jAyzHuxJ5seZJLZeISW8MPU/zqsOGMmH6gjUliWOlt8ZUYH3T67F/zxd2q8RS4SCWW18N02jDRo3izpGsMzEBTvsdx7d6Do4FfapvBuOXg4n4C68OwFn4jqQq65JkEYGGY4A822+cA5GcCJ41NdLxq48IYgw4arEzBmXyyucaVIOT2znYA9+1B0ilc+tOc7q78DFaJBHNcWxuZHmDMiKpCYRVILEufU7D3rWt+e7yZrKGOO3SeWe6t5iwdkV7VQdUeGBK750nv2yPmoOlUrmFlzxf4gklS26Z4gLGQIHDMSzL1EJbCAYHlIOcHcZwM9/zveCO7vY44PB2tw0LRNq6sgjZUd1YHSm52UqdgfpkOkUrljcwva3PGJYlEkj3FjHErkhdU8aqpbG4UZycd8Y271t8T57urE3kV6kMssNstzE8AZVZXkWDS4YkqRI3od19jQdIpVAfmy8tbgxXot5FWxmu2aBWUnpY8gDOQPXf1yO2DTg/Nd6JLBrtLcw34PTEOsNEWTqoGLEiQFcAkAYP07hf6VzrhHPVxLZcKuGSHXeXfRkAVsBdUy5Qa8hsIO5I77V+eF89XBvlt7no22uZ4xbzRSxsVBKxmOfJjlZttsKDnY9qDo9KUoFKUoPhNQS80WBt2uhPCYFfQ0voGONjt33H61OSdj+FeeIuXbjwgtfDyCFrQ3rDQ37aOGa3CYx85bpvjvtnG9B6EiVCAygYIyCB719S4UsyBlLLjUoIJXVuMj0yN65dzBxG5hHEIx4vVLZ23hREkrAMiyCUqUBWJgdOdwTgd6w36Nb3HFcJeFpZbUgo86rodYeo+tVbyq2VITzhQVXAGwdbpXHuGzXXSRZ2vDaLxGZXKC4EnR6StBjvcGLqE75J7fhWIXty0NuWkujbC5vxK2qfWCj4gWQwZlAA1YA8uoDPpQdmrVF3E0rQ6lMqqrlPUKxIU/gSp/SucraXczRJPLdkDhUjlkMsGqVZB0ywUjEuk5Knc43BG1YJOI3KwPJcJey/+zbE9OJpY2aZmk17pgo2dOsjfT3B2FB1Xpj2H6UkcKCTsAMk+wFcaRrhLezDT3ssRkma7kYXilZCiGJFwPEdEb4I2LDLYzit66Nz/qq3sl60RsH6bQpMjPcFzjqrHvr6WjAk8udefWg6nZXaSxpLGwdHUMrDsQ24I/Ks1QPIUTJw2yV1KstvECrDBBCjIIPY1PUFfs+TrWKO2iRWC20rSxZcnDMWJJPqPOdjWpafD+0jeNk6wEUxmij6zlI2JJbShOkAknO3qfc1a6UEAOULboiHS2hbjxAGo56mrqZz7aj2r5c8m2riUMrZkuFuSwYhllTGl0P7hAGNvc+9WClBAS8n2zCQFW+0uVuW8x/aJpwfoPKNq1uZeVEljvWijjkmukiV1nLdNhCfKPKQUOM4YbhsH0rW595wexeBVWNVlD5nnMgjUrjShMaMQzZ7nAAB71pcW+IDIlmsYthLco7l3nzCgjwDiRFJck7DA980H55I5RmhvXvJkEI8MIAniHuWY69ZdndQQMBVCj0H621+BQm4e5IPVeHoscnGgEtjHvkneqpb8+TXC2aWtuniLnrFhLIVSMWx0udSqSwY404HYjNLDn2V1hLwIjScRezZQ5bSEBywOBqORjsBQTE3I1qYreNerEbZSkUsUrRyKrfMutSCQfrWez5OtIjamOMr4UyGLzHvMNMhbJ85PuagONfEMweKBiTVHeRWsRZyqkzIH1SNg6VUZJwD2+ta6/EeToO3RikmjuYIT0pGMcguPlaN2UHvlcEbFaCzf6HWuhY9LaVuvFjzn9rktn8Mk7dq1rz4f2UkryMsmmSQSyQCVxFI4IOp4gdLHIBO2/rmoif4gS26cR8Xbp1bIQECGQssnitoxllBGDgE498Dbfa4nzXeWVtcT31rEOmI+k0M2pZGlbRpOpQyaSQS2MEE47bhMXnKFrL4rqRlhdmMygse8QAQrj5SMDce1aE3JMSW90sS9eaePQz3kkkusL8qM2rUq/VcEHB3wKcmc2NdyzQSiHXGquJLd2kjdXyMAsqkMpGCMeoq20HOeUeSZUu+vcQpGgtWgMZuHujJrKk5aQDRGFGkJ9fxqwcG5FtLaVJYxKxiDLCssryLCH2YRKxITI296s1KCp2fw8s4mjZBMBFL1YozM5SJsknQhOlQScnas0PI1qsqSfasscpmjhaV2jSQ5OtUJwCCSR6Ak4xVmpQKUpQKUpQDVN4R8Q4phbu1vcww3DBIp5FTQWJKqp0SMVJIIGQBmria5fwHlriBs7Lh81vHDHBNHJJP1g5YRSGUKiKNiTgZJwN+9BYx8Q7Ux38gEmbGRkljwuo6W0ak82CpIOMkHbsNq3uP83wWlxbW0ocvcHAKgFU8yIpk3yql3Cg4O/tVE5i+Ht1JbXTQBUuXubrbK4mt7mTWFY+hB0uM9iD71Kce5Iur2W/leboCULDEmhHzHBh0bV3TM2WwMEYFBb+aLK0kiU3pRURwyyNIYdDdgVkDKVPpsd6/dmbSzgjVHihhOyEyABi5LbMx87MSTnJJzVd5j4Vc3FpZs8L+JiIZ+jLGro2goxQSAxSAknysRse+art9ybfGGzLRrI0dvPC8EHh4wvWfKnEsTRAFAFcooOflyNiHT7riMMZCySxxlgSA7hSQu7EAncAdzXx+KQBgpmiDMQApdQSWGVAGdyRuB7Vxrm+1W0W5gk8PK78MgjVZ5h1IjCHUdPVGOvqbcFACWQZC9xPcX5HmnS+PRRmnXhwiLFc4t9HWG/ybAj60HRhxWAxtMJojEuQ0mtdK6djls4GPrX2TicKqHaaMIwLKxdQCFGSQc4IA3zXPuO8mXDNcNAgVPHQXCRoY11rHCI20h1aMOH8wDjBK/gay8J5MlDcPMkWUjuLuaVJXjk0ddG0bIiJ85DaUXCk7GguUnMdsJoIOqhedWaPBBDKuN85xg5wPffHY4la5rwHlKe3k4c5tkYQteo4DIOmtxN1ImGe4Vc7LuC3410qgUpSgUpSgh+O8B8QyOtxPbsgYfZMulg3cOjqyN9DjI96iI/h7bxxWsdvLPbtahxHNG66yJt5A+pSrBj5sadj2x2q30oKvc8kxstrpuLpJbXWEueqHkIl2kDmRWDg+2NsDGBtUHy/yCTavBcNLC0fEJbmCVJFZxg/ZuWOoMSM5DDO++9dEpQVD/o9t+nKhluGeWZLjrM46iSxABXQ6cA9zjBG5AAGANl+TUeIRzXFzMfERzmSSQE6oiCoA06ETbsqirNSgrl/yXbTNetLrcXqRLKpIwvQBCFMDIIO+5O4Fag5AhaOdLie5uWmVEMksg1IIjqTRpUBSG82cEk9871bqUERwHgZtzIzXNxcvJpy07ggBRgBVUKi/UgZJ7mpelKBSlKBSlKBSlKBSlKBSlKBSlKBSlKD8tGCQSASOxI7fhX6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512026" y="-2286000"/>
            <a:ext cx="7058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http://37.media.tumblr.com/tumblr_lldjjgiHMU1qa3e9f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0" y="1295400"/>
            <a:ext cx="4191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581150" y="746817"/>
            <a:ext cx="18669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752600" y="2042217"/>
            <a:ext cx="1866900" cy="188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832517" y="3384975"/>
            <a:ext cx="1856678" cy="249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596018" y="4267200"/>
            <a:ext cx="1856678" cy="971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710783" y="5029200"/>
            <a:ext cx="1856678" cy="62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91156" y="1223090"/>
            <a:ext cx="309766" cy="563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68244" y="1951610"/>
            <a:ext cx="69909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Strain Engineering Goals (in order of engineering)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In swappable strain background restore WT levels of ERG9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 Swap in varying copies of AgGPPS2tr2 and </a:t>
            </a:r>
            <a:r>
              <a:rPr lang="en-US" dirty="0" err="1" smtClean="0"/>
              <a:t>ObMS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This will give us an estimate on the flux capacity of each enzyme, </a:t>
            </a:r>
          </a:p>
          <a:p>
            <a:r>
              <a:rPr lang="en-US" dirty="0"/>
              <a:t> </a:t>
            </a:r>
            <a:r>
              <a:rPr lang="en-US" dirty="0" smtClean="0"/>
              <a:t>        and give us our top producing lineage.</a:t>
            </a:r>
          </a:p>
          <a:p>
            <a:endParaRPr lang="en-US" dirty="0" smtClean="0"/>
          </a:p>
          <a:p>
            <a:pPr marL="342900" indent="-342900">
              <a:buAutoNum type="arabicParenR" startAt="3"/>
            </a:pPr>
            <a:r>
              <a:rPr lang="en-US" dirty="0" smtClean="0"/>
              <a:t>KO or titrate down the Pgal1-ERG20 . Potentially use estradiol switch.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 smtClean="0"/>
              <a:t>Additional copies of synthases can be added to increase yield.</a:t>
            </a:r>
          </a:p>
          <a:p>
            <a:r>
              <a:rPr lang="en-US" dirty="0"/>
              <a:t> </a:t>
            </a:r>
            <a:r>
              <a:rPr lang="en-US" dirty="0" smtClean="0"/>
              <a:t>      Swapping out original synthases for improved mutants.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543675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7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-35312"/>
            <a:ext cx="10439400" cy="7239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nothingoutofnothing.files.wordpress.com/2010/05/bigb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4010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975" y="649146"/>
            <a:ext cx="827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..13.8 billion years ago, a rapid expansion of matter and energy known as The Big Bang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created the known Universe.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38200" y="-381000"/>
            <a:ext cx="10439400" cy="746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883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Approximately 9 billion years later, the heavy elements dispersed by a supernovae coalesced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by gravitational attraction to form the Sun and the rest of the Solar System. </a:t>
            </a:r>
          </a:p>
        </p:txBody>
      </p:sp>
      <p:pic>
        <p:nvPicPr>
          <p:cNvPr id="2050" name="Picture 2" descr="http://www.astrobio.net/images/galleryimages_images/Gallery_Image_63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5" y="1524000"/>
            <a:ext cx="8092831" cy="41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81000" y="-533400"/>
            <a:ext cx="10134600" cy="769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074" name="Picture 2" descr="http://206.130.100.179/images/Evo_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091"/>
            <a:ext cx="9144000" cy="54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3788" y="533400"/>
            <a:ext cx="908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One billion years after that, a chemical reaction began on the third planet from the Sun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and is still continuing to this day.</a:t>
            </a:r>
          </a:p>
        </p:txBody>
      </p:sp>
    </p:spTree>
    <p:extLst>
      <p:ext uri="{BB962C8B-B14F-4D97-AF65-F5344CB8AC3E}">
        <p14:creationId xmlns:p14="http://schemas.microsoft.com/office/powerpoint/2010/main" val="6189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81000" y="-304800"/>
            <a:ext cx="10134600" cy="769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074" name="Picture 2" descr="http://206.130.100.179/images/Evo_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091"/>
            <a:ext cx="9144000" cy="54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14319"/>
            <a:ext cx="10034239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20" dirty="0" smtClean="0">
                <a:solidFill>
                  <a:schemeClr val="bg1"/>
                </a:solidFill>
              </a:rPr>
              <a:t>Due to the principle of Natural Selection, this chemical reaction diversified into many different forms.</a:t>
            </a:r>
          </a:p>
          <a:p>
            <a:endParaRPr lang="en-US" sz="1720" dirty="0" smtClean="0">
              <a:solidFill>
                <a:schemeClr val="bg1"/>
              </a:solidFill>
            </a:endParaRPr>
          </a:p>
          <a:p>
            <a:r>
              <a:rPr lang="en-US" sz="1660" dirty="0" smtClean="0">
                <a:solidFill>
                  <a:schemeClr val="bg1"/>
                </a:solidFill>
              </a:rPr>
              <a:t>However, the underlying mechanism of this reaction (DNA) remains the same across the spectrum of Life. </a:t>
            </a:r>
          </a:p>
          <a:p>
            <a:endParaRPr lang="en-US" sz="1720" dirty="0">
              <a:solidFill>
                <a:schemeClr val="bg1"/>
              </a:solidFill>
            </a:endParaRPr>
          </a:p>
          <a:p>
            <a:r>
              <a:rPr lang="en-US" sz="1720" dirty="0" smtClean="0">
                <a:solidFill>
                  <a:schemeClr val="bg1"/>
                </a:solidFill>
              </a:rPr>
              <a:t>      This allows genetic engineers to take genes from one organism and express them in another. </a:t>
            </a:r>
          </a:p>
          <a:p>
            <a:r>
              <a:rPr lang="en-US" sz="1720" dirty="0">
                <a:solidFill>
                  <a:schemeClr val="bg1"/>
                </a:solidFill>
              </a:rPr>
              <a:t> </a:t>
            </a:r>
            <a:r>
              <a:rPr lang="en-US" sz="172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720" dirty="0">
                <a:solidFill>
                  <a:schemeClr val="bg1"/>
                </a:solidFill>
              </a:rPr>
              <a:t> </a:t>
            </a:r>
            <a:r>
              <a:rPr lang="en-US" sz="1720" dirty="0" smtClean="0">
                <a:solidFill>
                  <a:schemeClr val="bg1"/>
                </a:solidFill>
              </a:rPr>
              <a:t>   genetic engineers to manipulate and combine elements </a:t>
            </a:r>
          </a:p>
          <a:p>
            <a:endParaRPr lang="en-US" sz="1720" dirty="0">
              <a:solidFill>
                <a:schemeClr val="bg1"/>
              </a:solidFill>
            </a:endParaRPr>
          </a:p>
          <a:p>
            <a:r>
              <a:rPr lang="en-US" sz="1720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52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30629"/>
            <a:ext cx="87863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 Synthetic Biology is conducted using laboratory tractable organisms.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1. Can be easily cultured in a lab.</a:t>
            </a:r>
          </a:p>
          <a:p>
            <a:r>
              <a:rPr lang="en-US" dirty="0" smtClean="0"/>
              <a:t>                                       2. Can be easily genetically modified.</a:t>
            </a:r>
          </a:p>
        </p:txBody>
      </p:sp>
      <p:pic>
        <p:nvPicPr>
          <p:cNvPr id="4098" name="Picture 2" descr="http://maltingandbrewing.com/wp-content/uploads/2012/03/YeastC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45301"/>
            <a:ext cx="3766457" cy="408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bguides.com/images/2.2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2046514" cy="204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00200"/>
            <a:ext cx="7757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i="1" dirty="0" smtClean="0"/>
              <a:t> Escherichia coli  </a:t>
            </a:r>
            <a:r>
              <a:rPr lang="en-US" dirty="0" smtClean="0"/>
              <a:t>is the typically used prokaryotic lab tractable organism.</a:t>
            </a:r>
          </a:p>
          <a:p>
            <a:endParaRPr lang="en-US" dirty="0" smtClean="0"/>
          </a:p>
          <a:p>
            <a:r>
              <a:rPr lang="en-US" i="1" dirty="0" smtClean="0"/>
              <a:t>Saccharomyces </a:t>
            </a:r>
            <a:r>
              <a:rPr lang="en-US" i="1" dirty="0" err="1" smtClean="0"/>
              <a:t>cerevisiae</a:t>
            </a:r>
            <a:r>
              <a:rPr lang="en-US" i="1" dirty="0" smtClean="0"/>
              <a:t>  </a:t>
            </a:r>
            <a:r>
              <a:rPr lang="en-US" dirty="0" smtClean="0"/>
              <a:t>is the typically used eukaryotic lab tractable organism.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96579"/>
            <a:ext cx="6229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78" y="2999682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905000" y="138153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3600" dirty="0" smtClean="0"/>
              <a:t>                                      THE CENTRAL DOGMA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19901" y="1452349"/>
            <a:ext cx="326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DNA </a:t>
            </a:r>
            <a:r>
              <a:rPr lang="en-US" sz="2400" dirty="0" smtClean="0">
                <a:sym typeface="Wingdings" panose="05000000000000000000" pitchFamily="2" charset="2"/>
              </a:rPr>
              <a:t> RNA  PROTEIN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4506" y="2743200"/>
            <a:ext cx="75146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Traditionally we control things at the transcriptional level.</a:t>
            </a:r>
          </a:p>
          <a:p>
            <a:r>
              <a:rPr lang="en-US" dirty="0" smtClean="0"/>
              <a:t>       </a:t>
            </a:r>
            <a:r>
              <a:rPr lang="en-US" sz="2000" b="1" dirty="0" smtClean="0"/>
              <a:t>Why?  </a:t>
            </a:r>
            <a:r>
              <a:rPr lang="en-US" dirty="0" smtClean="0"/>
              <a:t>Because its easy, and most portable system.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000" b="1" dirty="0" smtClean="0"/>
              <a:t>How?   </a:t>
            </a:r>
            <a:r>
              <a:rPr lang="en-US" dirty="0" smtClean="0"/>
              <a:t>Swap promoters.   Change codon optimization.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smtClean="0"/>
              <a:t>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05200" y="1833349"/>
            <a:ext cx="2467502" cy="762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63101" y="1914016"/>
            <a:ext cx="656699" cy="22196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501" y="4057287"/>
            <a:ext cx="73374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smtClean="0"/>
              <a:t>We can also control things a the post-translational level. </a:t>
            </a:r>
          </a:p>
          <a:p>
            <a:r>
              <a:rPr lang="en-US" dirty="0" smtClean="0"/>
              <a:t>       </a:t>
            </a:r>
            <a:r>
              <a:rPr lang="en-US" sz="2000" b="1" dirty="0" smtClean="0"/>
              <a:t>Why?  </a:t>
            </a:r>
            <a:r>
              <a:rPr lang="en-US" dirty="0" smtClean="0"/>
              <a:t>Potentially more powerful. Especially so for long lasting proteins.</a:t>
            </a:r>
          </a:p>
          <a:p>
            <a:r>
              <a:rPr lang="en-US" sz="2000" dirty="0" smtClean="0"/>
              <a:t>       </a:t>
            </a:r>
            <a:r>
              <a:rPr lang="en-US" sz="2000" b="1" dirty="0" smtClean="0"/>
              <a:t>How?   </a:t>
            </a:r>
            <a:r>
              <a:rPr lang="en-US" dirty="0" smtClean="0"/>
              <a:t>Fusing a degradation tag to the protein.  Temperature stability.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9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269">
            <a:off x="-7972036" y="-1939849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865"/>
            <a:ext cx="5691450" cy="24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25" y="3505200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creatia2013.files.wordpress.com/2013/03/d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269">
            <a:off x="-8507150" y="-2165319"/>
            <a:ext cx="9293888" cy="70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865"/>
            <a:ext cx="5691450" cy="24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28600" y="-76200"/>
            <a:ext cx="751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          Definitions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smtClean="0"/>
              <a:t>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77192"/>
            <a:ext cx="8305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Expression level:  </a:t>
            </a:r>
            <a:r>
              <a:rPr lang="en-US" sz="1200" dirty="0"/>
              <a:t>The amount of mRNA present </a:t>
            </a:r>
            <a:r>
              <a:rPr lang="en-US" sz="1200" dirty="0" smtClean="0"/>
              <a:t>for </a:t>
            </a:r>
            <a:r>
              <a:rPr lang="en-US" sz="1200" dirty="0"/>
              <a:t>a given </a:t>
            </a:r>
            <a:r>
              <a:rPr lang="en-US" sz="1200" dirty="0" smtClean="0"/>
              <a:t>gene</a:t>
            </a:r>
          </a:p>
          <a:p>
            <a:endParaRPr lang="en-US" sz="1200" dirty="0"/>
          </a:p>
          <a:p>
            <a:r>
              <a:rPr lang="en-US" sz="1200" b="1" dirty="0" smtClean="0"/>
              <a:t>mRNA: </a:t>
            </a:r>
            <a:r>
              <a:rPr lang="en-US" sz="1200" dirty="0" smtClean="0"/>
              <a:t>Messenger RNA. Created by transcription of DNA. Used during translation to create a protein. </a:t>
            </a:r>
          </a:p>
          <a:p>
            <a:endParaRPr lang="en-US" sz="1200" dirty="0" smtClean="0"/>
          </a:p>
          <a:p>
            <a:r>
              <a:rPr lang="en-US" sz="1200" b="1" dirty="0" smtClean="0"/>
              <a:t>Knock-Out:  </a:t>
            </a:r>
            <a:r>
              <a:rPr lang="en-US" sz="1200" dirty="0" smtClean="0"/>
              <a:t>1. (verb) To engineer the removal of a gene from the genome.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2. (noun) A strain in which a gene has been removed.</a:t>
            </a:r>
          </a:p>
          <a:p>
            <a:endParaRPr lang="en-US" sz="1200" dirty="0"/>
          </a:p>
          <a:p>
            <a:r>
              <a:rPr lang="en-US" sz="1200" b="1" dirty="0" smtClean="0"/>
              <a:t>Knock-Down/</a:t>
            </a:r>
            <a:r>
              <a:rPr lang="en-US" sz="1200" b="1" dirty="0" err="1" smtClean="0"/>
              <a:t>Downregulate</a:t>
            </a:r>
            <a:r>
              <a:rPr lang="en-US" sz="1200" b="1" dirty="0" smtClean="0"/>
              <a:t>: </a:t>
            </a:r>
            <a:r>
              <a:rPr lang="en-US" sz="1200" dirty="0" smtClean="0"/>
              <a:t>To reduce the expression of a given gene</a:t>
            </a:r>
          </a:p>
          <a:p>
            <a:endParaRPr lang="en-US" sz="1200" dirty="0"/>
          </a:p>
          <a:p>
            <a:r>
              <a:rPr lang="en-US" sz="1200" b="1" dirty="0" err="1" smtClean="0"/>
              <a:t>Upregulate</a:t>
            </a:r>
            <a:r>
              <a:rPr lang="en-US" sz="1200" b="1" dirty="0" smtClean="0"/>
              <a:t>: </a:t>
            </a:r>
            <a:r>
              <a:rPr lang="en-US" sz="1200" dirty="0" smtClean="0"/>
              <a:t>To increase the expression of a given gene</a:t>
            </a:r>
          </a:p>
          <a:p>
            <a:endParaRPr lang="en-US" sz="1200" dirty="0"/>
          </a:p>
          <a:p>
            <a:r>
              <a:rPr lang="en-US" sz="1200" b="1" dirty="0" smtClean="0"/>
              <a:t>Integrate:  </a:t>
            </a:r>
            <a:r>
              <a:rPr lang="en-US" sz="1200" dirty="0" smtClean="0"/>
              <a:t>To insert a DNA construct into the genome</a:t>
            </a:r>
          </a:p>
          <a:p>
            <a:r>
              <a:rPr lang="en-US" sz="1200" b="1" dirty="0" smtClean="0"/>
              <a:t>Integration: </a:t>
            </a:r>
            <a:r>
              <a:rPr lang="en-US" sz="1200" dirty="0" smtClean="0"/>
              <a:t>The DNA construct being inserted into the genome.</a:t>
            </a:r>
          </a:p>
          <a:p>
            <a:endParaRPr lang="en-US" sz="1200" dirty="0"/>
          </a:p>
          <a:p>
            <a:r>
              <a:rPr lang="en-US" sz="1200" b="1" dirty="0" err="1" smtClean="0"/>
              <a:t>Megastitch</a:t>
            </a:r>
            <a:r>
              <a:rPr lang="en-US" sz="1200" b="1" dirty="0" smtClean="0"/>
              <a:t>: </a:t>
            </a:r>
            <a:r>
              <a:rPr lang="en-US" sz="1200" dirty="0" smtClean="0"/>
              <a:t>A 2 part DNA construct made using ASE</a:t>
            </a:r>
          </a:p>
          <a:p>
            <a:endParaRPr lang="en-US" sz="1200" dirty="0"/>
          </a:p>
          <a:p>
            <a:r>
              <a:rPr lang="en-US" sz="1200" b="1" dirty="0" smtClean="0"/>
              <a:t>Plasmid: </a:t>
            </a:r>
            <a:r>
              <a:rPr lang="en-US" sz="1200" dirty="0" smtClean="0"/>
              <a:t>Circular,  artificial chromosome</a:t>
            </a:r>
          </a:p>
          <a:p>
            <a:endParaRPr lang="en-US" sz="1200" dirty="0"/>
          </a:p>
          <a:p>
            <a:r>
              <a:rPr lang="en-US" sz="1200" b="1" dirty="0" smtClean="0"/>
              <a:t>Transformation: </a:t>
            </a:r>
            <a:r>
              <a:rPr lang="en-US" sz="1200" dirty="0" smtClean="0"/>
              <a:t>To alter a host’s genome by direct uptake of exogenously added DNA</a:t>
            </a:r>
          </a:p>
          <a:p>
            <a:endParaRPr lang="en-US" sz="1200" dirty="0"/>
          </a:p>
          <a:p>
            <a:r>
              <a:rPr lang="en-US" sz="1200" b="1" dirty="0" err="1" smtClean="0"/>
              <a:t>URAloopout</a:t>
            </a:r>
            <a:r>
              <a:rPr lang="en-US" sz="1200" b="1" dirty="0" smtClean="0"/>
              <a:t>: </a:t>
            </a:r>
            <a:r>
              <a:rPr lang="en-US" sz="1200" dirty="0" smtClean="0"/>
              <a:t>To remove the URA3 marker from the genome. </a:t>
            </a:r>
          </a:p>
          <a:p>
            <a:endParaRPr lang="en-US" sz="1200" dirty="0" smtClean="0"/>
          </a:p>
          <a:p>
            <a:r>
              <a:rPr lang="en-US" sz="1200" b="1" dirty="0" smtClean="0"/>
              <a:t>Base pair:  </a:t>
            </a:r>
            <a:r>
              <a:rPr lang="en-US" sz="1200" dirty="0" smtClean="0"/>
              <a:t>The singular unit of DNA. Made up of two complimentary </a:t>
            </a:r>
            <a:r>
              <a:rPr lang="en-US" sz="1200" dirty="0" err="1" smtClean="0"/>
              <a:t>nucleobases</a:t>
            </a:r>
            <a:r>
              <a:rPr lang="en-US" sz="1200" dirty="0" smtClean="0"/>
              <a:t>. Adenine-Thymine, Guanine-Cytosine</a:t>
            </a:r>
          </a:p>
          <a:p>
            <a:endParaRPr lang="en-US" sz="1200" dirty="0" smtClean="0"/>
          </a:p>
          <a:p>
            <a:r>
              <a:rPr lang="en-US" sz="1200" dirty="0" smtClean="0"/>
              <a:t>GTACTACTA</a:t>
            </a:r>
          </a:p>
          <a:p>
            <a:r>
              <a:rPr lang="en-US" sz="1200" dirty="0" smtClean="0"/>
              <a:t>CATGATGAT</a:t>
            </a:r>
            <a:endParaRPr lang="en-US" sz="1200" dirty="0"/>
          </a:p>
          <a:p>
            <a:r>
              <a:rPr lang="en-US" sz="1200" b="1" dirty="0" smtClean="0"/>
              <a:t>Codon: </a:t>
            </a:r>
            <a:r>
              <a:rPr lang="en-US" sz="1200" dirty="0" smtClean="0"/>
              <a:t>Three </a:t>
            </a:r>
            <a:r>
              <a:rPr lang="en-US" sz="1200" dirty="0" err="1" smtClean="0"/>
              <a:t>basepairs</a:t>
            </a:r>
            <a:r>
              <a:rPr lang="en-US" sz="1200" dirty="0" smtClean="0"/>
              <a:t> aligned in the open reading frame, coding for an amino acid.</a:t>
            </a:r>
          </a:p>
          <a:p>
            <a:endParaRPr lang="en-US" sz="1200" dirty="0"/>
          </a:p>
          <a:p>
            <a:r>
              <a:rPr lang="en-US" sz="1200" b="1" dirty="0" smtClean="0"/>
              <a:t>Open Reading Frame</a:t>
            </a:r>
            <a:r>
              <a:rPr lang="en-US" sz="1200" dirty="0" smtClean="0"/>
              <a:t>: (ORF) The coding sequence of a gene. Including the start codon (ATG),  and up until the stop codon.</a:t>
            </a:r>
          </a:p>
          <a:p>
            <a:endParaRPr lang="en-US" sz="1200" dirty="0"/>
          </a:p>
          <a:p>
            <a:r>
              <a:rPr lang="en-US" sz="1200" b="1" dirty="0" smtClean="0"/>
              <a:t>Codon Optimized Gene : </a:t>
            </a:r>
            <a:r>
              <a:rPr lang="en-US" sz="1200" dirty="0" smtClean="0"/>
              <a:t>A gene with different codon usage coding for the same protein. May yield higher expression. Or worse.</a:t>
            </a:r>
          </a:p>
          <a:p>
            <a:endParaRPr lang="en-US" sz="1200" dirty="0" smtClean="0"/>
          </a:p>
          <a:p>
            <a:r>
              <a:rPr lang="en-US" sz="1200" b="1" dirty="0"/>
              <a:t>Protein expression: </a:t>
            </a:r>
            <a:r>
              <a:rPr lang="en-US" sz="1200" dirty="0"/>
              <a:t>There is no singular word for “total amount of a given protein</a:t>
            </a:r>
            <a:r>
              <a:rPr lang="en-US" sz="1200" dirty="0" smtClean="0"/>
              <a:t>” such as “expression” for mRNA. </a:t>
            </a:r>
            <a:r>
              <a:rPr lang="en-US" sz="1200" dirty="0"/>
              <a:t>I think protein expression is our ad hoc way of describing it. Also total functional protein. Soluble fraction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648200"/>
            <a:ext cx="15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2621</Words>
  <Application>Microsoft Office PowerPoint</Application>
  <PresentationFormat>On-screen Show (4:3)</PresentationFormat>
  <Paragraphs>472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ISIS/Draw 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Amyris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Main</dc:creator>
  <cp:lastModifiedBy>Joseph Walker</cp:lastModifiedBy>
  <cp:revision>78</cp:revision>
  <dcterms:created xsi:type="dcterms:W3CDTF">2014-05-11T16:06:51Z</dcterms:created>
  <dcterms:modified xsi:type="dcterms:W3CDTF">2015-01-07T21:55:45Z</dcterms:modified>
</cp:coreProperties>
</file>