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5"/>
  </p:notesMasterIdLst>
  <p:handoutMasterIdLst>
    <p:handoutMasterId r:id="rId6"/>
  </p:handoutMasterIdLst>
  <p:sldIdLst>
    <p:sldId id="352" r:id="rId2"/>
    <p:sldId id="367" r:id="rId3"/>
    <p:sldId id="3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88027"/>
  </p:normalViewPr>
  <p:slideViewPr>
    <p:cSldViewPr snapToGrid="0" snapToObjects="1">
      <p:cViewPr varScale="1">
        <p:scale>
          <a:sx n="112" d="100"/>
          <a:sy n="112" d="100"/>
        </p:scale>
        <p:origin x="1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8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2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19/8/24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19/8/24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19/8/24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19/8/24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19/8/24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19/8/24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19/8/24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Correction For Multiple Testing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</a:t>
            </a:r>
            <a:r>
              <a:rPr lang="en-GB" sz="3600" dirty="0" err="1"/>
              <a:t>Benjamini</a:t>
            </a:r>
            <a:r>
              <a:rPr lang="en-GB" sz="3600" dirty="0"/>
              <a:t>-Hochberg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For given </a:t>
            </a:r>
            <a:r>
              <a:rPr lang="el-GR" sz="2400" dirty="0"/>
              <a:t>α</a:t>
            </a:r>
            <a:r>
              <a:rPr lang="en-GB" sz="2400" dirty="0"/>
              <a:t> let k find the largest k such that P</a:t>
            </a:r>
            <a:r>
              <a:rPr lang="en-GB" sz="2400" baseline="-25000" dirty="0"/>
              <a:t>(k)</a:t>
            </a:r>
            <a:r>
              <a:rPr lang="en-GB" sz="2400" dirty="0"/>
              <a:t> ≤ (k/m)</a:t>
            </a:r>
            <a:r>
              <a:rPr lang="el-GR" sz="2400" dirty="0"/>
              <a:t> α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and reject null hypothesis H</a:t>
            </a:r>
            <a:r>
              <a:rPr lang="en-GB" sz="2400" baseline="-25000" dirty="0"/>
              <a:t>i</a:t>
            </a:r>
            <a:r>
              <a:rPr lang="en-GB" sz="2400" dirty="0"/>
              <a:t> for </a:t>
            </a:r>
            <a:r>
              <a:rPr lang="en-GB" sz="2400" dirty="0" err="1"/>
              <a:t>i</a:t>
            </a:r>
            <a:r>
              <a:rPr lang="en-GB" sz="2400" dirty="0"/>
              <a:t>=1,..,k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Bonferroni-holm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34" y="1485749"/>
            <a:ext cx="10140399" cy="4984955"/>
          </a:xfrm>
        </p:spPr>
        <p:txBody>
          <a:bodyPr>
            <a:normAutofit/>
          </a:bodyPr>
          <a:lstStyle/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Suppose you have m p-values, sorted into order lowest-to-highest P</a:t>
            </a:r>
            <a:r>
              <a:rPr lang="en-GB" sz="2200" baseline="-25000" dirty="0"/>
              <a:t>1</a:t>
            </a:r>
            <a:r>
              <a:rPr lang="en-GB" sz="2200" dirty="0"/>
              <a:t> , … , P</a:t>
            </a:r>
            <a:r>
              <a:rPr lang="en-GB" sz="2200" baseline="-25000" dirty="0"/>
              <a:t>m</a:t>
            </a:r>
            <a:r>
              <a:rPr lang="en-GB" sz="2200" dirty="0"/>
              <a:t>, and their corresponding hypotheses H</a:t>
            </a:r>
            <a:r>
              <a:rPr lang="en-GB" sz="2200" baseline="-25000" dirty="0"/>
              <a:t>1</a:t>
            </a:r>
            <a:r>
              <a:rPr lang="en-GB" sz="2200" dirty="0"/>
              <a:t> , … , </a:t>
            </a:r>
            <a:r>
              <a:rPr lang="en-GB" sz="2200" dirty="0" err="1"/>
              <a:t>H</a:t>
            </a:r>
            <a:r>
              <a:rPr lang="en-GB" sz="2200" baseline="-25000" dirty="0" err="1"/>
              <a:t>m</a:t>
            </a:r>
            <a:r>
              <a:rPr lang="en-GB" sz="2200" dirty="0"/>
              <a:t> . 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Choose a significance level </a:t>
            </a:r>
            <a:r>
              <a:rPr lang="el-GR" sz="2200" dirty="0"/>
              <a:t>α</a:t>
            </a:r>
            <a:r>
              <a:rPr lang="en-GB" sz="2200" dirty="0"/>
              <a:t> (e.g. 0.05).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1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  ?   If so, reject H</a:t>
            </a:r>
            <a:r>
              <a:rPr lang="en-GB" sz="2200" baseline="-25000" dirty="0"/>
              <a:t>1</a:t>
            </a:r>
            <a:r>
              <a:rPr lang="en-GB" sz="2200" dirty="0"/>
              <a:t> and continue to the next step, otherwise EXIT.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2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m-1 ? If so, reject H</a:t>
            </a:r>
            <a:r>
              <a:rPr lang="en-GB" sz="2200" baseline="-25000" dirty="0"/>
              <a:t>2</a:t>
            </a:r>
            <a:r>
              <a:rPr lang="en-GB" sz="2200" dirty="0"/>
              <a:t> and continue to the next step, otherwise EXIT.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…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And so on: for each P value, test whether </a:t>
            </a:r>
            <a:r>
              <a:rPr lang="en-GB" sz="2200" dirty="0" err="1"/>
              <a:t>P</a:t>
            </a:r>
            <a:r>
              <a:rPr lang="en-GB" sz="2200" baseline="-25000" dirty="0" err="1"/>
              <a:t>k</a:t>
            </a:r>
            <a:r>
              <a:rPr lang="en-GB" sz="2200" dirty="0"/>
              <a:t> &lt; </a:t>
            </a:r>
            <a:r>
              <a:rPr lang="el-GR" sz="2200" dirty="0"/>
              <a:t>α </a:t>
            </a:r>
            <a:r>
              <a:rPr lang="en-GB" sz="2200" dirty="0"/>
              <a:t>/ m + 1 −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5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{D0AE08C8-1D48-C645-BE0D-66D1429EDD3C}tf10001061</Template>
  <TotalTime>673</TotalTime>
  <Words>163</Words>
  <Application>Microsoft Macintosh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Courier New</vt:lpstr>
      <vt:lpstr>Menlo</vt:lpstr>
      <vt:lpstr>Tw Cen MT</vt:lpstr>
      <vt:lpstr>Tw Cen MT Condensed</vt:lpstr>
      <vt:lpstr>Wingdings</vt:lpstr>
      <vt:lpstr>Wingdings 3</vt:lpstr>
      <vt:lpstr>Integral</vt:lpstr>
      <vt:lpstr>Biostatistics   Correction For Multiple Testing  </vt:lpstr>
      <vt:lpstr>Multiple testing – Benjamini-Hochberg method</vt:lpstr>
      <vt:lpstr>Multiple testing – Bonferroni-holm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40</cp:revision>
  <dcterms:created xsi:type="dcterms:W3CDTF">2020-07-14T05:22:31Z</dcterms:created>
  <dcterms:modified xsi:type="dcterms:W3CDTF">2024-08-19T13:47:26Z</dcterms:modified>
</cp:coreProperties>
</file>