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03" r:id="rId1"/>
  </p:sldMasterIdLst>
  <p:notesMasterIdLst>
    <p:notesMasterId r:id="rId5"/>
  </p:notesMasterIdLst>
  <p:handoutMasterIdLst>
    <p:handoutMasterId r:id="rId6"/>
  </p:handoutMasterIdLst>
  <p:sldIdLst>
    <p:sldId id="352" r:id="rId2"/>
    <p:sldId id="366" r:id="rId3"/>
    <p:sldId id="3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1F6FA9"/>
    <a:srgbClr val="D6D9D9"/>
    <a:srgbClr val="E0E3E3"/>
    <a:srgbClr val="269DCD"/>
    <a:srgbClr val="237BBA"/>
    <a:srgbClr val="B60000"/>
    <a:srgbClr val="941100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88027"/>
  </p:normalViewPr>
  <p:slideViewPr>
    <p:cSldViewPr snapToGrid="0" snapToObjects="1">
      <p:cViewPr varScale="1">
        <p:scale>
          <a:sx n="112" d="100"/>
          <a:sy n="112" d="100"/>
        </p:scale>
        <p:origin x="1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6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C047-4BF6-2244-A5E3-D41B1218D9A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19463-6D85-F64E-8269-D0072813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6A05-844D-A64C-9434-FF3712A59FB6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2781-589E-1342-9FF2-F49B87B49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3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0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2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8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8171C0-695E-BD4E-B021-8976B44C063A}" type="datetime1">
              <a:rPr lang="en-SG" smtClean="0"/>
              <a:t>16/8/24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3C54-8EB9-C24B-9C31-2B1DDC9DE9A6}" type="datetime1">
              <a:rPr lang="en-SG" smtClean="0"/>
              <a:t>16/8/24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A3B-614A-7B44-98FC-38DCC6EB32F4}" type="datetime1">
              <a:rPr lang="en-SG" smtClean="0"/>
              <a:t>16/8/24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1942" indent="-233357">
              <a:buFont typeface="Arial" charset="0"/>
              <a:buChar char="•"/>
              <a:tabLst/>
              <a:defRPr sz="2800"/>
            </a:lvl2pPr>
            <a:lvl3pPr marL="585773" indent="-223833">
              <a:buFont typeface="Courier New" charset="0"/>
              <a:buChar char="o"/>
              <a:tabLst/>
              <a:defRPr sz="2400"/>
            </a:lvl3pPr>
            <a:lvl4pPr marL="808018" indent="-207957">
              <a:buFont typeface="Wingdings" charset="2"/>
              <a:buChar char="§"/>
              <a:tabLst/>
              <a:defRPr sz="2000"/>
            </a:lvl4pPr>
            <a:lvl5pPr marL="990575" indent="-209545">
              <a:buFont typeface="Wingdings" charset="2"/>
              <a:buChar char="Ø"/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1D3-5D48-6C49-8100-1BFEDDA27045}" type="datetime1">
              <a:rPr lang="en-SG" smtClean="0"/>
              <a:t>16/8/24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5509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sz="1800" dirty="0"/>
          </a:p>
        </p:txBody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4DE5-3FA5-CB41-9D0A-192659D1CB71}" type="datetime1">
              <a:rPr lang="en-SG" smtClean="0"/>
              <a:t>16/8/24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453600" y="519376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E459-705C-6E47-A7D6-9BAC4DCC79E5}" type="datetime1">
              <a:rPr lang="en-SG" smtClean="0"/>
              <a:t>16/8/24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D9F5-A799-534F-ADC1-59DEE366892C}" type="datetime1">
              <a:rPr lang="en-SG" smtClean="0"/>
              <a:t>16/8/24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0D58-1596-D242-A555-BB899CD37BDE}" type="datetime1">
              <a:rPr lang="en-SG" smtClean="0"/>
              <a:t>16/8/24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5D21-BC09-2042-8183-6DEFCDF5312A}" type="datetime1">
              <a:rPr lang="en-SG" smtClean="0"/>
              <a:t>16/8/24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DC18-B983-004C-8152-2C2BF2CFEDD7}" type="datetime1">
              <a:rPr lang="en-SG" smtClean="0"/>
              <a:t>16/8/24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D44-7826-F548-A836-9F6150569590}" type="datetime1">
              <a:rPr lang="en-SG" smtClean="0"/>
              <a:t>16/8/24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40233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265169" marR="0" lvl="1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48045" marR="0" lvl="2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94345" marR="0" lvl="3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777221" marR="0" lvl="4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3BF20-5808-0847-A21A-F2A835930045}" type="datetime1">
              <a:rPr lang="en-SG" smtClean="0"/>
              <a:t>16/8/24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1196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marR="0" indent="-91438" algn="l" defTabSz="914377" rtl="0" eaLnBrk="1" fontAlgn="auto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Tw Cen MT" panose="020B0602020104020603" pitchFamily="34" charset="0"/>
        <a:buChar char=" 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Ø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600" y="1105351"/>
            <a:ext cx="5631591" cy="3023981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Biostatistics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Correction For Multiple Testing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2" y="4297558"/>
            <a:ext cx="5477071" cy="1431695"/>
          </a:xfrm>
        </p:spPr>
        <p:txBody>
          <a:bodyPr anchor="t">
            <a:norm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  <a:p>
            <a:pPr lvl="0"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Justin Whalley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6"/>
    </mc:Choice>
    <mc:Fallback xmlns="">
      <p:transition spd="slow" advTm="14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dirty="0"/>
              <a:t>Multiple testing – Bonferroni-holm method</a:t>
            </a:r>
            <a:endParaRPr lang="en-GB" sz="3600" cap="none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34" y="1485749"/>
            <a:ext cx="10140399" cy="4984955"/>
          </a:xfrm>
        </p:spPr>
        <p:txBody>
          <a:bodyPr>
            <a:normAutofit/>
          </a:bodyPr>
          <a:lstStyle/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Suppose you have m p-values, sorted into order lowest-to-highest P</a:t>
            </a:r>
            <a:r>
              <a:rPr lang="en-GB" sz="2200" baseline="-25000" dirty="0"/>
              <a:t>1</a:t>
            </a:r>
            <a:r>
              <a:rPr lang="en-GB" sz="2200" dirty="0"/>
              <a:t> , … , P</a:t>
            </a:r>
            <a:r>
              <a:rPr lang="en-GB" sz="2200" baseline="-25000" dirty="0"/>
              <a:t>m</a:t>
            </a:r>
            <a:r>
              <a:rPr lang="en-GB" sz="2200" dirty="0"/>
              <a:t>, and their corresponding hypotheses H</a:t>
            </a:r>
            <a:r>
              <a:rPr lang="en-GB" sz="2200" baseline="-25000" dirty="0"/>
              <a:t>1</a:t>
            </a:r>
            <a:r>
              <a:rPr lang="en-GB" sz="2200" dirty="0"/>
              <a:t> , … , </a:t>
            </a:r>
            <a:r>
              <a:rPr lang="en-GB" sz="2200" dirty="0" err="1"/>
              <a:t>H</a:t>
            </a:r>
            <a:r>
              <a:rPr lang="en-GB" sz="2200" baseline="-25000" dirty="0" err="1"/>
              <a:t>m</a:t>
            </a:r>
            <a:r>
              <a:rPr lang="en-GB" sz="2200" dirty="0"/>
              <a:t> . 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Choose a significance level </a:t>
            </a:r>
            <a:r>
              <a:rPr lang="el-GR" sz="2200" dirty="0"/>
              <a:t>α</a:t>
            </a:r>
            <a:r>
              <a:rPr lang="en-GB" sz="2200" dirty="0"/>
              <a:t> (e.g. 0.05).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Is P</a:t>
            </a:r>
            <a:r>
              <a:rPr lang="en-GB" sz="2200" baseline="-25000" dirty="0"/>
              <a:t>1</a:t>
            </a:r>
            <a:r>
              <a:rPr lang="en-GB" sz="2200" dirty="0"/>
              <a:t> &lt; </a:t>
            </a:r>
            <a:r>
              <a:rPr lang="el-GR" sz="2200" dirty="0"/>
              <a:t>α / </a:t>
            </a:r>
            <a:r>
              <a:rPr lang="en-GB" sz="2200" dirty="0"/>
              <a:t>m  ?   If so, reject H</a:t>
            </a:r>
            <a:r>
              <a:rPr lang="en-GB" sz="2200" baseline="-25000" dirty="0"/>
              <a:t>1</a:t>
            </a:r>
            <a:r>
              <a:rPr lang="en-GB" sz="2200" dirty="0"/>
              <a:t> and continue to the next step, otherwise EXIT.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Is P</a:t>
            </a:r>
            <a:r>
              <a:rPr lang="en-GB" sz="2200" baseline="-25000" dirty="0"/>
              <a:t>2</a:t>
            </a:r>
            <a:r>
              <a:rPr lang="en-GB" sz="2200" dirty="0"/>
              <a:t> &lt; </a:t>
            </a:r>
            <a:r>
              <a:rPr lang="el-GR" sz="2200" dirty="0"/>
              <a:t>α / </a:t>
            </a:r>
            <a:r>
              <a:rPr lang="en-GB" sz="2200" dirty="0"/>
              <a:t>m-1 ? If so, reject H</a:t>
            </a:r>
            <a:r>
              <a:rPr lang="en-GB" sz="2200" baseline="-25000" dirty="0"/>
              <a:t>2</a:t>
            </a:r>
            <a:r>
              <a:rPr lang="en-GB" sz="2200" dirty="0"/>
              <a:t> and continue to the next step, otherwise EXIT.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…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And so on: for each P value, test whether </a:t>
            </a:r>
            <a:r>
              <a:rPr lang="en-GB" sz="2200" dirty="0" err="1"/>
              <a:t>P</a:t>
            </a:r>
            <a:r>
              <a:rPr lang="en-GB" sz="2200" baseline="-25000" dirty="0" err="1"/>
              <a:t>k</a:t>
            </a:r>
            <a:r>
              <a:rPr lang="en-GB" sz="2200" dirty="0"/>
              <a:t> &lt; </a:t>
            </a:r>
            <a:r>
              <a:rPr lang="el-GR" sz="2200" dirty="0"/>
              <a:t>α </a:t>
            </a:r>
            <a:r>
              <a:rPr lang="en-GB" sz="2200" dirty="0"/>
              <a:t>/ m + 1 −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dirty="0"/>
              <a:t>Multiple testing – </a:t>
            </a:r>
            <a:r>
              <a:rPr lang="en-GB" sz="3600" dirty="0" err="1"/>
              <a:t>Benjamini</a:t>
            </a:r>
            <a:r>
              <a:rPr lang="en-GB" sz="3600" dirty="0"/>
              <a:t>-Hochberg method</a:t>
            </a:r>
            <a:endParaRPr lang="en-GB" sz="3600" cap="none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73045"/>
            <a:ext cx="10140399" cy="49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For given </a:t>
            </a:r>
            <a:r>
              <a:rPr lang="el-GR" sz="2400" dirty="0"/>
              <a:t>α</a:t>
            </a:r>
            <a:r>
              <a:rPr lang="en-GB" sz="2400" dirty="0"/>
              <a:t> let k find the largest k such that P</a:t>
            </a:r>
            <a:r>
              <a:rPr lang="en-GB" sz="2400" baseline="-25000" dirty="0"/>
              <a:t>(k)</a:t>
            </a:r>
            <a:r>
              <a:rPr lang="en-GB" sz="2400" dirty="0"/>
              <a:t> ≤ (k/m)</a:t>
            </a:r>
            <a:r>
              <a:rPr lang="el-GR" sz="2400" dirty="0"/>
              <a:t> α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and reject null hypothesis H</a:t>
            </a:r>
            <a:r>
              <a:rPr lang="en-GB" sz="2400" baseline="-25000" dirty="0"/>
              <a:t>i</a:t>
            </a:r>
            <a:r>
              <a:rPr lang="en-GB" sz="2400" dirty="0"/>
              <a:t> for </a:t>
            </a:r>
            <a:r>
              <a:rPr lang="en-GB" sz="2400" dirty="0" err="1"/>
              <a:t>i</a:t>
            </a:r>
            <a:r>
              <a:rPr lang="en-GB" sz="2400" dirty="0"/>
              <a:t>=1,..,k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60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{D0AE08C8-1D48-C645-BE0D-66D1429EDD3C}tf10001061</Template>
  <TotalTime>673</TotalTime>
  <Words>163</Words>
  <Application>Microsoft Macintosh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Courier New</vt:lpstr>
      <vt:lpstr>Menlo</vt:lpstr>
      <vt:lpstr>Tw Cen MT</vt:lpstr>
      <vt:lpstr>Tw Cen MT Condensed</vt:lpstr>
      <vt:lpstr>Wingdings</vt:lpstr>
      <vt:lpstr>Wingdings 3</vt:lpstr>
      <vt:lpstr>Integral</vt:lpstr>
      <vt:lpstr>Biostatistics   Correction For Multiple Testing  </vt:lpstr>
      <vt:lpstr>Multiple testing – Bonferroni-holm method</vt:lpstr>
      <vt:lpstr>Multiple testing – Benjamini-Hochberg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neanderthal introgressed sequence on Innate IMMUNE RESPONSE</dc:title>
  <dc:creator>Shiyao Ke</dc:creator>
  <cp:lastModifiedBy>Justin Whalley</cp:lastModifiedBy>
  <cp:revision>39</cp:revision>
  <dcterms:created xsi:type="dcterms:W3CDTF">2020-07-14T05:22:31Z</dcterms:created>
  <dcterms:modified xsi:type="dcterms:W3CDTF">2024-08-16T17:01:56Z</dcterms:modified>
</cp:coreProperties>
</file>