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703" r:id="rId1"/>
  </p:sldMasterIdLst>
  <p:notesMasterIdLst>
    <p:notesMasterId r:id="rId7"/>
  </p:notesMasterIdLst>
  <p:handoutMasterIdLst>
    <p:handoutMasterId r:id="rId8"/>
  </p:handoutMasterIdLst>
  <p:sldIdLst>
    <p:sldId id="352" r:id="rId2"/>
    <p:sldId id="300" r:id="rId3"/>
    <p:sldId id="342" r:id="rId4"/>
    <p:sldId id="316" r:id="rId5"/>
    <p:sldId id="34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F7F7F"/>
    <a:srgbClr val="1F6FA9"/>
    <a:srgbClr val="D6D9D9"/>
    <a:srgbClr val="E0E3E3"/>
    <a:srgbClr val="269DCD"/>
    <a:srgbClr val="237BBA"/>
    <a:srgbClr val="B60000"/>
    <a:srgbClr val="941100"/>
    <a:srgbClr val="521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8095"/>
  </p:normalViewPr>
  <p:slideViewPr>
    <p:cSldViewPr snapToGrid="0" snapToObjects="1">
      <p:cViewPr varScale="1">
        <p:scale>
          <a:sx n="109" d="100"/>
          <a:sy n="109" d="100"/>
        </p:scale>
        <p:origin x="216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36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5C047-4BF6-2244-A5E3-D41B1218D9A5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19463-6D85-F64E-8269-D0072813E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2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76A05-844D-A64C-9434-FF3712A59FB6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52781-589E-1342-9FF2-F49B87B49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63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ationalgenome.org/dat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internationalgenome.org/category/population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10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Art of Statistics – David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Speigelhalter</a:t>
            </a:r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2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adapted from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Mafessoni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F. (2019). Encounters with archaic hominins. </a:t>
            </a:r>
            <a:r>
              <a:rPr lang="en-SG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 Ecology &amp; Evolution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3, 14–15. (https://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www.nature.com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/articles/s41559-018-0729-6)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43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Neanderthal SNPs from: </a:t>
            </a:r>
          </a:p>
          <a:p>
            <a:r>
              <a:rPr lang="en-GB" dirty="0" err="1"/>
              <a:t>Dannemann</a:t>
            </a:r>
            <a:r>
              <a:rPr lang="en-GB" dirty="0"/>
              <a:t> M, </a:t>
            </a:r>
            <a:r>
              <a:rPr lang="en-GB" dirty="0" err="1"/>
              <a:t>Prufer</a:t>
            </a:r>
            <a:r>
              <a:rPr lang="en-GB" dirty="0"/>
              <a:t> K &amp; Kelso J. Functional implications of Neandertal introgression in modern humans. </a:t>
            </a:r>
            <a:r>
              <a:rPr lang="en-GB" i="1" dirty="0"/>
              <a:t>Genome </a:t>
            </a:r>
            <a:r>
              <a:rPr lang="en-GB" i="1" dirty="0" err="1"/>
              <a:t>Biol</a:t>
            </a:r>
            <a:r>
              <a:rPr lang="en-GB" dirty="0"/>
              <a:t> 2017 18:61.</a:t>
            </a:r>
          </a:p>
          <a:p>
            <a:r>
              <a:rPr lang="en-GB" dirty="0" err="1"/>
              <a:t>Simonti</a:t>
            </a:r>
            <a:r>
              <a:rPr lang="en-GB" dirty="0"/>
              <a:t> CN et al. The phenotypic legacy of admixture between modern humans and Neandertals. </a:t>
            </a:r>
            <a:r>
              <a:rPr lang="en-GB" i="1" dirty="0"/>
              <a:t>Science</a:t>
            </a:r>
            <a:r>
              <a:rPr lang="en-GB" dirty="0"/>
              <a:t> 2016 351:737-41.</a:t>
            </a:r>
          </a:p>
          <a:p>
            <a:endParaRPr lang="en-GB" b="1" dirty="0"/>
          </a:p>
          <a:p>
            <a:r>
              <a:rPr lang="en-GB" b="1" dirty="0"/>
              <a:t>Minor allele frequencies from: </a:t>
            </a:r>
          </a:p>
          <a:p>
            <a:r>
              <a:rPr lang="en-GB" dirty="0">
                <a:hlinkClick r:id="rId3"/>
              </a:rPr>
              <a:t>1000 genomes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With five super populatuions and 26 specific populations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71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17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 algn="ctr">
              <a:buNone/>
              <a:defRPr sz="18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800"/>
            </a:lvl4pPr>
            <a:lvl5pPr marL="1828754" indent="0" algn="ctr">
              <a:buNone/>
              <a:defRPr sz="1800"/>
            </a:lvl5pPr>
            <a:lvl6pPr marL="2285943" indent="0" algn="ctr">
              <a:buNone/>
              <a:defRPr sz="1800"/>
            </a:lvl6pPr>
            <a:lvl7pPr marL="2743131" indent="0" algn="ctr">
              <a:buNone/>
              <a:defRPr sz="1800"/>
            </a:lvl7pPr>
            <a:lvl8pPr marL="3200320" indent="0" algn="ctr">
              <a:buNone/>
              <a:defRPr sz="1800"/>
            </a:lvl8pPr>
            <a:lvl9pPr marL="3657509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D8171C0-695E-BD4E-B021-8976B44C063A}" type="datetime1">
              <a:rPr lang="en-SG" smtClean="0"/>
              <a:t>15/8/24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3C54-8EB9-C24B-9C31-2B1DDC9DE9A6}" type="datetime1">
              <a:rPr lang="en-SG" smtClean="0"/>
              <a:t>15/8/24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2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A3B-614A-7B44-98FC-38DCC6EB32F4}" type="datetime1">
              <a:rPr lang="en-SG" smtClean="0"/>
              <a:t>15/8/24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 marL="361942" indent="-233357">
              <a:buFont typeface="Arial" charset="0"/>
              <a:buChar char="•"/>
              <a:tabLst/>
              <a:defRPr sz="2800"/>
            </a:lvl2pPr>
            <a:lvl3pPr marL="585773" indent="-223833">
              <a:buFont typeface="Courier New" charset="0"/>
              <a:buChar char="o"/>
              <a:tabLst/>
              <a:defRPr sz="2400"/>
            </a:lvl3pPr>
            <a:lvl4pPr marL="808018" indent="-207957">
              <a:buFont typeface="Wingdings" charset="2"/>
              <a:buChar char="§"/>
              <a:tabLst/>
              <a:defRPr sz="2000"/>
            </a:lvl4pPr>
            <a:lvl5pPr marL="990575" indent="-209545">
              <a:buFont typeface="Wingdings" charset="2"/>
              <a:buChar char="Ø"/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1D3-5D48-6C49-8100-1BFEDDA27045}" type="datetime1">
              <a:rPr lang="en-SG" smtClean="0"/>
              <a:t>15/8/24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9F3C1A03-04C2-0846-ADDA-213E9916F0D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5509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sz="1800" dirty="0"/>
          </a:p>
        </p:txBody>
      </p:sp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4DE5-3FA5-CB41-9D0A-192659D1CB71}" type="datetime1">
              <a:rPr lang="en-SG" smtClean="0"/>
              <a:t>15/8/24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453600" y="519376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E459-705C-6E47-A7D6-9BAC4DCC79E5}" type="datetime1">
              <a:rPr lang="en-SG" smtClean="0"/>
              <a:t>15/8/24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D9F5-A799-534F-ADC1-59DEE366892C}" type="datetime1">
              <a:rPr lang="en-SG" smtClean="0"/>
              <a:t>15/8/24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0D58-1596-D242-A555-BB899CD37BDE}" type="datetime1">
              <a:rPr lang="en-SG" smtClean="0"/>
              <a:t>15/8/24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5D21-BC09-2042-8183-6DEFCDF5312A}" type="datetime1">
              <a:rPr lang="en-SG" smtClean="0"/>
              <a:t>15/8/24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DC18-B983-004C-8152-2C2BF2CFEDD7}" type="datetime1">
              <a:rPr lang="en-SG" smtClean="0"/>
              <a:t>15/8/24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D44-7826-F548-A836-9F6150569590}" type="datetime1">
              <a:rPr lang="en-SG" smtClean="0"/>
              <a:t>15/8/24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40233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9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265169" marR="0" lvl="1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48045" marR="0" lvl="2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594345" marR="0" lvl="3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777221" marR="0" lvl="4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C3BF20-5808-0847-A21A-F2A835930045}" type="datetime1">
              <a:rPr lang="en-SG" smtClean="0"/>
              <a:t>15/8/24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F3C1A03-04C2-0846-ADDA-213E9916F0D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511962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4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</p:sldLayoutIdLst>
  <p:hf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38" marR="0" indent="-91438" algn="l" defTabSz="914377" rtl="0" eaLnBrk="1" fontAlgn="auto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1CADE4"/>
        </a:buClr>
        <a:buSzPct val="100000"/>
        <a:buFont typeface="Tw Cen MT" panose="020B0602020104020603" pitchFamily="34" charset="0"/>
        <a:buChar char=" 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69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45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45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21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Wingdings" charset="2"/>
        <a:buChar char="Ø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7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677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2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2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4F47E8-C2CA-43A6-9404-03BADA34D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5600" y="1105351"/>
            <a:ext cx="5631591" cy="302398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Biostatistics</a:t>
            </a: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r>
              <a:rPr lang="en-GB" sz="36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DAY 1: Tests of significance and correlations</a:t>
            </a: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0122" y="4297558"/>
            <a:ext cx="5477071" cy="1431695"/>
          </a:xfrm>
        </p:spPr>
        <p:txBody>
          <a:bodyPr anchor="t">
            <a:normAutofit/>
          </a:bodyPr>
          <a:lstStyle/>
          <a:p>
            <a:endParaRPr lang="en-GB" sz="1600" dirty="0">
              <a:solidFill>
                <a:schemeClr val="bg1"/>
              </a:solidFill>
            </a:endParaRPr>
          </a:p>
          <a:p>
            <a:pPr lvl="0" algn="ctr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Justin Whalley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9942E-93C8-4B24-9978-DBD698E1E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1695"/>
            <a:ext cx="4305009" cy="5592188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3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96"/>
    </mc:Choice>
    <mc:Fallback xmlns="">
      <p:transition spd="slow" advTm="145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5CD97-EBA1-B146-AC2F-3BBCE1AD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2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1EB1AA-9064-C047-84EB-D0B79AF2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Recommended reading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9CADEE-EF41-124F-92B3-BEA50D72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62" y="0"/>
            <a:ext cx="4262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3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2647-30F0-3B45-868F-FBC0B173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48" y="402336"/>
            <a:ext cx="10767329" cy="1111262"/>
          </a:xfrm>
        </p:spPr>
        <p:txBody>
          <a:bodyPr>
            <a:normAutofit/>
          </a:bodyPr>
          <a:lstStyle/>
          <a:p>
            <a:r>
              <a:rPr lang="en-GB" sz="3600" cap="none" dirty="0">
                <a:latin typeface="+mn-lt"/>
              </a:rPr>
              <a:t>Modern non-African humans contain Neanderthal DNA fragments in their genomes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5CD97-EBA1-B146-AC2F-3BBCE1AD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E2B31-307B-6446-8D8D-A516C50F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7177" y="1847465"/>
            <a:ext cx="6102104" cy="330452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11253C8-BD81-C945-B6D8-FE8DF3D2A0D8}"/>
              </a:ext>
            </a:extLst>
          </p:cNvPr>
          <p:cNvGrpSpPr/>
          <p:nvPr/>
        </p:nvGrpSpPr>
        <p:grpSpPr>
          <a:xfrm>
            <a:off x="6928938" y="1759918"/>
            <a:ext cx="4814957" cy="3233252"/>
            <a:chOff x="7032175" y="1759918"/>
            <a:chExt cx="4814957" cy="32332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2A0579-173F-C345-82A8-C0C4F4C5CF7B}"/>
                </a:ext>
              </a:extLst>
            </p:cNvPr>
            <p:cNvSpPr txBox="1"/>
            <p:nvPr/>
          </p:nvSpPr>
          <p:spPr>
            <a:xfrm>
              <a:off x="7032175" y="4587120"/>
              <a:ext cx="1492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Neanderthal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6C24A8-250F-DA48-A8FC-F005E90FE7AF}"/>
                </a:ext>
              </a:extLst>
            </p:cNvPr>
            <p:cNvSpPr txBox="1"/>
            <p:nvPr/>
          </p:nvSpPr>
          <p:spPr>
            <a:xfrm>
              <a:off x="9167155" y="4587120"/>
              <a:ext cx="9263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African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459F87-3E49-7242-AA6D-67D2274DF3BC}"/>
                </a:ext>
              </a:extLst>
            </p:cNvPr>
            <p:cNvSpPr txBox="1"/>
            <p:nvPr/>
          </p:nvSpPr>
          <p:spPr>
            <a:xfrm>
              <a:off x="10407827" y="4593060"/>
              <a:ext cx="14393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Non-African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9F456D-3513-6D4A-BE89-A17F2ABFD287}"/>
                </a:ext>
              </a:extLst>
            </p:cNvPr>
            <p:cNvGrpSpPr/>
            <p:nvPr/>
          </p:nvGrpSpPr>
          <p:grpSpPr>
            <a:xfrm rot="5400000">
              <a:off x="7996647" y="1520077"/>
              <a:ext cx="2833143" cy="3312826"/>
              <a:chOff x="5418055" y="1740717"/>
              <a:chExt cx="2833143" cy="3312826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9B89D40-D12C-174A-9430-04B5EFAD1C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152573" y="2954919"/>
                <a:ext cx="1364106" cy="283314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85852A9-22AB-4541-93CF-AD805BB4391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860266" y="1298507"/>
                <a:ext cx="1948721" cy="283314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A6811A6-8CFB-1246-B848-8F1F141904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412884" y="2254661"/>
                <a:ext cx="497819" cy="117880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8BBCF72-670C-F346-9C6C-0F3BF823CBD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444881" y="3457090"/>
                <a:ext cx="265325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F42381-F6EB-B344-9BCE-24C7F61E35F2}"/>
                </a:ext>
              </a:extLst>
            </p:cNvPr>
            <p:cNvSpPr txBox="1"/>
            <p:nvPr/>
          </p:nvSpPr>
          <p:spPr>
            <a:xfrm>
              <a:off x="7963460" y="3484979"/>
              <a:ext cx="2128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Interbreeding</a:t>
              </a:r>
            </a:p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~50,000 years ago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16EDA3-CF1F-4142-9020-744FB451CBB8}"/>
              </a:ext>
            </a:extLst>
          </p:cNvPr>
          <p:cNvGrpSpPr/>
          <p:nvPr/>
        </p:nvGrpSpPr>
        <p:grpSpPr>
          <a:xfrm>
            <a:off x="10222922" y="4975971"/>
            <a:ext cx="1545936" cy="1335946"/>
            <a:chOff x="10326159" y="4975971"/>
            <a:chExt cx="1545936" cy="13359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1D37E5-9826-EF4E-B751-4DD4C77F7CBD}"/>
                </a:ext>
              </a:extLst>
            </p:cNvPr>
            <p:cNvSpPr txBox="1"/>
            <p:nvPr/>
          </p:nvSpPr>
          <p:spPr>
            <a:xfrm>
              <a:off x="10326159" y="5296254"/>
              <a:ext cx="15459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sym typeface="Wingdings" pitchFamily="2" charset="2"/>
                </a:rPr>
                <a:t>1.5~4% </a:t>
              </a:r>
            </a:p>
            <a:p>
              <a:pPr algn="ctr"/>
              <a:r>
                <a:rPr lang="en-GB" sz="2000" dirty="0">
                  <a:solidFill>
                    <a:schemeClr val="accent2"/>
                  </a:solidFill>
                  <a:sym typeface="Wingdings" pitchFamily="2" charset="2"/>
                </a:rPr>
                <a:t>Neanderthal </a:t>
              </a:r>
            </a:p>
            <a:p>
              <a:pPr algn="ctr"/>
              <a:r>
                <a:rPr lang="en-GB" sz="2000" dirty="0">
                  <a:solidFill>
                    <a:schemeClr val="accent2"/>
                  </a:solidFill>
                  <a:sym typeface="Wingdings" pitchFamily="2" charset="2"/>
                </a:rPr>
                <a:t>ancestry</a:t>
              </a:r>
              <a:endParaRPr lang="en-GB" sz="2000" dirty="0">
                <a:solidFill>
                  <a:schemeClr val="accent2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35636F4-FEC9-A649-9909-A8D720B12B7A}"/>
                </a:ext>
              </a:extLst>
            </p:cNvPr>
            <p:cNvCxnSpPr>
              <a:cxnSpLocks/>
            </p:cNvCxnSpPr>
            <p:nvPr/>
          </p:nvCxnSpPr>
          <p:spPr>
            <a:xfrm>
              <a:off x="11027603" y="4975971"/>
              <a:ext cx="0" cy="3350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E7F20F6-680B-524D-8F6A-CAC983577372}"/>
              </a:ext>
            </a:extLst>
          </p:cNvPr>
          <p:cNvSpPr txBox="1"/>
          <p:nvPr/>
        </p:nvSpPr>
        <p:spPr>
          <a:xfrm>
            <a:off x="14750" y="6607277"/>
            <a:ext cx="3938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Map adapted from </a:t>
            </a:r>
            <a:r>
              <a:rPr lang="en-SG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Mafessoni</a:t>
            </a:r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, F. (2019). </a:t>
            </a:r>
            <a:r>
              <a:rPr lang="en-SG" sz="1100" i="1" dirty="0">
                <a:latin typeface="Calibri" panose="020F0502020204030204" pitchFamily="34" charset="0"/>
                <a:cs typeface="Calibri" panose="020F0502020204030204" pitchFamily="34" charset="0"/>
              </a:rPr>
              <a:t>Nat. Ecol. </a:t>
            </a:r>
            <a:r>
              <a:rPr lang="en-SG" sz="1100" i="1" dirty="0" err="1">
                <a:latin typeface="Calibri" panose="020F0502020204030204" pitchFamily="34" charset="0"/>
                <a:cs typeface="Calibri" panose="020F0502020204030204" pitchFamily="34" charset="0"/>
              </a:rPr>
              <a:t>Evol</a:t>
            </a:r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. 3:14–15.</a:t>
            </a:r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AD822-9C1A-BA45-AB73-2B7F1F9150CD}"/>
              </a:ext>
            </a:extLst>
          </p:cNvPr>
          <p:cNvSpPr txBox="1"/>
          <p:nvPr/>
        </p:nvSpPr>
        <p:spPr>
          <a:xfrm>
            <a:off x="7877507" y="6422611"/>
            <a:ext cx="211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Slide from </a:t>
            </a:r>
            <a:r>
              <a:rPr lang="en-GB" dirty="0" err="1"/>
              <a:t>Shiyao</a:t>
            </a:r>
            <a:r>
              <a:rPr lang="en-GB" dirty="0"/>
              <a:t> </a:t>
            </a:r>
            <a:r>
              <a:rPr lang="en-GB" dirty="0" err="1"/>
              <a:t>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05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2647-30F0-3B45-868F-FBC0B173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02336"/>
            <a:ext cx="10140401" cy="1219987"/>
          </a:xfrm>
        </p:spPr>
        <p:txBody>
          <a:bodyPr>
            <a:normAutofit/>
          </a:bodyPr>
          <a:lstStyle/>
          <a:p>
            <a:r>
              <a:rPr lang="en-GB" sz="3600" cap="none" dirty="0">
                <a:latin typeface="+mn-lt"/>
              </a:rPr>
              <a:t>Data for investigating Neanderthal introgression in modern humans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F6D09-21D1-B445-A0D3-811B8173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873045"/>
            <a:ext cx="10140399" cy="4984955"/>
          </a:xfrm>
        </p:spPr>
        <p:txBody>
          <a:bodyPr>
            <a:normAutofit/>
          </a:bodyPr>
          <a:lstStyle/>
          <a:p>
            <a:pPr marL="541338" indent="-541338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200" dirty="0"/>
              <a:t>Have genome coordinates of introgressed sequences from Altai Neanderthal in modern humans.</a:t>
            </a:r>
          </a:p>
          <a:p>
            <a:pPr marL="541338" indent="-541338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200" dirty="0"/>
              <a:t>Have crossed these with the 1000 genome project, to get the minor allele frequency in different populations:</a:t>
            </a: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200" dirty="0"/>
              <a:t>European super population: 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neanderthal_snps_european_maf_1000genome.tsv</a:t>
            </a: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200" dirty="0"/>
              <a:t>African super population: 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neanderthal_snps_african_maf_10000genome.tsv</a:t>
            </a: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200" dirty="0"/>
              <a:t>All super populations: 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neanderthal_snps_maf_10000genome.tsv</a:t>
            </a: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200" dirty="0"/>
              <a:t>African specific populations: 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neanderthal_snps_african_specific_maf_10000genome.tsv</a:t>
            </a: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endParaRPr lang="en-GB" sz="2200" dirty="0"/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endParaRPr lang="en-GB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5CD97-EBA1-B146-AC2F-3BBCE1AD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00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5CD97-EBA1-B146-AC2F-3BBCE1AD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040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{A6088800-945A-8748-BCFF-642BBE15A5D1}tf10001061</Template>
  <TotalTime>739</TotalTime>
  <Words>281</Words>
  <Application>Microsoft Macintosh PowerPoint</Application>
  <PresentationFormat>Widescreen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Courier New</vt:lpstr>
      <vt:lpstr>Menlo</vt:lpstr>
      <vt:lpstr>Tw Cen MT</vt:lpstr>
      <vt:lpstr>Tw Cen MT Condensed</vt:lpstr>
      <vt:lpstr>Wingdings</vt:lpstr>
      <vt:lpstr>Wingdings 3</vt:lpstr>
      <vt:lpstr>Integral</vt:lpstr>
      <vt:lpstr>Biostatistics   DAY 1: Tests of significance and correlations  </vt:lpstr>
      <vt:lpstr>Recommended reading</vt:lpstr>
      <vt:lpstr>Modern non-African humans contain Neanderthal DNA fragments in their genomes</vt:lpstr>
      <vt:lpstr>Data for investigating Neanderthal introgression in modern humans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neanderthal introgressed sequence on Innate IMMUNE RESPONSE</dc:title>
  <dc:creator>Shiyao Ke</dc:creator>
  <cp:lastModifiedBy>Justin Whalley</cp:lastModifiedBy>
  <cp:revision>23</cp:revision>
  <dcterms:created xsi:type="dcterms:W3CDTF">2020-07-14T05:22:31Z</dcterms:created>
  <dcterms:modified xsi:type="dcterms:W3CDTF">2024-08-15T20:40:30Z</dcterms:modified>
</cp:coreProperties>
</file>