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03" r:id="rId1"/>
  </p:sldMasterIdLst>
  <p:notesMasterIdLst>
    <p:notesMasterId r:id="rId11"/>
  </p:notesMasterIdLst>
  <p:handoutMasterIdLst>
    <p:handoutMasterId r:id="rId12"/>
  </p:handoutMasterIdLst>
  <p:sldIdLst>
    <p:sldId id="352" r:id="rId2"/>
    <p:sldId id="342" r:id="rId3"/>
    <p:sldId id="554" r:id="rId4"/>
    <p:sldId id="372" r:id="rId5"/>
    <p:sldId id="547" r:id="rId6"/>
    <p:sldId id="551" r:id="rId7"/>
    <p:sldId id="552" r:id="rId8"/>
    <p:sldId id="553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1F6FA9"/>
    <a:srgbClr val="D6D9D9"/>
    <a:srgbClr val="E0E3E3"/>
    <a:srgbClr val="269DCD"/>
    <a:srgbClr val="237BBA"/>
    <a:srgbClr val="B60000"/>
    <a:srgbClr val="941100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8095"/>
  </p:normalViewPr>
  <p:slideViewPr>
    <p:cSldViewPr snapToGrid="0" snapToObjects="1">
      <p:cViewPr varScale="1">
        <p:scale>
          <a:sx n="109" d="100"/>
          <a:sy n="109" d="100"/>
        </p:scale>
        <p:origin x="21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6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C047-4BF6-2244-A5E3-D41B1218D9A5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19463-6D85-F64E-8269-D0072813E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6A05-844D-A64C-9434-FF3712A59FB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2781-589E-1342-9FF2-F49B87B49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3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0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adapted from 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Mafessoni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F. (2019). Encounters with archaic hominins. </a:t>
            </a:r>
            <a:r>
              <a:rPr lang="en-SG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 Ecology &amp; Evolution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3, 14–15. (https://</a:t>
            </a:r>
            <a:r>
              <a:rPr lang="en-SG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www.nature.com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/articles/s41559-018-0729-6)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3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8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5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7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800"/>
            </a:lvl4pPr>
            <a:lvl5pPr marL="1828754" indent="0" algn="ctr">
              <a:buNone/>
              <a:defRPr sz="1800"/>
            </a:lvl5pPr>
            <a:lvl6pPr marL="2285943" indent="0" algn="ctr">
              <a:buNone/>
              <a:defRPr sz="1800"/>
            </a:lvl6pPr>
            <a:lvl7pPr marL="2743131" indent="0" algn="ctr">
              <a:buNone/>
              <a:defRPr sz="1800"/>
            </a:lvl7pPr>
            <a:lvl8pPr marL="3200320" indent="0" algn="ctr">
              <a:buNone/>
              <a:defRPr sz="1800"/>
            </a:lvl8pPr>
            <a:lvl9pPr marL="3657509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8171C0-695E-BD4E-B021-8976B44C063A}" type="datetime1">
              <a:rPr lang="en-SG" smtClean="0"/>
              <a:t>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3C54-8EB9-C24B-9C31-2B1DDC9DE9A6}" type="datetime1">
              <a:rPr lang="en-SG" smtClean="0"/>
              <a:t>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A3B-614A-7B44-98FC-38DCC6EB32F4}" type="datetime1">
              <a:rPr lang="en-SG" smtClean="0"/>
              <a:t>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361942" indent="-233357">
              <a:buFont typeface="Arial" charset="0"/>
              <a:buChar char="•"/>
              <a:tabLst/>
              <a:defRPr sz="2800"/>
            </a:lvl2pPr>
            <a:lvl3pPr marL="585773" indent="-223833">
              <a:buFont typeface="Courier New" charset="0"/>
              <a:buChar char="o"/>
              <a:tabLst/>
              <a:defRPr sz="2400"/>
            </a:lvl3pPr>
            <a:lvl4pPr marL="808018" indent="-207957">
              <a:buFont typeface="Wingdings" charset="2"/>
              <a:buChar char="§"/>
              <a:tabLst/>
              <a:defRPr sz="2000"/>
            </a:lvl4pPr>
            <a:lvl5pPr marL="990575" indent="-209545">
              <a:buFont typeface="Wingdings" charset="2"/>
              <a:buChar char="Ø"/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1D3-5D48-6C49-8100-1BFEDDA27045}" type="datetime1">
              <a:rPr lang="en-SG" smtClean="0"/>
              <a:t>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5509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sz="1800" dirty="0"/>
          </a:p>
        </p:txBody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4DE5-3FA5-CB41-9D0A-192659D1CB71}" type="datetime1">
              <a:rPr lang="en-SG" smtClean="0"/>
              <a:t>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453600" y="519376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E459-705C-6E47-A7D6-9BAC4DCC79E5}" type="datetime1">
              <a:rPr lang="en-SG" smtClean="0"/>
              <a:t>5/8/24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D9F5-A799-534F-ADC1-59DEE366892C}" type="datetime1">
              <a:rPr lang="en-SG" smtClean="0"/>
              <a:t>5/8/24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0D58-1596-D242-A555-BB899CD37BDE}" type="datetime1">
              <a:rPr lang="en-SG" smtClean="0"/>
              <a:t>5/8/24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5D21-BC09-2042-8183-6DEFCDF5312A}" type="datetime1">
              <a:rPr lang="en-SG" smtClean="0"/>
              <a:t>5/8/24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DC18-B983-004C-8152-2C2BF2CFEDD7}" type="datetime1">
              <a:rPr lang="en-SG" smtClean="0"/>
              <a:t>5/8/24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D44-7826-F548-A836-9F6150569590}" type="datetime1">
              <a:rPr lang="en-SG" smtClean="0"/>
              <a:t>5/8/24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40233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265169" marR="0" lvl="1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48045" marR="0" lvl="2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94345" marR="0" lvl="3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777221" marR="0" lvl="4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3BF20-5808-0847-A21A-F2A835930045}" type="datetime1">
              <a:rPr lang="en-SG" smtClean="0"/>
              <a:t>5/8/24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1196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8" marR="0" indent="-91438" algn="l" defTabSz="914377" rtl="0" eaLnBrk="1" fontAlgn="auto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Tw Cen MT" panose="020B0602020104020603" pitchFamily="34" charset="0"/>
        <a:buChar char=" 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69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21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Ø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600" y="1105351"/>
            <a:ext cx="5631591" cy="3023981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Biostatistics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DAY 2: Getting Data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2" y="4297558"/>
            <a:ext cx="5477071" cy="1431695"/>
          </a:xfrm>
        </p:spPr>
        <p:txBody>
          <a:bodyPr anchor="t">
            <a:norm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  <a:p>
            <a:pPr lvl="0"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Justin Whalley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6"/>
    </mc:Choice>
    <mc:Fallback xmlns="">
      <p:transition spd="slow" advTm="14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8" y="402336"/>
            <a:ext cx="10767329" cy="1111262"/>
          </a:xfrm>
        </p:spPr>
        <p:txBody>
          <a:bodyPr>
            <a:normAutofit/>
          </a:bodyPr>
          <a:lstStyle/>
          <a:p>
            <a:r>
              <a:rPr lang="en-GB" sz="3600" cap="none" dirty="0">
                <a:latin typeface="+mn-lt"/>
              </a:rPr>
              <a:t>Modern non-African humans contain Neanderthal DNA fragments in their genomes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E2B31-307B-6446-8D8D-A516C50F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7177" y="1847465"/>
            <a:ext cx="6102104" cy="330452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11253C8-BD81-C945-B6D8-FE8DF3D2A0D8}"/>
              </a:ext>
            </a:extLst>
          </p:cNvPr>
          <p:cNvGrpSpPr/>
          <p:nvPr/>
        </p:nvGrpSpPr>
        <p:grpSpPr>
          <a:xfrm>
            <a:off x="6928938" y="1759918"/>
            <a:ext cx="4814957" cy="3233252"/>
            <a:chOff x="7032175" y="1759918"/>
            <a:chExt cx="4814957" cy="32332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2A0579-173F-C345-82A8-C0C4F4C5CF7B}"/>
                </a:ext>
              </a:extLst>
            </p:cNvPr>
            <p:cNvSpPr txBox="1"/>
            <p:nvPr/>
          </p:nvSpPr>
          <p:spPr>
            <a:xfrm>
              <a:off x="7032175" y="4587120"/>
              <a:ext cx="1492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Neanderthal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6C24A8-250F-DA48-A8FC-F005E90FE7AF}"/>
                </a:ext>
              </a:extLst>
            </p:cNvPr>
            <p:cNvSpPr txBox="1"/>
            <p:nvPr/>
          </p:nvSpPr>
          <p:spPr>
            <a:xfrm>
              <a:off x="9167155" y="4587120"/>
              <a:ext cx="926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African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59F87-3E49-7242-AA6D-67D2274DF3BC}"/>
                </a:ext>
              </a:extLst>
            </p:cNvPr>
            <p:cNvSpPr txBox="1"/>
            <p:nvPr/>
          </p:nvSpPr>
          <p:spPr>
            <a:xfrm>
              <a:off x="10407827" y="4593060"/>
              <a:ext cx="1439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Non-African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9F456D-3513-6D4A-BE89-A17F2ABFD287}"/>
                </a:ext>
              </a:extLst>
            </p:cNvPr>
            <p:cNvGrpSpPr/>
            <p:nvPr/>
          </p:nvGrpSpPr>
          <p:grpSpPr>
            <a:xfrm rot="5400000">
              <a:off x="7996647" y="1520077"/>
              <a:ext cx="2833143" cy="3312826"/>
              <a:chOff x="5418055" y="1740717"/>
              <a:chExt cx="2833143" cy="331282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9B89D40-D12C-174A-9430-04B5EFAD1C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52573" y="2954919"/>
                <a:ext cx="1364106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5852A9-22AB-4541-93CF-AD805BB4391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860266" y="1298507"/>
                <a:ext cx="1948721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A6811A6-8CFB-1246-B848-8F1F1419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12884" y="2254661"/>
                <a:ext cx="497819" cy="1178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8BBCF72-670C-F346-9C6C-0F3BF823CB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444881" y="3457090"/>
                <a:ext cx="26532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F42381-F6EB-B344-9BCE-24C7F61E35F2}"/>
                </a:ext>
              </a:extLst>
            </p:cNvPr>
            <p:cNvSpPr txBox="1"/>
            <p:nvPr/>
          </p:nvSpPr>
          <p:spPr>
            <a:xfrm>
              <a:off x="7963460" y="3484979"/>
              <a:ext cx="21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Interbreeding</a:t>
              </a:r>
            </a:p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~50,000 years ago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6EDA3-CF1F-4142-9020-744FB451CBB8}"/>
              </a:ext>
            </a:extLst>
          </p:cNvPr>
          <p:cNvGrpSpPr/>
          <p:nvPr/>
        </p:nvGrpSpPr>
        <p:grpSpPr>
          <a:xfrm>
            <a:off x="10222922" y="4975971"/>
            <a:ext cx="1545936" cy="1335946"/>
            <a:chOff x="10326159" y="4975971"/>
            <a:chExt cx="1545936" cy="13359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D37E5-9826-EF4E-B751-4DD4C77F7CBD}"/>
                </a:ext>
              </a:extLst>
            </p:cNvPr>
            <p:cNvSpPr txBox="1"/>
            <p:nvPr/>
          </p:nvSpPr>
          <p:spPr>
            <a:xfrm>
              <a:off x="10326159" y="5296254"/>
              <a:ext cx="15459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1.5~4%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Neanderthal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ancestry</a:t>
              </a:r>
              <a:endParaRPr lang="en-GB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35636F4-FEC9-A649-9909-A8D720B12B7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603" y="4975971"/>
              <a:ext cx="0" cy="335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E7F20F6-680B-524D-8F6A-CAC983577372}"/>
              </a:ext>
            </a:extLst>
          </p:cNvPr>
          <p:cNvSpPr txBox="1"/>
          <p:nvPr/>
        </p:nvSpPr>
        <p:spPr>
          <a:xfrm>
            <a:off x="14750" y="6607277"/>
            <a:ext cx="3938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Map adapted from </a:t>
            </a:r>
            <a:r>
              <a:rPr lang="en-SG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Mafessoni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, F. (2019). </a:t>
            </a:r>
            <a:r>
              <a:rPr lang="en-SG" sz="1100" i="1" dirty="0">
                <a:latin typeface="Calibri" panose="020F0502020204030204" pitchFamily="34" charset="0"/>
                <a:cs typeface="Calibri" panose="020F0502020204030204" pitchFamily="34" charset="0"/>
              </a:rPr>
              <a:t>Nat. Ecol. </a:t>
            </a:r>
            <a:r>
              <a:rPr lang="en-SG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Evol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. 3:14–15.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D822-9C1A-BA45-AB73-2B7F1F9150CD}"/>
              </a:ext>
            </a:extLst>
          </p:cNvPr>
          <p:cNvSpPr txBox="1"/>
          <p:nvPr/>
        </p:nvSpPr>
        <p:spPr>
          <a:xfrm>
            <a:off x="7877507" y="6422611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 from </a:t>
            </a:r>
            <a:r>
              <a:rPr lang="en-GB" dirty="0" err="1"/>
              <a:t>Shiyao</a:t>
            </a:r>
            <a:r>
              <a:rPr lang="en-GB" dirty="0"/>
              <a:t> </a:t>
            </a:r>
            <a:r>
              <a:rPr lang="en-GB" dirty="0" err="1"/>
              <a:t>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0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76779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differences in miRNA for rat models of TBI translate to humans?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the biofluids of the rats or humans matter for miRNA measurement?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data from male rats comparable to sex differences in humans?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type of TBI injury matter?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timing of the sampling matter? (Age effects)?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26905CE-FB3B-E7D5-6229-E7E98594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15" y="1540702"/>
            <a:ext cx="7772400" cy="451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CBA0D-38FF-6BCD-699B-B6B0CB6AE99D}"/>
              </a:ext>
            </a:extLst>
          </p:cNvPr>
          <p:cNvSpPr txBox="1"/>
          <p:nvPr/>
        </p:nvSpPr>
        <p:spPr>
          <a:xfrm>
            <a:off x="2530258" y="6450904"/>
            <a:ext cx="230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2020, Texas, Galveston</a:t>
            </a:r>
          </a:p>
        </p:txBody>
      </p:sp>
    </p:spTree>
    <p:extLst>
      <p:ext uri="{BB962C8B-B14F-4D97-AF65-F5344CB8AC3E}">
        <p14:creationId xmlns:p14="http://schemas.microsoft.com/office/powerpoint/2010/main" val="19014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6A24F00B-DC99-0F3B-7D4E-0D950F9CA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2" r="33035"/>
          <a:stretch/>
        </p:blipFill>
        <p:spPr>
          <a:xfrm>
            <a:off x="1338325" y="2745287"/>
            <a:ext cx="3244241" cy="2309884"/>
          </a:xfrm>
          <a:prstGeom prst="rect">
            <a:avLst/>
          </a:prstGeom>
        </p:spPr>
      </p:pic>
      <p:pic>
        <p:nvPicPr>
          <p:cNvPr id="6" name="Picture 5" descr="A picture containing text, screenshot, cartoon, illustration&#10;&#10;Description automatically generated">
            <a:extLst>
              <a:ext uri="{FF2B5EF4-FFF2-40B4-BE49-F238E27FC236}">
                <a16:creationId xmlns:a16="http://schemas.microsoft.com/office/drawing/2014/main" id="{4030BEF3-3F4C-A601-97BB-F11973C7B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90" y="2093935"/>
            <a:ext cx="3744365" cy="4012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74A550-5E0B-9F77-2C6B-55B382AECED4}"/>
              </a:ext>
            </a:extLst>
          </p:cNvPr>
          <p:cNvSpPr txBox="1"/>
          <p:nvPr/>
        </p:nvSpPr>
        <p:spPr>
          <a:xfrm>
            <a:off x="989556" y="5311036"/>
            <a:ext cx="32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 samples by 270 miRNA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CB582-9976-BB0E-3B1D-DAA6D53BD033}"/>
              </a:ext>
            </a:extLst>
          </p:cNvPr>
          <p:cNvSpPr txBox="1"/>
          <p:nvPr/>
        </p:nvSpPr>
        <p:spPr>
          <a:xfrm>
            <a:off x="6976997" y="6263015"/>
            <a:ext cx="32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 samples by 542 miRNA genes</a:t>
            </a:r>
          </a:p>
        </p:txBody>
      </p:sp>
    </p:spTree>
    <p:extLst>
      <p:ext uri="{BB962C8B-B14F-4D97-AF65-F5344CB8AC3E}">
        <p14:creationId xmlns:p14="http://schemas.microsoft.com/office/powerpoint/2010/main" val="292553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2" name="Picture 1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7C23ED5-24F9-6290-42C4-27D32E1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34" y="1690688"/>
            <a:ext cx="7772400" cy="35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 of Rats miRNA for sham surgery vs TBI:</a:t>
            </a:r>
            <a:br>
              <a:rPr lang="en-US" dirty="0"/>
            </a:br>
            <a:r>
              <a:rPr lang="en-US" dirty="0"/>
              <a:t>sampled at 24 hours post surgery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6C457-4FFD-8707-C725-DC6C9D29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</a:t>
            </a:r>
            <a:br>
              <a:rPr lang="en-US" dirty="0"/>
            </a:br>
            <a:r>
              <a:rPr lang="en-US" dirty="0"/>
              <a:t>(Rats after 24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0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40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{A6088800-945A-8748-BCFF-642BBE15A5D1}tf10001061</Template>
  <TotalTime>759</TotalTime>
  <Words>238</Words>
  <Application>Microsoft Macintosh PowerPoint</Application>
  <PresentationFormat>Widescreen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Biostatistics   DAY 2: Getting Data  </vt:lpstr>
      <vt:lpstr>Modern non-African humans contain Neanderthal DNA fragments in their genomes</vt:lpstr>
      <vt:lpstr>PowerPoint Presentation</vt:lpstr>
      <vt:lpstr>Comparing miRNA in rats to humans</vt:lpstr>
      <vt:lpstr>Comparing miRNA in rats to humans</vt:lpstr>
      <vt:lpstr>Comparing miRNA in rats to humans</vt:lpstr>
      <vt:lpstr>PLS of Rats miRNA for sham surgery vs TBI: sampled at 24 hours post surgery</vt:lpstr>
      <vt:lpstr>Gene weightings applied to human data (Rats after 24 hr)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neanderthal introgressed sequence on Innate IMMUNE RESPONSE</dc:title>
  <dc:creator>Shiyao Ke</dc:creator>
  <cp:lastModifiedBy>Justin Whalley</cp:lastModifiedBy>
  <cp:revision>23</cp:revision>
  <dcterms:created xsi:type="dcterms:W3CDTF">2020-07-14T05:22:31Z</dcterms:created>
  <dcterms:modified xsi:type="dcterms:W3CDTF">2024-08-05T19:21:10Z</dcterms:modified>
</cp:coreProperties>
</file>