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703" r:id="rId1"/>
  </p:sldMasterIdLst>
  <p:notesMasterIdLst>
    <p:notesMasterId r:id="rId20"/>
  </p:notesMasterIdLst>
  <p:handoutMasterIdLst>
    <p:handoutMasterId r:id="rId21"/>
  </p:handoutMasterIdLst>
  <p:sldIdLst>
    <p:sldId id="352" r:id="rId2"/>
    <p:sldId id="342" r:id="rId3"/>
    <p:sldId id="366" r:id="rId4"/>
    <p:sldId id="367" r:id="rId5"/>
    <p:sldId id="554" r:id="rId6"/>
    <p:sldId id="372" r:id="rId7"/>
    <p:sldId id="547" r:id="rId8"/>
    <p:sldId id="551" r:id="rId9"/>
    <p:sldId id="552" r:id="rId10"/>
    <p:sldId id="553" r:id="rId11"/>
    <p:sldId id="558" r:id="rId12"/>
    <p:sldId id="557" r:id="rId13"/>
    <p:sldId id="561" r:id="rId14"/>
    <p:sldId id="562" r:id="rId15"/>
    <p:sldId id="563" r:id="rId16"/>
    <p:sldId id="564" r:id="rId17"/>
    <p:sldId id="565" r:id="rId18"/>
    <p:sldId id="34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F7F7F"/>
    <a:srgbClr val="1F6FA9"/>
    <a:srgbClr val="D6D9D9"/>
    <a:srgbClr val="E0E3E3"/>
    <a:srgbClr val="269DCD"/>
    <a:srgbClr val="237BBA"/>
    <a:srgbClr val="B60000"/>
    <a:srgbClr val="941100"/>
    <a:srgbClr val="521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88095"/>
  </p:normalViewPr>
  <p:slideViewPr>
    <p:cSldViewPr snapToGrid="0" snapToObjects="1">
      <p:cViewPr varScale="1">
        <p:scale>
          <a:sx n="109" d="100"/>
          <a:sy n="109" d="100"/>
        </p:scale>
        <p:origin x="216" y="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362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5C047-4BF6-2244-A5E3-D41B1218D9A5}" type="datetimeFigureOut">
              <a:rPr lang="en-GB" smtClean="0"/>
              <a:t>25/08/2025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19463-6D85-F64E-8269-D0072813E47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125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76A05-844D-A64C-9434-FF3712A59FB6}" type="datetimeFigureOut">
              <a:rPr lang="en-GB" smtClean="0"/>
              <a:t>25/08/2025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52781-589E-1342-9FF2-F49B87B49D0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9639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52781-589E-1342-9FF2-F49B87B49D0B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6104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2AA8E-9499-6D4A-B4B6-3DB76C4F846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339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A9333-84D7-D143-AB26-DD0B7A71CAB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071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2AA8E-9499-6D4A-B4B6-3DB76C4F846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24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A9333-84D7-D143-AB26-DD0B7A71CAB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39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52AA8E-9499-6D4A-B4B6-3DB76C4F84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3920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A9333-84D7-D143-AB26-DD0B7A71CAB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363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52AA8E-9499-6D4A-B4B6-3DB76C4F84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045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A9333-84D7-D143-AB26-DD0B7A71CAB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332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52781-589E-1342-9FF2-F49B87B49D0B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017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 adapted from Mafessoni, F. (2019). Encounters with archaic hominins. </a:t>
            </a:r>
            <a:r>
              <a:rPr lang="en-SG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Nature Ecology &amp; Evolution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3, 14–15. (https://www.nature.com/articles/s41559-018-0729-6)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52781-589E-1342-9FF2-F49B87B49D0B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9435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52781-589E-1342-9FF2-F49B87B49D0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4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52781-589E-1342-9FF2-F49B87B49D0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787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A9333-84D7-D143-AB26-DD0B7A71CAB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43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2AA8E-9499-6D4A-B4B6-3DB76C4F846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46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2AA8E-9499-6D4A-B4B6-3DB76C4F846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016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2AA8E-9499-6D4A-B4B6-3DB76C4F846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89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2AA8E-9499-6D4A-B4B6-3DB76C4F846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53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2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189" indent="0" algn="ctr">
              <a:buNone/>
              <a:defRPr sz="18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800"/>
            </a:lvl4pPr>
            <a:lvl5pPr marL="1828754" indent="0" algn="ctr">
              <a:buNone/>
              <a:defRPr sz="1800"/>
            </a:lvl5pPr>
            <a:lvl6pPr marL="2285943" indent="0" algn="ctr">
              <a:buNone/>
              <a:defRPr sz="1800"/>
            </a:lvl6pPr>
            <a:lvl7pPr marL="2743131" indent="0" algn="ctr">
              <a:buNone/>
              <a:defRPr sz="1800"/>
            </a:lvl7pPr>
            <a:lvl8pPr marL="3200320" indent="0" algn="ctr">
              <a:buNone/>
              <a:defRPr sz="1800"/>
            </a:lvl8pPr>
            <a:lvl9pPr marL="3657509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D8171C0-695E-BD4E-B021-8976B44C063A}" type="datetime1">
              <a:rPr lang="en-SG" smtClean="0"/>
              <a:t>25/8/25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3C54-8EB9-C24B-9C31-2B1DDC9DE9A6}" type="datetime1">
              <a:rPr lang="en-SG" smtClean="0"/>
              <a:t>25/8/25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2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FA3B-614A-7B44-98FC-38DCC6EB32F4}" type="datetime1">
              <a:rPr lang="en-SG" smtClean="0"/>
              <a:t>25/8/25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 marL="361942" indent="-233357">
              <a:buFont typeface="Arial" charset="0"/>
              <a:buChar char="•"/>
              <a:tabLst/>
              <a:defRPr sz="2800"/>
            </a:lvl2pPr>
            <a:lvl3pPr marL="585773" indent="-223833">
              <a:buFont typeface="Courier New" charset="0"/>
              <a:buChar char="o"/>
              <a:tabLst/>
              <a:defRPr sz="2400"/>
            </a:lvl3pPr>
            <a:lvl4pPr marL="808018" indent="-207957">
              <a:buFont typeface="Wingdings" charset="2"/>
              <a:buChar char="§"/>
              <a:tabLst/>
              <a:defRPr sz="2000"/>
            </a:lvl4pPr>
            <a:lvl5pPr marL="990575" indent="-209545">
              <a:buFont typeface="Wingdings" charset="2"/>
              <a:buChar char="Ø"/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31D3-5D48-6C49-8100-1BFEDDA27045}" type="datetime1">
              <a:rPr lang="en-SG" smtClean="0"/>
              <a:t>25/8/25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9F3C1A03-04C2-0846-ADDA-213E9916F0D3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5509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sz="1800" dirty="0"/>
          </a:p>
        </p:txBody>
      </p:sp>
      <p:sp>
        <p:nvSpPr>
          <p:cNvPr id="11" name="Oval 5"/>
          <p:cNvSpPr/>
          <p:nvPr/>
        </p:nvSpPr>
        <p:spPr>
          <a:xfrm>
            <a:off x="-1" y="2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4DE5-3FA5-CB41-9D0A-192659D1CB71}" type="datetime1">
              <a:rPr lang="en-SG" smtClean="0"/>
              <a:t>25/8/25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1453600" y="519376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E459-705C-6E47-A7D6-9BAC4DCC79E5}" type="datetime1">
              <a:rPr lang="en-SG" smtClean="0"/>
              <a:t>25/8/25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D9F5-A799-534F-ADC1-59DEE366892C}" type="datetime1">
              <a:rPr lang="en-SG" smtClean="0"/>
              <a:t>25/8/25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0D58-1596-D242-A555-BB899CD37BDE}" type="datetime1">
              <a:rPr lang="en-SG" smtClean="0"/>
              <a:t>25/8/25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5D21-BC09-2042-8183-6DEFCDF5312A}" type="datetime1">
              <a:rPr lang="en-SG" smtClean="0"/>
              <a:t>25/8/25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DC18-B983-004C-8152-2C2BF2CFEDD7}" type="datetime1">
              <a:rPr lang="en-SG" smtClean="0"/>
              <a:t>25/8/25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D44-7826-F548-A836-9F6150569590}" type="datetime1">
              <a:rPr lang="en-SG" smtClean="0"/>
              <a:t>25/8/25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40233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9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265169" marR="0" lvl="1" indent="-137157" algn="l" defTabSz="914377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Wingdings 3" pitchFamily="18" charset="2"/>
              <a:buChar char="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448045" marR="0" lvl="2" indent="-137157" algn="l" defTabSz="914377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Wingdings 3" pitchFamily="18" charset="2"/>
              <a:buChar char="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594345" marR="0" lvl="3" indent="-137157" algn="l" defTabSz="914377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Wingdings 3" pitchFamily="18" charset="2"/>
              <a:buChar char="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777221" marR="0" lvl="4" indent="-137157" algn="l" defTabSz="914377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Wingdings 3" pitchFamily="18" charset="2"/>
              <a:buChar char="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30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DC3BF20-5808-0847-A21A-F2A835930045}" type="datetime1">
              <a:rPr lang="en-SG" smtClean="0"/>
              <a:t>25/8/25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3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F3C1A03-04C2-0846-ADDA-213E9916F0D3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511962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44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04" r:id="rId1"/>
    <p:sldLayoutId id="2147484705" r:id="rId2"/>
    <p:sldLayoutId id="2147484706" r:id="rId3"/>
    <p:sldLayoutId id="2147484707" r:id="rId4"/>
    <p:sldLayoutId id="2147484708" r:id="rId5"/>
    <p:sldLayoutId id="2147484709" r:id="rId6"/>
    <p:sldLayoutId id="2147484710" r:id="rId7"/>
    <p:sldLayoutId id="2147484711" r:id="rId8"/>
    <p:sldLayoutId id="2147484712" r:id="rId9"/>
    <p:sldLayoutId id="2147484713" r:id="rId10"/>
    <p:sldLayoutId id="2147484714" r:id="rId11"/>
  </p:sldLayoutIdLst>
  <p:hf hdr="0" ftr="0" dt="0"/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38" marR="0" indent="-91438" algn="l" defTabSz="914377" rtl="0" eaLnBrk="1" fontAlgn="auto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rgbClr val="1CADE4"/>
        </a:buClr>
        <a:buSzPct val="100000"/>
        <a:buFont typeface="Tw Cen MT" panose="020B0602020104020603" pitchFamily="34" charset="0"/>
        <a:buChar char=" "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69" marR="0" indent="-137157" algn="l" defTabSz="914377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1CADE4"/>
        </a:buClr>
        <a:buSzTx/>
        <a:buFont typeface="Arial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45" marR="0" indent="-137157" algn="l" defTabSz="914377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1CADE4"/>
        </a:buClr>
        <a:buSzTx/>
        <a:buFont typeface="Courier New" charset="0"/>
        <a:buChar char="o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45" marR="0" indent="-137157" algn="l" defTabSz="914377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1CADE4"/>
        </a:buClr>
        <a:buSzTx/>
        <a:buFont typeface="Wingdings" charset="2"/>
        <a:buChar char="§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21" marR="0" indent="-137157" algn="l" defTabSz="914377" rtl="0" eaLnBrk="1" fontAlgn="auto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1CADE4"/>
        </a:buClr>
        <a:buSzTx/>
        <a:buFont typeface="Wingdings" charset="2"/>
        <a:buChar char="Ø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377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677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2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2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4F47E8-C2CA-43A6-9404-03BADA34D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5600" y="1105351"/>
            <a:ext cx="5631591" cy="3023981"/>
          </a:xfrm>
        </p:spPr>
        <p:txBody>
          <a:bodyPr anchor="ctr">
            <a:normAutofit/>
          </a:bodyPr>
          <a:lstStyle/>
          <a:p>
            <a:pPr algn="ctr"/>
            <a:r>
              <a:rPr lang="en-GB" sz="36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  <a:t>Biostatistics</a:t>
            </a:r>
            <a:br>
              <a:rPr lang="en-GB" sz="36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</a:br>
            <a:br>
              <a:rPr lang="en-GB" sz="36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</a:br>
            <a:br>
              <a:rPr lang="en-GB" sz="36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</a:br>
            <a:r>
              <a:rPr lang="en-GB" sz="36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DAY 2: Getting Data</a:t>
            </a:r>
            <a:br>
              <a:rPr lang="en-GB" sz="36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</a:br>
            <a:r>
              <a:rPr lang="en-GB" sz="3600" dirty="0">
                <a:solidFill>
                  <a:prstClr val="white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90122" y="4297558"/>
            <a:ext cx="5477071" cy="1431695"/>
          </a:xfrm>
        </p:spPr>
        <p:txBody>
          <a:bodyPr anchor="t">
            <a:normAutofit/>
          </a:bodyPr>
          <a:lstStyle/>
          <a:p>
            <a:endParaRPr lang="en-GB" sz="1600" dirty="0">
              <a:solidFill>
                <a:schemeClr val="bg1"/>
              </a:solidFill>
            </a:endParaRPr>
          </a:p>
          <a:p>
            <a:pPr lvl="0" algn="ctr"/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Justin Whalley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E9942E-93C8-4B24-9978-DBD698E1E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21695"/>
            <a:ext cx="4305009" cy="5592188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33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96"/>
    </mc:Choice>
    <mc:Fallback xmlns="">
      <p:transition spd="slow" advTm="1459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0BCB57-89CA-12C9-8820-D9D7ADEF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weightings applied to human data</a:t>
            </a:r>
            <a:br>
              <a:rPr lang="en-US" dirty="0"/>
            </a:br>
            <a:r>
              <a:rPr lang="en-US" dirty="0"/>
              <a:t>(Rats after 24 hr)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39FA6D-1F3F-1523-350C-3B34D85A1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959" y="1779588"/>
            <a:ext cx="5854700" cy="439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40A907-B40F-E113-AEDA-FC01E07E439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11891" y="1690688"/>
            <a:ext cx="3657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03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0569A0-A1A8-994E-91DC-95FD3601D6EF}"/>
              </a:ext>
            </a:extLst>
          </p:cNvPr>
          <p:cNvSpPr txBox="1"/>
          <p:nvPr/>
        </p:nvSpPr>
        <p:spPr>
          <a:xfrm>
            <a:off x="435078" y="479323"/>
            <a:ext cx="106852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miRNA in Rat TBI models compared to Human TBI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1D1466-D097-2529-AD22-105C7F61A7F5}"/>
              </a:ext>
            </a:extLst>
          </p:cNvPr>
          <p:cNvSpPr txBox="1"/>
          <p:nvPr/>
        </p:nvSpPr>
        <p:spPr>
          <a:xfrm>
            <a:off x="914400" y="2542784"/>
            <a:ext cx="77968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Do the differences in miRNA for rat models of TBI translate to humans? </a:t>
            </a:r>
            <a:r>
              <a:rPr lang="en-US" b="1" dirty="0">
                <a:solidFill>
                  <a:srgbClr val="002060"/>
                </a:solidFill>
              </a:rPr>
              <a:t>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Do the biofluids of the rats or humans matter for miRNA measurement?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data from male rats comparable to sex differences in humans?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the type of TBI injury matter?</a:t>
            </a:r>
          </a:p>
        </p:txBody>
      </p:sp>
    </p:spTree>
    <p:extLst>
      <p:ext uri="{BB962C8B-B14F-4D97-AF65-F5344CB8AC3E}">
        <p14:creationId xmlns:p14="http://schemas.microsoft.com/office/powerpoint/2010/main" val="2650926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0BCB57-89CA-12C9-8820-D9D7ADEF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weightings applied to human data (Saliva)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39FA6D-1F3F-1523-350C-3B34D85A1D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23959" y="1779588"/>
            <a:ext cx="5854700" cy="439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40A907-B40F-E113-AEDA-FC01E07E439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11891" y="1690688"/>
            <a:ext cx="3657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25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0569A0-A1A8-994E-91DC-95FD3601D6EF}"/>
              </a:ext>
            </a:extLst>
          </p:cNvPr>
          <p:cNvSpPr txBox="1"/>
          <p:nvPr/>
        </p:nvSpPr>
        <p:spPr>
          <a:xfrm>
            <a:off x="435078" y="479323"/>
            <a:ext cx="106852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miRNA in Rat TBI models compared to Human TBI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1D1466-D097-2529-AD22-105C7F61A7F5}"/>
              </a:ext>
            </a:extLst>
          </p:cNvPr>
          <p:cNvSpPr txBox="1"/>
          <p:nvPr/>
        </p:nvSpPr>
        <p:spPr>
          <a:xfrm>
            <a:off x="914400" y="2542784"/>
            <a:ext cx="89926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Do the differences in miRNA for rat models of TBI translate to humans? </a:t>
            </a:r>
            <a:r>
              <a:rPr lang="en-US" b="1" dirty="0">
                <a:solidFill>
                  <a:srgbClr val="002060"/>
                </a:solidFill>
              </a:rPr>
              <a:t>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Do the biofluids of the rats or humans matter for miRNA measurement? </a:t>
            </a:r>
            <a:r>
              <a:rPr lang="en-US" b="1" dirty="0">
                <a:solidFill>
                  <a:srgbClr val="002060"/>
                </a:solidFill>
              </a:rPr>
              <a:t>IT DEPENDS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RATS: BRAIN or PLASMA fine	/	Humans: SERUM Fine, SALIVA 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Does data from male rats comparable to sex differences in humans?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the type of TBI injury matter?</a:t>
            </a:r>
          </a:p>
        </p:txBody>
      </p:sp>
    </p:spTree>
    <p:extLst>
      <p:ext uri="{BB962C8B-B14F-4D97-AF65-F5344CB8AC3E}">
        <p14:creationId xmlns:p14="http://schemas.microsoft.com/office/powerpoint/2010/main" val="3035675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0BCB57-89CA-12C9-8820-D9D7ADEF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weightings applied to human data</a:t>
            </a:r>
            <a:br>
              <a:rPr lang="en-US" dirty="0"/>
            </a:br>
            <a:r>
              <a:rPr lang="en-US" dirty="0"/>
              <a:t>Sex differences?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39FA6D-1F3F-1523-350C-3B34D85A1D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23959" y="1779588"/>
            <a:ext cx="5854700" cy="439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40A907-B40F-E113-AEDA-FC01E07E439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11891" y="1690688"/>
            <a:ext cx="3657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88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0569A0-A1A8-994E-91DC-95FD3601D6EF}"/>
              </a:ext>
            </a:extLst>
          </p:cNvPr>
          <p:cNvSpPr txBox="1"/>
          <p:nvPr/>
        </p:nvSpPr>
        <p:spPr>
          <a:xfrm>
            <a:off x="435078" y="479323"/>
            <a:ext cx="106852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miRNA in Rat TBI models compared to Human TBI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1D1466-D097-2529-AD22-105C7F61A7F5}"/>
              </a:ext>
            </a:extLst>
          </p:cNvPr>
          <p:cNvSpPr txBox="1"/>
          <p:nvPr/>
        </p:nvSpPr>
        <p:spPr>
          <a:xfrm>
            <a:off x="914400" y="2542784"/>
            <a:ext cx="89926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Do the differences in miRNA for rat models of TBI translate to humans? </a:t>
            </a:r>
            <a:r>
              <a:rPr lang="en-US" b="1" dirty="0">
                <a:solidFill>
                  <a:srgbClr val="002060"/>
                </a:solidFill>
              </a:rPr>
              <a:t>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Do the biofluids of the rats or humans matter for miRNA measurement? </a:t>
            </a:r>
            <a:r>
              <a:rPr lang="en-US" b="1" dirty="0">
                <a:solidFill>
                  <a:srgbClr val="002060"/>
                </a:solidFill>
              </a:rPr>
              <a:t>IT DEPENDS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RATS: BRAIN or PLASMA fine	/	Humans: SERUM Fine, SALIVA 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Does data from male rats comparable to sex differences in humans? </a:t>
            </a:r>
            <a:r>
              <a:rPr lang="en-US" b="1" dirty="0">
                <a:solidFill>
                  <a:srgbClr val="002060"/>
                </a:solidFill>
              </a:rPr>
              <a:t>NO?</a:t>
            </a:r>
            <a:endParaRPr lang="en-US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Does the type of TBI injury matter?</a:t>
            </a:r>
          </a:p>
        </p:txBody>
      </p:sp>
    </p:spTree>
    <p:extLst>
      <p:ext uri="{BB962C8B-B14F-4D97-AF65-F5344CB8AC3E}">
        <p14:creationId xmlns:p14="http://schemas.microsoft.com/office/powerpoint/2010/main" val="4204901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0BCB57-89CA-12C9-8820-D9D7ADEF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weightings applied to human data</a:t>
            </a:r>
            <a:br>
              <a:rPr lang="en-US" dirty="0"/>
            </a:br>
            <a:r>
              <a:rPr lang="en-US" dirty="0"/>
              <a:t>Type of injury?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39FA6D-1F3F-1523-350C-3B34D85A1D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23959" y="1779588"/>
            <a:ext cx="5854700" cy="439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40A907-B40F-E113-AEDA-FC01E07E439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11891" y="1690688"/>
            <a:ext cx="3657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29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0569A0-A1A8-994E-91DC-95FD3601D6EF}"/>
              </a:ext>
            </a:extLst>
          </p:cNvPr>
          <p:cNvSpPr txBox="1"/>
          <p:nvPr/>
        </p:nvSpPr>
        <p:spPr>
          <a:xfrm>
            <a:off x="435078" y="479323"/>
            <a:ext cx="106852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miRNA in Rat TBI models compared to Human TBI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1D1466-D097-2529-AD22-105C7F61A7F5}"/>
              </a:ext>
            </a:extLst>
          </p:cNvPr>
          <p:cNvSpPr txBox="1"/>
          <p:nvPr/>
        </p:nvSpPr>
        <p:spPr>
          <a:xfrm>
            <a:off x="914400" y="2542784"/>
            <a:ext cx="95730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Do the differences in miRNA for rat models of TBI translate to humans? </a:t>
            </a:r>
            <a:r>
              <a:rPr lang="en-US" b="1" dirty="0">
                <a:solidFill>
                  <a:srgbClr val="002060"/>
                </a:solidFill>
              </a:rPr>
              <a:t>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Do the biofluids of the rats or humans matter for miRNA measurement? </a:t>
            </a:r>
            <a:r>
              <a:rPr lang="en-US" b="1" dirty="0">
                <a:solidFill>
                  <a:srgbClr val="002060"/>
                </a:solidFill>
              </a:rPr>
              <a:t>IT DEPENDS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RATS: BRAIN or PLASMA fine	/	Humans: SERUM Fine, CSF &amp; SALIVA 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Does data from male rats comparable to sex differences in humans? </a:t>
            </a:r>
            <a:r>
              <a:rPr lang="en-US" b="1" dirty="0">
                <a:solidFill>
                  <a:srgbClr val="002060"/>
                </a:solidFill>
              </a:rPr>
              <a:t>NO?</a:t>
            </a:r>
            <a:endParaRPr lang="en-US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Does the type of TBI injury matter? </a:t>
            </a:r>
            <a:r>
              <a:rPr lang="en-US" b="1" dirty="0">
                <a:solidFill>
                  <a:srgbClr val="002060"/>
                </a:solidFill>
              </a:rPr>
              <a:t>YES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From RAT miRNA: FOCAL can be predicted, DIFFUSE not (due to type of RAT injury)?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95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E5CD97-EBA1-B146-AC2F-3BBCE1AD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04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2647-30F0-3B45-868F-FBC0B1734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48" y="402336"/>
            <a:ext cx="10767329" cy="1111262"/>
          </a:xfrm>
        </p:spPr>
        <p:txBody>
          <a:bodyPr>
            <a:normAutofit/>
          </a:bodyPr>
          <a:lstStyle/>
          <a:p>
            <a:r>
              <a:rPr lang="en-GB" sz="3600" cap="none" dirty="0">
                <a:latin typeface="+mn-lt"/>
              </a:rPr>
              <a:t>Modern non-African humans contain Neanderthal DNA fragments in their genomes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E5CD97-EBA1-B146-AC2F-3BBCE1AD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2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E2B31-307B-6446-8D8D-A516C50F27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7177" y="1847465"/>
            <a:ext cx="6102104" cy="330452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11253C8-BD81-C945-B6D8-FE8DF3D2A0D8}"/>
              </a:ext>
            </a:extLst>
          </p:cNvPr>
          <p:cNvGrpSpPr/>
          <p:nvPr/>
        </p:nvGrpSpPr>
        <p:grpSpPr>
          <a:xfrm>
            <a:off x="6928938" y="1759918"/>
            <a:ext cx="4814957" cy="3233252"/>
            <a:chOff x="7032175" y="1759918"/>
            <a:chExt cx="4814957" cy="323325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2A0579-173F-C345-82A8-C0C4F4C5CF7B}"/>
                </a:ext>
              </a:extLst>
            </p:cNvPr>
            <p:cNvSpPr txBox="1"/>
            <p:nvPr/>
          </p:nvSpPr>
          <p:spPr>
            <a:xfrm>
              <a:off x="7032175" y="4587120"/>
              <a:ext cx="1492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Neanderthal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6C24A8-250F-DA48-A8FC-F005E90FE7AF}"/>
                </a:ext>
              </a:extLst>
            </p:cNvPr>
            <p:cNvSpPr txBox="1"/>
            <p:nvPr/>
          </p:nvSpPr>
          <p:spPr>
            <a:xfrm>
              <a:off x="9167155" y="4587120"/>
              <a:ext cx="9263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African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459F87-3E49-7242-AA6D-67D2274DF3BC}"/>
                </a:ext>
              </a:extLst>
            </p:cNvPr>
            <p:cNvSpPr txBox="1"/>
            <p:nvPr/>
          </p:nvSpPr>
          <p:spPr>
            <a:xfrm>
              <a:off x="10407827" y="4593060"/>
              <a:ext cx="14393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Non-African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C9F456D-3513-6D4A-BE89-A17F2ABFD287}"/>
                </a:ext>
              </a:extLst>
            </p:cNvPr>
            <p:cNvGrpSpPr/>
            <p:nvPr/>
          </p:nvGrpSpPr>
          <p:grpSpPr>
            <a:xfrm rot="5400000">
              <a:off x="7996647" y="1520077"/>
              <a:ext cx="2833143" cy="3312826"/>
              <a:chOff x="5418055" y="1740717"/>
              <a:chExt cx="2833143" cy="3312826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9B89D40-D12C-174A-9430-04B5EFAD1CF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152573" y="2954919"/>
                <a:ext cx="1364106" cy="283314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85852A9-22AB-4541-93CF-AD805BB4391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860266" y="1298507"/>
                <a:ext cx="1948721" cy="283314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A6811A6-8CFB-1246-B848-8F1F141904E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412884" y="2254661"/>
                <a:ext cx="497819" cy="117880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8BBCF72-670C-F346-9C6C-0F3BF823CBD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444881" y="3457090"/>
                <a:ext cx="2653259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4F42381-F6EB-B344-9BCE-24C7F61E35F2}"/>
                </a:ext>
              </a:extLst>
            </p:cNvPr>
            <p:cNvSpPr txBox="1"/>
            <p:nvPr/>
          </p:nvSpPr>
          <p:spPr>
            <a:xfrm>
              <a:off x="7963460" y="3484979"/>
              <a:ext cx="21286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</a:rPr>
                <a:t>Interbreeding</a:t>
              </a:r>
            </a:p>
            <a:p>
              <a:pPr algn="ctr"/>
              <a:r>
                <a:rPr lang="en-GB" dirty="0">
                  <a:solidFill>
                    <a:schemeClr val="accent2"/>
                  </a:solidFill>
                </a:rPr>
                <a:t>~50,000 years ago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C16EDA3-CF1F-4142-9020-744FB451CBB8}"/>
              </a:ext>
            </a:extLst>
          </p:cNvPr>
          <p:cNvGrpSpPr/>
          <p:nvPr/>
        </p:nvGrpSpPr>
        <p:grpSpPr>
          <a:xfrm>
            <a:off x="10222922" y="4975971"/>
            <a:ext cx="1545936" cy="1335946"/>
            <a:chOff x="10326159" y="4975971"/>
            <a:chExt cx="1545936" cy="133594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1D37E5-9826-EF4E-B751-4DD4C77F7CBD}"/>
                </a:ext>
              </a:extLst>
            </p:cNvPr>
            <p:cNvSpPr txBox="1"/>
            <p:nvPr/>
          </p:nvSpPr>
          <p:spPr>
            <a:xfrm>
              <a:off x="10326159" y="5296254"/>
              <a:ext cx="154593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sym typeface="Wingdings" pitchFamily="2" charset="2"/>
                </a:rPr>
                <a:t>1.5~4% </a:t>
              </a:r>
            </a:p>
            <a:p>
              <a:pPr algn="ctr"/>
              <a:r>
                <a:rPr lang="en-GB" sz="2000" dirty="0">
                  <a:solidFill>
                    <a:schemeClr val="accent2"/>
                  </a:solidFill>
                  <a:sym typeface="Wingdings" pitchFamily="2" charset="2"/>
                </a:rPr>
                <a:t>Neanderthal </a:t>
              </a:r>
            </a:p>
            <a:p>
              <a:pPr algn="ctr"/>
              <a:r>
                <a:rPr lang="en-GB" sz="2000" dirty="0">
                  <a:solidFill>
                    <a:schemeClr val="accent2"/>
                  </a:solidFill>
                  <a:sym typeface="Wingdings" pitchFamily="2" charset="2"/>
                </a:rPr>
                <a:t>ancestry</a:t>
              </a:r>
              <a:endParaRPr lang="en-GB" sz="2000" dirty="0">
                <a:solidFill>
                  <a:schemeClr val="accent2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35636F4-FEC9-A649-9909-A8D720B12B7A}"/>
                </a:ext>
              </a:extLst>
            </p:cNvPr>
            <p:cNvCxnSpPr>
              <a:cxnSpLocks/>
            </p:cNvCxnSpPr>
            <p:nvPr/>
          </p:nvCxnSpPr>
          <p:spPr>
            <a:xfrm>
              <a:off x="11027603" y="4975971"/>
              <a:ext cx="0" cy="3350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E7F20F6-680B-524D-8F6A-CAC983577372}"/>
              </a:ext>
            </a:extLst>
          </p:cNvPr>
          <p:cNvSpPr txBox="1"/>
          <p:nvPr/>
        </p:nvSpPr>
        <p:spPr>
          <a:xfrm>
            <a:off x="14750" y="6607277"/>
            <a:ext cx="39388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latin typeface="Calibri" panose="020F0502020204030204" pitchFamily="34" charset="0"/>
                <a:cs typeface="Calibri" panose="020F0502020204030204" pitchFamily="34" charset="0"/>
              </a:rPr>
              <a:t>Map adapted from Mafessoni, F. (2019). </a:t>
            </a:r>
            <a:r>
              <a:rPr lang="en-SG" sz="1100" i="1" dirty="0">
                <a:latin typeface="Calibri" panose="020F0502020204030204" pitchFamily="34" charset="0"/>
                <a:cs typeface="Calibri" panose="020F0502020204030204" pitchFamily="34" charset="0"/>
              </a:rPr>
              <a:t>Nat. Ecol. Evol</a:t>
            </a:r>
            <a:r>
              <a:rPr lang="en-SG" sz="1100" dirty="0">
                <a:latin typeface="Calibri" panose="020F0502020204030204" pitchFamily="34" charset="0"/>
                <a:cs typeface="Calibri" panose="020F0502020204030204" pitchFamily="34" charset="0"/>
              </a:rPr>
              <a:t>. 3:14–15.</a:t>
            </a:r>
            <a:endParaRPr lang="en-GB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DAD822-9C1A-BA45-AB73-2B7F1F9150CD}"/>
              </a:ext>
            </a:extLst>
          </p:cNvPr>
          <p:cNvSpPr txBox="1"/>
          <p:nvPr/>
        </p:nvSpPr>
        <p:spPr>
          <a:xfrm>
            <a:off x="7877507" y="6422611"/>
            <a:ext cx="211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Slide from Shiyao Ke</a:t>
            </a:r>
          </a:p>
        </p:txBody>
      </p:sp>
    </p:spTree>
    <p:extLst>
      <p:ext uri="{BB962C8B-B14F-4D97-AF65-F5344CB8AC3E}">
        <p14:creationId xmlns:p14="http://schemas.microsoft.com/office/powerpoint/2010/main" val="57405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2647-30F0-3B45-868F-FBC0B1734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402336"/>
            <a:ext cx="10140401" cy="1219987"/>
          </a:xfrm>
        </p:spPr>
        <p:txBody>
          <a:bodyPr>
            <a:normAutofit/>
          </a:bodyPr>
          <a:lstStyle/>
          <a:p>
            <a:r>
              <a:rPr lang="en-GB" sz="3600" dirty="0"/>
              <a:t>Multiple testing – Bonferroni-holm method</a:t>
            </a:r>
            <a:endParaRPr lang="en-GB" sz="3600" cap="none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F6D09-21D1-B445-A0D3-811B8173F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34" y="1485749"/>
            <a:ext cx="10140399" cy="4984955"/>
          </a:xfrm>
        </p:spPr>
        <p:txBody>
          <a:bodyPr>
            <a:normAutofit/>
          </a:bodyPr>
          <a:lstStyle/>
          <a:p>
            <a:pPr marL="811842" lvl="1" indent="-541338">
              <a:lnSpc>
                <a:spcPct val="150000"/>
              </a:lnSpc>
              <a:buFont typeface="Wingdings" pitchFamily="2" charset="2"/>
              <a:buChar char="v"/>
            </a:pPr>
            <a:endParaRPr lang="en-GB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70504" lvl="1" indent="0">
              <a:lnSpc>
                <a:spcPct val="150000"/>
              </a:lnSpc>
              <a:buNone/>
            </a:pPr>
            <a:r>
              <a:rPr lang="en-GB" sz="2200" dirty="0"/>
              <a:t>Suppose you have m p-values, sorted into order lowest-to-highest P</a:t>
            </a:r>
            <a:r>
              <a:rPr lang="en-GB" sz="2200" baseline="-25000" dirty="0"/>
              <a:t>1</a:t>
            </a:r>
            <a:r>
              <a:rPr lang="en-GB" sz="2200" dirty="0"/>
              <a:t> , … , P</a:t>
            </a:r>
            <a:r>
              <a:rPr lang="en-GB" sz="2200" baseline="-25000" dirty="0"/>
              <a:t>m</a:t>
            </a:r>
            <a:r>
              <a:rPr lang="en-GB" sz="2200" dirty="0"/>
              <a:t>, and their corresponding hypotheses H</a:t>
            </a:r>
            <a:r>
              <a:rPr lang="en-GB" sz="2200" baseline="-25000" dirty="0"/>
              <a:t>1</a:t>
            </a:r>
            <a:r>
              <a:rPr lang="en-GB" sz="2200" dirty="0"/>
              <a:t> , … , </a:t>
            </a:r>
            <a:r>
              <a:rPr lang="en-GB" sz="2200" dirty="0" err="1"/>
              <a:t>H</a:t>
            </a:r>
            <a:r>
              <a:rPr lang="en-GB" sz="2200" baseline="-25000" dirty="0" err="1"/>
              <a:t>m</a:t>
            </a:r>
            <a:r>
              <a:rPr lang="en-GB" sz="2200" dirty="0"/>
              <a:t> . </a:t>
            </a:r>
          </a:p>
          <a:p>
            <a:pPr marL="270504" lvl="1" indent="0">
              <a:lnSpc>
                <a:spcPct val="150000"/>
              </a:lnSpc>
              <a:buNone/>
            </a:pPr>
            <a:r>
              <a:rPr lang="en-GB" sz="2200" dirty="0"/>
              <a:t>Choose a significance level </a:t>
            </a:r>
            <a:r>
              <a:rPr lang="el-GR" sz="2200" dirty="0"/>
              <a:t>α</a:t>
            </a:r>
            <a:r>
              <a:rPr lang="en-GB" sz="2200" dirty="0"/>
              <a:t> (e.g. 0.05).</a:t>
            </a:r>
          </a:p>
          <a:p>
            <a:pPr marL="811842" lvl="1" indent="-541338"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200" dirty="0"/>
              <a:t>Is P</a:t>
            </a:r>
            <a:r>
              <a:rPr lang="en-GB" sz="2200" baseline="-25000" dirty="0"/>
              <a:t>1</a:t>
            </a:r>
            <a:r>
              <a:rPr lang="en-GB" sz="2200" dirty="0"/>
              <a:t> &lt; </a:t>
            </a:r>
            <a:r>
              <a:rPr lang="el-GR" sz="2200" dirty="0"/>
              <a:t>α / </a:t>
            </a:r>
            <a:r>
              <a:rPr lang="en-GB" sz="2200" dirty="0"/>
              <a:t>m  ?   If so, reject H</a:t>
            </a:r>
            <a:r>
              <a:rPr lang="en-GB" sz="2200" baseline="-25000" dirty="0"/>
              <a:t>1</a:t>
            </a:r>
            <a:r>
              <a:rPr lang="en-GB" sz="2200" dirty="0"/>
              <a:t> and continue to the next step, otherwise EXIT.</a:t>
            </a:r>
          </a:p>
          <a:p>
            <a:pPr marL="811842" lvl="1" indent="-541338"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200" dirty="0"/>
              <a:t>Is P</a:t>
            </a:r>
            <a:r>
              <a:rPr lang="en-GB" sz="2200" baseline="-25000" dirty="0"/>
              <a:t>2</a:t>
            </a:r>
            <a:r>
              <a:rPr lang="en-GB" sz="2200" dirty="0"/>
              <a:t> &lt; </a:t>
            </a:r>
            <a:r>
              <a:rPr lang="el-GR" sz="2200" dirty="0"/>
              <a:t>α / </a:t>
            </a:r>
            <a:r>
              <a:rPr lang="en-GB" sz="2200" dirty="0"/>
              <a:t>m-1 ? If so, reject H</a:t>
            </a:r>
            <a:r>
              <a:rPr lang="en-GB" sz="2200" baseline="-25000" dirty="0"/>
              <a:t>2</a:t>
            </a:r>
            <a:r>
              <a:rPr lang="en-GB" sz="2200" dirty="0"/>
              <a:t> and continue to the next step, otherwise EXIT.</a:t>
            </a:r>
          </a:p>
          <a:p>
            <a:pPr marL="270504" lvl="1" indent="0">
              <a:lnSpc>
                <a:spcPct val="150000"/>
              </a:lnSpc>
              <a:buNone/>
            </a:pPr>
            <a:r>
              <a:rPr lang="en-GB" sz="2200" dirty="0"/>
              <a:t>…</a:t>
            </a:r>
          </a:p>
          <a:p>
            <a:pPr marL="270504" lvl="1" indent="0">
              <a:lnSpc>
                <a:spcPct val="150000"/>
              </a:lnSpc>
              <a:buNone/>
            </a:pPr>
            <a:r>
              <a:rPr lang="en-GB" sz="2200" dirty="0"/>
              <a:t>And so on: for each P value, test whether </a:t>
            </a:r>
            <a:r>
              <a:rPr lang="en-GB" sz="2200" dirty="0" err="1"/>
              <a:t>P</a:t>
            </a:r>
            <a:r>
              <a:rPr lang="en-GB" sz="2200" baseline="-25000" dirty="0" err="1"/>
              <a:t>k</a:t>
            </a:r>
            <a:r>
              <a:rPr lang="en-GB" sz="2200" dirty="0"/>
              <a:t> &lt; </a:t>
            </a:r>
            <a:r>
              <a:rPr lang="el-GR" sz="2200" dirty="0"/>
              <a:t>α </a:t>
            </a:r>
            <a:r>
              <a:rPr lang="en-GB" sz="2200" dirty="0"/>
              <a:t>/ m + 1 − 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E5CD97-EBA1-B146-AC2F-3BBCE1AD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951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2647-30F0-3B45-868F-FBC0B1734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402336"/>
            <a:ext cx="10140401" cy="1219987"/>
          </a:xfrm>
        </p:spPr>
        <p:txBody>
          <a:bodyPr>
            <a:normAutofit/>
          </a:bodyPr>
          <a:lstStyle/>
          <a:p>
            <a:r>
              <a:rPr lang="en-GB" sz="3600" dirty="0"/>
              <a:t>Multiple testing – </a:t>
            </a:r>
            <a:r>
              <a:rPr lang="en-GB" sz="3600" dirty="0" err="1"/>
              <a:t>Benjamini</a:t>
            </a:r>
            <a:r>
              <a:rPr lang="en-GB" sz="3600" dirty="0"/>
              <a:t>-Hochberg method</a:t>
            </a:r>
            <a:endParaRPr lang="en-GB" sz="3600" cap="none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F6D09-21D1-B445-A0D3-811B8173F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1873045"/>
            <a:ext cx="10140399" cy="4984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For given </a:t>
            </a:r>
            <a:r>
              <a:rPr lang="el-GR" sz="2400" dirty="0"/>
              <a:t>α</a:t>
            </a:r>
            <a:r>
              <a:rPr lang="en-GB" sz="2400" dirty="0"/>
              <a:t> let k find the largest k such that P</a:t>
            </a:r>
            <a:r>
              <a:rPr lang="en-GB" sz="2400" baseline="-25000" dirty="0"/>
              <a:t>(k)</a:t>
            </a:r>
            <a:r>
              <a:rPr lang="en-GB" sz="2400" dirty="0"/>
              <a:t> ≤ (k/m)</a:t>
            </a:r>
            <a:r>
              <a:rPr lang="el-GR" sz="2400" dirty="0"/>
              <a:t> α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and reject null hypothesis H</a:t>
            </a:r>
            <a:r>
              <a:rPr lang="en-GB" sz="2400" baseline="-25000" dirty="0"/>
              <a:t>i</a:t>
            </a:r>
            <a:r>
              <a:rPr lang="en-GB" sz="2400" dirty="0"/>
              <a:t> for </a:t>
            </a:r>
            <a:r>
              <a:rPr lang="en-GB" sz="2400" dirty="0" err="1"/>
              <a:t>i</a:t>
            </a:r>
            <a:r>
              <a:rPr lang="en-GB" sz="2400" dirty="0"/>
              <a:t>=1,..,k</a:t>
            </a:r>
          </a:p>
          <a:p>
            <a:pPr marL="811842" lvl="1" indent="-541338">
              <a:lnSpc>
                <a:spcPct val="150000"/>
              </a:lnSpc>
              <a:buFont typeface="Wingdings" pitchFamily="2" charset="2"/>
              <a:buChar char="v"/>
            </a:pPr>
            <a:endParaRPr lang="en-GB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811842" lvl="1" indent="-541338">
              <a:lnSpc>
                <a:spcPct val="150000"/>
              </a:lnSpc>
              <a:buFont typeface="Wingdings" pitchFamily="2" charset="2"/>
              <a:buChar char="v"/>
            </a:pPr>
            <a:endParaRPr lang="en-GB" sz="2200" dirty="0"/>
          </a:p>
          <a:p>
            <a:pPr marL="811842" lvl="1" indent="-541338">
              <a:lnSpc>
                <a:spcPct val="150000"/>
              </a:lnSpc>
              <a:buFont typeface="Wingdings" pitchFamily="2" charset="2"/>
              <a:buChar char="v"/>
            </a:pPr>
            <a:endParaRPr lang="en-GB" sz="2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E5CD97-EBA1-B146-AC2F-3BBCE1AD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1A03-04C2-0846-ADDA-213E9916F0D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360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0569A0-A1A8-994E-91DC-95FD3601D6EF}"/>
              </a:ext>
            </a:extLst>
          </p:cNvPr>
          <p:cNvSpPr txBox="1"/>
          <p:nvPr/>
        </p:nvSpPr>
        <p:spPr>
          <a:xfrm>
            <a:off x="435078" y="479323"/>
            <a:ext cx="106852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miRNA in Rat TBI models compared to Human TBI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1D1466-D097-2529-AD22-105C7F61A7F5}"/>
              </a:ext>
            </a:extLst>
          </p:cNvPr>
          <p:cNvSpPr txBox="1"/>
          <p:nvPr/>
        </p:nvSpPr>
        <p:spPr>
          <a:xfrm>
            <a:off x="914400" y="2542784"/>
            <a:ext cx="767799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the differences in miRNA for rat models of TBI translate to humans?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 the biofluids of the rats or humans matter for miRNA measurement?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data from male rats comparable to sex differences in humans?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the type of TBI injury matter?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the timing of the sampling matter? (Age effects)?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378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0BCB57-89CA-12C9-8820-D9D7ADEF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miRNA in rats to humans</a:t>
            </a:r>
          </a:p>
        </p:txBody>
      </p:sp>
      <p:pic>
        <p:nvPicPr>
          <p:cNvPr id="7" name="Picture 6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926905CE-FB3B-E7D5-6229-E7E985943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15" y="1540702"/>
            <a:ext cx="7772400" cy="45130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DCBA0D-38FF-6BCD-699B-B6B0CB6AE99D}"/>
              </a:ext>
            </a:extLst>
          </p:cNvPr>
          <p:cNvSpPr txBox="1"/>
          <p:nvPr/>
        </p:nvSpPr>
        <p:spPr>
          <a:xfrm>
            <a:off x="2530258" y="6450904"/>
            <a:ext cx="2305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2020, Texas, Galveston</a:t>
            </a:r>
          </a:p>
        </p:txBody>
      </p:sp>
    </p:spTree>
    <p:extLst>
      <p:ext uri="{BB962C8B-B14F-4D97-AF65-F5344CB8AC3E}">
        <p14:creationId xmlns:p14="http://schemas.microsoft.com/office/powerpoint/2010/main" val="1901451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0BCB57-89CA-12C9-8820-D9D7ADEF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miRNA in rats to humans</a:t>
            </a:r>
          </a:p>
        </p:txBody>
      </p:sp>
      <p:pic>
        <p:nvPicPr>
          <p:cNvPr id="3" name="Picture 2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6A24F00B-DC99-0F3B-7D4E-0D950F9CAA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82" r="33035"/>
          <a:stretch/>
        </p:blipFill>
        <p:spPr>
          <a:xfrm>
            <a:off x="1338325" y="2745287"/>
            <a:ext cx="3244241" cy="2309884"/>
          </a:xfrm>
          <a:prstGeom prst="rect">
            <a:avLst/>
          </a:prstGeom>
        </p:spPr>
      </p:pic>
      <p:pic>
        <p:nvPicPr>
          <p:cNvPr id="6" name="Picture 5" descr="A picture containing text, screenshot, cartoon, illustration&#10;&#10;Description automatically generated">
            <a:extLst>
              <a:ext uri="{FF2B5EF4-FFF2-40B4-BE49-F238E27FC236}">
                <a16:creationId xmlns:a16="http://schemas.microsoft.com/office/drawing/2014/main" id="{4030BEF3-3F4C-A601-97BB-F11973C7B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790" y="2093935"/>
            <a:ext cx="3744365" cy="40125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74A550-5E0B-9F77-2C6B-55B382AECED4}"/>
              </a:ext>
            </a:extLst>
          </p:cNvPr>
          <p:cNvSpPr txBox="1"/>
          <p:nvPr/>
        </p:nvSpPr>
        <p:spPr>
          <a:xfrm>
            <a:off x="989556" y="5311036"/>
            <a:ext cx="321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56 samples by 270 miRNA genes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8CB582-9976-BB0E-3B1D-DAA6D53BD033}"/>
              </a:ext>
            </a:extLst>
          </p:cNvPr>
          <p:cNvSpPr txBox="1"/>
          <p:nvPr/>
        </p:nvSpPr>
        <p:spPr>
          <a:xfrm>
            <a:off x="6976997" y="6263015"/>
            <a:ext cx="321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61 samples by 542 miRNA genes</a:t>
            </a:r>
          </a:p>
        </p:txBody>
      </p:sp>
    </p:spTree>
    <p:extLst>
      <p:ext uri="{BB962C8B-B14F-4D97-AF65-F5344CB8AC3E}">
        <p14:creationId xmlns:p14="http://schemas.microsoft.com/office/powerpoint/2010/main" val="2925530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0BCB57-89CA-12C9-8820-D9D7ADEF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miRNA in rats to humans</a:t>
            </a:r>
          </a:p>
        </p:txBody>
      </p:sp>
      <p:pic>
        <p:nvPicPr>
          <p:cNvPr id="2" name="Picture 1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77C23ED5-24F9-6290-42C4-27D32E187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134" y="1690688"/>
            <a:ext cx="7772400" cy="355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49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0BCB57-89CA-12C9-8820-D9D7ADEF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PLS of Rats miRNA for sham surgery vs TBI:</a:t>
            </a:r>
            <a:br>
              <a:rPr lang="en-US" dirty="0"/>
            </a:br>
            <a:r>
              <a:rPr lang="en-US" dirty="0"/>
              <a:t>sampled at 24 hours post surgery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06C457-4FFD-8707-C725-DC6C9D29F8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11891" y="1690688"/>
            <a:ext cx="3657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84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{A6088800-945A-8748-BCFF-642BBE15A5D1}tf10001061</Template>
  <TotalTime>764</TotalTime>
  <Words>733</Words>
  <Application>Microsoft Macintosh PowerPoint</Application>
  <PresentationFormat>Widescreen</PresentationFormat>
  <Paragraphs>103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Courier New</vt:lpstr>
      <vt:lpstr>Menlo</vt:lpstr>
      <vt:lpstr>Tw Cen MT</vt:lpstr>
      <vt:lpstr>Tw Cen MT Condensed</vt:lpstr>
      <vt:lpstr>Wingdings</vt:lpstr>
      <vt:lpstr>Wingdings 3</vt:lpstr>
      <vt:lpstr>Integral</vt:lpstr>
      <vt:lpstr>Biostatistics   DAY 2: Getting Data  </vt:lpstr>
      <vt:lpstr>Modern non-African humans contain Neanderthal DNA fragments in their genomes</vt:lpstr>
      <vt:lpstr>Multiple testing – Bonferroni-holm method</vt:lpstr>
      <vt:lpstr>Multiple testing – Benjamini-Hochberg method</vt:lpstr>
      <vt:lpstr>PowerPoint Presentation</vt:lpstr>
      <vt:lpstr>Comparing miRNA in rats to humans</vt:lpstr>
      <vt:lpstr>Comparing miRNA in rats to humans</vt:lpstr>
      <vt:lpstr>Comparing miRNA in rats to humans</vt:lpstr>
      <vt:lpstr>PLS of Rats miRNA for sham surgery vs TBI: sampled at 24 hours post surgery</vt:lpstr>
      <vt:lpstr>Gene weightings applied to human data (Rats after 24 hr)</vt:lpstr>
      <vt:lpstr>PowerPoint Presentation</vt:lpstr>
      <vt:lpstr>Gene weightings applied to human data (Saliva)</vt:lpstr>
      <vt:lpstr>PowerPoint Presentation</vt:lpstr>
      <vt:lpstr>Gene weightings applied to human data Sex differences?</vt:lpstr>
      <vt:lpstr>PowerPoint Presentation</vt:lpstr>
      <vt:lpstr>Gene weightings applied to human data Type of injury?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neanderthal introgressed sequence on Innate IMMUNE RESPONSE</dc:title>
  <dc:creator>Shiyao Ke</dc:creator>
  <cp:lastModifiedBy>Justin Whalley</cp:lastModifiedBy>
  <cp:revision>28</cp:revision>
  <dcterms:created xsi:type="dcterms:W3CDTF">2020-07-14T05:22:31Z</dcterms:created>
  <dcterms:modified xsi:type="dcterms:W3CDTF">2025-08-25T13:49:06Z</dcterms:modified>
</cp:coreProperties>
</file>