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03" r:id="rId1"/>
  </p:sldMasterIdLst>
  <p:notesMasterIdLst>
    <p:notesMasterId r:id="rId10"/>
  </p:notesMasterIdLst>
  <p:handoutMasterIdLst>
    <p:handoutMasterId r:id="rId11"/>
  </p:handoutMasterIdLst>
  <p:sldIdLst>
    <p:sldId id="352" r:id="rId2"/>
    <p:sldId id="345" r:id="rId3"/>
    <p:sldId id="346" r:id="rId4"/>
    <p:sldId id="347" r:id="rId5"/>
    <p:sldId id="348" r:id="rId6"/>
    <p:sldId id="349" r:id="rId7"/>
    <p:sldId id="351" r:id="rId8"/>
    <p:sldId id="35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FF"/>
    <a:srgbClr val="7F7F7F"/>
    <a:srgbClr val="1F6FA9"/>
    <a:srgbClr val="D6D9D9"/>
    <a:srgbClr val="E0E3E3"/>
    <a:srgbClr val="269DCD"/>
    <a:srgbClr val="237BBA"/>
    <a:srgbClr val="B60000"/>
    <a:srgbClr val="941100"/>
    <a:srgbClr val="521B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88095"/>
  </p:normalViewPr>
  <p:slideViewPr>
    <p:cSldViewPr snapToGrid="0" snapToObjects="1">
      <p:cViewPr varScale="1">
        <p:scale>
          <a:sx n="109" d="100"/>
          <a:sy n="109" d="100"/>
        </p:scale>
        <p:origin x="216" y="24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0" d="100"/>
          <a:sy n="70" d="100"/>
        </p:scale>
        <p:origin x="362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D5C047-4BF6-2244-A5E3-D41B1218D9A5}" type="datetimeFigureOut">
              <a:rPr lang="en-GB" smtClean="0"/>
              <a:t>21/08/2024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E19463-6D85-F64E-8269-D0072813E47F}" type="slidenum">
              <a:rPr lang="en-GB" smtClean="0"/>
              <a:t>‹#›</a:t>
            </a:fld>
            <a:endParaRPr lang="en-GB"/>
          </a:p>
        </p:txBody>
      </p:sp>
    </p:spTree>
    <p:extLst>
      <p:ext uri="{BB962C8B-B14F-4D97-AF65-F5344CB8AC3E}">
        <p14:creationId xmlns:p14="http://schemas.microsoft.com/office/powerpoint/2010/main" val="80125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76A05-844D-A64C-9434-FF3712A59FB6}" type="datetimeFigureOut">
              <a:rPr lang="en-GB" smtClean="0"/>
              <a:t>21/08/2024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852781-589E-1342-9FF2-F49B87B49D0B}" type="slidenum">
              <a:rPr lang="en-GB" smtClean="0"/>
              <a:t>‹#›</a:t>
            </a:fld>
            <a:endParaRPr lang="en-GB"/>
          </a:p>
        </p:txBody>
      </p:sp>
    </p:spTree>
    <p:extLst>
      <p:ext uri="{BB962C8B-B14F-4D97-AF65-F5344CB8AC3E}">
        <p14:creationId xmlns:p14="http://schemas.microsoft.com/office/powerpoint/2010/main" val="519639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852781-589E-1342-9FF2-F49B87B49D0B}" type="slidenum">
              <a:rPr lang="en-GB" smtClean="0"/>
              <a:t>1</a:t>
            </a:fld>
            <a:endParaRPr lang="en-GB"/>
          </a:p>
        </p:txBody>
      </p:sp>
    </p:spTree>
    <p:extLst>
      <p:ext uri="{BB962C8B-B14F-4D97-AF65-F5344CB8AC3E}">
        <p14:creationId xmlns:p14="http://schemas.microsoft.com/office/powerpoint/2010/main" val="3056104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852781-589E-1342-9FF2-F49B87B49D0B}" type="slidenum">
              <a:rPr lang="en-GB" smtClean="0"/>
              <a:t>2</a:t>
            </a:fld>
            <a:endParaRPr lang="en-GB"/>
          </a:p>
        </p:txBody>
      </p:sp>
    </p:spTree>
    <p:extLst>
      <p:ext uri="{BB962C8B-B14F-4D97-AF65-F5344CB8AC3E}">
        <p14:creationId xmlns:p14="http://schemas.microsoft.com/office/powerpoint/2010/main" val="3768134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Brown et al. Arthritis Rheum . 1997</a:t>
            </a:r>
          </a:p>
          <a:p>
            <a:r>
              <a:rPr lang="en-GB" sz="1200" dirty="0" err="1"/>
              <a:t>Ellinghaus</a:t>
            </a:r>
            <a:r>
              <a:rPr lang="en-GB" sz="1200" dirty="0"/>
              <a:t> et al. Nat Genet. 2016</a:t>
            </a:r>
          </a:p>
          <a:p>
            <a:r>
              <a:rPr lang="en-GB" sz="1200" dirty="0"/>
              <a:t>Linda et al. Rheumatology. 2014</a:t>
            </a:r>
          </a:p>
          <a:p>
            <a:r>
              <a:rPr lang="en-GB" sz="1200" dirty="0" err="1"/>
              <a:t>Palla</a:t>
            </a:r>
            <a:r>
              <a:rPr lang="en-GB" sz="1200" dirty="0"/>
              <a:t> et al. </a:t>
            </a:r>
            <a:r>
              <a:rPr lang="en-GB" sz="1200" dirty="0" err="1"/>
              <a:t>Clin</a:t>
            </a:r>
            <a:r>
              <a:rPr lang="en-GB" sz="1200" dirty="0"/>
              <a:t> </a:t>
            </a:r>
            <a:r>
              <a:rPr lang="en-GB" sz="1200" dirty="0" err="1"/>
              <a:t>Exp</a:t>
            </a:r>
            <a:r>
              <a:rPr lang="en-GB" sz="1200" dirty="0"/>
              <a:t> </a:t>
            </a:r>
            <a:r>
              <a:rPr lang="en-GB" sz="1200" dirty="0" err="1"/>
              <a:t>Rheumatol</a:t>
            </a:r>
            <a:r>
              <a:rPr lang="en-GB" sz="1200" dirty="0"/>
              <a:t>. 2012</a:t>
            </a:r>
          </a:p>
          <a:p>
            <a:r>
              <a:rPr lang="en-GB" sz="1200" dirty="0"/>
              <a:t>Pedersen et al. </a:t>
            </a:r>
            <a:r>
              <a:rPr lang="en-GB" sz="1200" dirty="0" err="1"/>
              <a:t>Scand</a:t>
            </a:r>
            <a:r>
              <a:rPr lang="en-GB" sz="1200" dirty="0"/>
              <a:t> J </a:t>
            </a:r>
            <a:r>
              <a:rPr lang="en-GB" sz="1200" dirty="0" err="1"/>
              <a:t>Rheumatol</a:t>
            </a:r>
            <a:r>
              <a:rPr lang="en-GB" sz="1200" dirty="0"/>
              <a:t>. 2008</a:t>
            </a:r>
          </a:p>
          <a:p>
            <a:r>
              <a:rPr lang="en-GB" sz="1200" dirty="0"/>
              <a:t>Raychaudhuri &amp; </a:t>
            </a:r>
            <a:r>
              <a:rPr lang="en-GB" sz="1200" dirty="0" err="1"/>
              <a:t>Deodhar</a:t>
            </a:r>
            <a:r>
              <a:rPr lang="en-GB" sz="1200" dirty="0"/>
              <a:t> . J </a:t>
            </a:r>
            <a:r>
              <a:rPr lang="en-GB" sz="1200" dirty="0" err="1"/>
              <a:t>Autoimmun</a:t>
            </a:r>
            <a:r>
              <a:rPr lang="en-GB" sz="1200" dirty="0"/>
              <a:t>. 2014</a:t>
            </a:r>
          </a:p>
          <a:p>
            <a:endParaRPr lang="en-GB" sz="1200" dirty="0"/>
          </a:p>
        </p:txBody>
      </p:sp>
      <p:sp>
        <p:nvSpPr>
          <p:cNvPr id="4" name="Slide Number Placeholder 3"/>
          <p:cNvSpPr>
            <a:spLocks noGrp="1"/>
          </p:cNvSpPr>
          <p:nvPr>
            <p:ph type="sldNum" sz="quarter" idx="5"/>
          </p:nvPr>
        </p:nvSpPr>
        <p:spPr/>
        <p:txBody>
          <a:bodyPr/>
          <a:lstStyle/>
          <a:p>
            <a:fld id="{00852781-589E-1342-9FF2-F49B87B49D0B}" type="slidenum">
              <a:rPr lang="en-GB" smtClean="0"/>
              <a:t>3</a:t>
            </a:fld>
            <a:endParaRPr lang="en-GB"/>
          </a:p>
        </p:txBody>
      </p:sp>
    </p:spTree>
    <p:extLst>
      <p:ext uri="{BB962C8B-B14F-4D97-AF65-F5344CB8AC3E}">
        <p14:creationId xmlns:p14="http://schemas.microsoft.com/office/powerpoint/2010/main" val="2783569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Stem cells could be differentiated into other cell types down the line</a:t>
            </a:r>
          </a:p>
          <a:p>
            <a:endParaRPr lang="en-GB" baseline="0" dirty="0"/>
          </a:p>
          <a:p>
            <a:r>
              <a:rPr lang="en-CA" sz="1200" kern="1200" dirty="0">
                <a:solidFill>
                  <a:schemeClr val="tx1"/>
                </a:solidFill>
                <a:effectLst/>
                <a:latin typeface="+mn-lt"/>
                <a:ea typeface="+mn-ea"/>
                <a:cs typeface="+mn-cs"/>
              </a:rPr>
              <a:t>Monocytes are the precursors for macrophages and dendritic cells, which are all involved in antigen presentation. Studies have found that monocytes in arthritis patients exhibit an upregulation of genes involved in essential inflammation pathways (101–103). One study used label-free quantitative expression profiling to examine protein expression (103). They noted upregulation in AS monocytes in proteins involved in leukocyte recruitment, and important signalling pathways such as, VEGF, JAK/STAT, and toll-like receptor (TLR). Moreover, there was shown to be an upregulation of genes in the ubiquitin proteasome pathway (UPP) in AS monocytes (103). This pathway is involved in the formation of peptides to be presented by HLA </a:t>
            </a:r>
            <a:r>
              <a:rPr lang="en-CA" sz="1200" kern="1200" dirty="0" err="1">
                <a:solidFill>
                  <a:schemeClr val="tx1"/>
                </a:solidFill>
                <a:effectLst/>
                <a:latin typeface="+mn-lt"/>
                <a:ea typeface="+mn-ea"/>
                <a:cs typeface="+mn-cs"/>
              </a:rPr>
              <a:t>ClassI</a:t>
            </a:r>
            <a:r>
              <a:rPr lang="en-CA" sz="1200" kern="1200" dirty="0">
                <a:solidFill>
                  <a:schemeClr val="tx1"/>
                </a:solidFill>
                <a:effectLst/>
                <a:latin typeface="+mn-lt"/>
                <a:ea typeface="+mn-ea"/>
                <a:cs typeface="+mn-cs"/>
              </a:rPr>
              <a:t> proteins, like HLA-B27. </a:t>
            </a:r>
            <a:endParaRPr lang="en-GB" baseline="0" dirty="0"/>
          </a:p>
          <a:p>
            <a:endParaRPr lang="en-GB" baseline="0" dirty="0"/>
          </a:p>
          <a:p>
            <a:r>
              <a:rPr lang="en-GB" sz="1200" b="0" i="0" u="none" strike="noStrike" kern="1200" baseline="0" dirty="0">
                <a:solidFill>
                  <a:schemeClr val="tx1"/>
                </a:solidFill>
                <a:latin typeface="+mn-lt"/>
                <a:ea typeface="+mn-ea"/>
                <a:cs typeface="+mn-cs"/>
              </a:rPr>
              <a:t>One theory of AS pathogenesis, known as the arthritogenic</a:t>
            </a:r>
          </a:p>
          <a:p>
            <a:r>
              <a:rPr lang="en-GB" sz="1200" b="0" i="0" u="none" strike="noStrike" kern="1200" baseline="0" dirty="0">
                <a:solidFill>
                  <a:schemeClr val="tx1"/>
                </a:solidFill>
                <a:latin typeface="+mn-lt"/>
                <a:ea typeface="+mn-ea"/>
                <a:cs typeface="+mn-cs"/>
              </a:rPr>
              <a:t>peptide hypothesis, relies on the involvement of CD8þT cells</a:t>
            </a:r>
          </a:p>
          <a:p>
            <a:r>
              <a:rPr lang="en-GB" sz="1200" b="0" i="0" u="none" strike="noStrike" kern="1200" baseline="0" dirty="0">
                <a:solidFill>
                  <a:schemeClr val="tx1"/>
                </a:solidFill>
                <a:latin typeface="+mn-lt"/>
                <a:ea typeface="+mn-ea"/>
                <a:cs typeface="+mn-cs"/>
              </a:rPr>
              <a:t>[99, 100]. This hypothesis suggests that the self-peptides displayed</a:t>
            </a:r>
          </a:p>
          <a:p>
            <a:r>
              <a:rPr lang="en-GB" sz="1200" b="0" i="0" u="none" strike="noStrike" kern="1200" baseline="0" dirty="0">
                <a:solidFill>
                  <a:schemeClr val="tx1"/>
                </a:solidFill>
                <a:latin typeface="+mn-lt"/>
                <a:ea typeface="+mn-ea"/>
                <a:cs typeface="+mn-cs"/>
              </a:rPr>
              <a:t>by HLA-B27 bear a resemblance to peptides produced by</a:t>
            </a:r>
          </a:p>
          <a:p>
            <a:r>
              <a:rPr lang="en-GB" sz="1200" b="0" i="0" u="none" strike="noStrike" kern="1200" baseline="0" dirty="0">
                <a:solidFill>
                  <a:schemeClr val="tx1"/>
                </a:solidFill>
                <a:latin typeface="+mn-lt"/>
                <a:ea typeface="+mn-ea"/>
                <a:cs typeface="+mn-cs"/>
              </a:rPr>
              <a:t>foreign microbes and become the target of autoreactive CD8þT</a:t>
            </a:r>
          </a:p>
          <a:p>
            <a:r>
              <a:rPr lang="en-GB" sz="1200" b="0" i="0" u="none" strike="noStrike" kern="1200" baseline="0" dirty="0">
                <a:solidFill>
                  <a:schemeClr val="tx1"/>
                </a:solidFill>
                <a:latin typeface="+mn-lt"/>
                <a:ea typeface="+mn-ea"/>
                <a:cs typeface="+mn-cs"/>
              </a:rPr>
              <a:t>cells. These cells then initiate an immune response and inflammation</a:t>
            </a:r>
          </a:p>
          <a:p>
            <a:r>
              <a:rPr lang="en-GB" sz="1200" b="0" i="0" u="none" strike="noStrike" kern="1200" baseline="0" dirty="0">
                <a:solidFill>
                  <a:schemeClr val="tx1"/>
                </a:solidFill>
                <a:latin typeface="+mn-lt"/>
                <a:ea typeface="+mn-ea"/>
                <a:cs typeface="+mn-cs"/>
              </a:rPr>
              <a:t>ensues.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Moreover, it was found that CD4þT cells express</a:t>
            </a:r>
          </a:p>
          <a:p>
            <a:r>
              <a:rPr lang="en-GB" sz="1200" b="0" i="0" u="none" strike="noStrike" kern="1200" baseline="0" dirty="0">
                <a:solidFill>
                  <a:schemeClr val="tx1"/>
                </a:solidFill>
                <a:latin typeface="+mn-lt"/>
                <a:ea typeface="+mn-ea"/>
                <a:cs typeface="+mn-cs"/>
              </a:rPr>
              <a:t>KIR3DL2, which is a receptor that recognizes homodimers</a:t>
            </a:r>
          </a:p>
          <a:p>
            <a:r>
              <a:rPr lang="en-GB" sz="1200" b="0" i="0" u="none" strike="noStrike" kern="1200" baseline="0" dirty="0">
                <a:solidFill>
                  <a:schemeClr val="tx1"/>
                </a:solidFill>
                <a:latin typeface="+mn-lt"/>
                <a:ea typeface="+mn-ea"/>
                <a:cs typeface="+mn-cs"/>
              </a:rPr>
              <a:t>of HLA-B27 but does not recognize heterodimers of HLA-B27</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 binding of KIR3DL2 to HLA-B27 homodimers could</a:t>
            </a:r>
          </a:p>
          <a:p>
            <a:r>
              <a:rPr lang="en-GB" sz="1200" b="0" i="0" u="none" strike="noStrike" kern="1200" baseline="0" dirty="0">
                <a:solidFill>
                  <a:schemeClr val="tx1"/>
                </a:solidFill>
                <a:latin typeface="+mn-lt"/>
                <a:ea typeface="+mn-ea"/>
                <a:cs typeface="+mn-cs"/>
              </a:rPr>
              <a:t>trigger an immune response and lead to inflammation, and it is</a:t>
            </a:r>
          </a:p>
          <a:p>
            <a:r>
              <a:rPr lang="en-GB" sz="1200" b="0" i="0" u="none" strike="noStrike" kern="1200" baseline="0" dirty="0">
                <a:solidFill>
                  <a:schemeClr val="tx1"/>
                </a:solidFill>
                <a:latin typeface="+mn-lt"/>
                <a:ea typeface="+mn-ea"/>
                <a:cs typeface="+mn-cs"/>
              </a:rPr>
              <a:t>also suggested that binding triggers Th17 responses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Monocytes in </a:t>
            </a:r>
            <a:r>
              <a:rPr lang="en-GB" sz="1200" b="0" i="0" u="none" strike="noStrike" kern="1200" baseline="0" dirty="0" err="1">
                <a:solidFill>
                  <a:schemeClr val="tx1"/>
                </a:solidFill>
                <a:latin typeface="+mn-lt"/>
                <a:ea typeface="+mn-ea"/>
                <a:cs typeface="+mn-cs"/>
              </a:rPr>
              <a:t>spondyloarthritis</a:t>
            </a:r>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patients exhibit an upregulation of genes involved in</a:t>
            </a:r>
          </a:p>
          <a:p>
            <a:r>
              <a:rPr lang="en-GB" sz="1200" b="0" i="0" u="none" strike="noStrike" kern="1200" baseline="0" dirty="0">
                <a:solidFill>
                  <a:schemeClr val="tx1"/>
                </a:solidFill>
                <a:latin typeface="+mn-lt"/>
                <a:ea typeface="+mn-ea"/>
                <a:cs typeface="+mn-cs"/>
              </a:rPr>
              <a:t>essential inflammation pathways.</a:t>
            </a:r>
            <a:endParaRPr lang="en-GB" dirty="0"/>
          </a:p>
        </p:txBody>
      </p:sp>
      <p:sp>
        <p:nvSpPr>
          <p:cNvPr id="4" name="Slide Number Placeholder 3"/>
          <p:cNvSpPr>
            <a:spLocks noGrp="1"/>
          </p:cNvSpPr>
          <p:nvPr>
            <p:ph type="sldNum" sz="quarter" idx="5"/>
          </p:nvPr>
        </p:nvSpPr>
        <p:spPr/>
        <p:txBody>
          <a:bodyPr/>
          <a:lstStyle/>
          <a:p>
            <a:fld id="{00852781-589E-1342-9FF2-F49B87B49D0B}" type="slidenum">
              <a:rPr lang="en-GB" smtClean="0"/>
              <a:t>4</a:t>
            </a:fld>
            <a:endParaRPr lang="en-GB"/>
          </a:p>
        </p:txBody>
      </p:sp>
    </p:spTree>
    <p:extLst>
      <p:ext uri="{BB962C8B-B14F-4D97-AF65-F5344CB8AC3E}">
        <p14:creationId xmlns:p14="http://schemas.microsoft.com/office/powerpoint/2010/main" val="249339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experimentally validated</a:t>
            </a:r>
          </a:p>
        </p:txBody>
      </p:sp>
      <p:sp>
        <p:nvSpPr>
          <p:cNvPr id="4" name="Slide Number Placeholder 3"/>
          <p:cNvSpPr>
            <a:spLocks noGrp="1"/>
          </p:cNvSpPr>
          <p:nvPr>
            <p:ph type="sldNum" sz="quarter" idx="5"/>
          </p:nvPr>
        </p:nvSpPr>
        <p:spPr/>
        <p:txBody>
          <a:bodyPr/>
          <a:lstStyle/>
          <a:p>
            <a:fld id="{00852781-589E-1342-9FF2-F49B87B49D0B}" type="slidenum">
              <a:rPr lang="en-GB" smtClean="0"/>
              <a:t>5</a:t>
            </a:fld>
            <a:endParaRPr lang="en-GB"/>
          </a:p>
        </p:txBody>
      </p:sp>
    </p:spTree>
    <p:extLst>
      <p:ext uri="{BB962C8B-B14F-4D97-AF65-F5344CB8AC3E}">
        <p14:creationId xmlns:p14="http://schemas.microsoft.com/office/powerpoint/2010/main" val="3599729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852781-589E-1342-9FF2-F49B87B49D0B}" type="slidenum">
              <a:rPr lang="en-GB" smtClean="0"/>
              <a:t>6</a:t>
            </a:fld>
            <a:endParaRPr lang="en-GB"/>
          </a:p>
        </p:txBody>
      </p:sp>
    </p:spTree>
    <p:extLst>
      <p:ext uri="{BB962C8B-B14F-4D97-AF65-F5344CB8AC3E}">
        <p14:creationId xmlns:p14="http://schemas.microsoft.com/office/powerpoint/2010/main" val="2037945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852781-589E-1342-9FF2-F49B87B49D0B}" type="slidenum">
              <a:rPr lang="en-GB" smtClean="0"/>
              <a:t>7</a:t>
            </a:fld>
            <a:endParaRPr lang="en-GB"/>
          </a:p>
        </p:txBody>
      </p:sp>
    </p:spTree>
    <p:extLst>
      <p:ext uri="{BB962C8B-B14F-4D97-AF65-F5344CB8AC3E}">
        <p14:creationId xmlns:p14="http://schemas.microsoft.com/office/powerpoint/2010/main" val="3157986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852781-589E-1342-9FF2-F49B87B49D0B}" type="slidenum">
              <a:rPr lang="en-GB" smtClean="0"/>
              <a:t>8</a:t>
            </a:fld>
            <a:endParaRPr lang="en-GB"/>
          </a:p>
        </p:txBody>
      </p:sp>
    </p:spTree>
    <p:extLst>
      <p:ext uri="{BB962C8B-B14F-4D97-AF65-F5344CB8AC3E}">
        <p14:creationId xmlns:p14="http://schemas.microsoft.com/office/powerpoint/2010/main" val="3833000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2"/>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2"/>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189" indent="0" algn="ctr">
              <a:buNone/>
              <a:defRPr sz="1800"/>
            </a:lvl2pPr>
            <a:lvl3pPr marL="914377" indent="0" algn="ctr">
              <a:buNone/>
              <a:defRPr sz="1800"/>
            </a:lvl3pPr>
            <a:lvl4pPr marL="1371566" indent="0" algn="ctr">
              <a:buNone/>
              <a:defRPr sz="1800"/>
            </a:lvl4pPr>
            <a:lvl5pPr marL="1828754" indent="0" algn="ctr">
              <a:buNone/>
              <a:defRPr sz="1800"/>
            </a:lvl5pPr>
            <a:lvl6pPr marL="2285943" indent="0" algn="ctr">
              <a:buNone/>
              <a:defRPr sz="1800"/>
            </a:lvl6pPr>
            <a:lvl7pPr marL="2743131" indent="0" algn="ctr">
              <a:buNone/>
              <a:defRPr sz="1800"/>
            </a:lvl7pPr>
            <a:lvl8pPr marL="3200320" indent="0" algn="ctr">
              <a:buNone/>
              <a:defRPr sz="1800"/>
            </a:lvl8pPr>
            <a:lvl9pPr marL="3657509"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D8171C0-695E-BD4E-B021-8976B44C063A}" type="datetime1">
              <a:rPr lang="en-SG" smtClean="0"/>
              <a:t>21/8/24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C1A03-04C2-0846-ADDA-213E9916F0D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53C54-8EB9-C24B-9C31-2B1DDC9DE9A6}" type="datetime1">
              <a:rPr lang="en-SG" smtClean="0"/>
              <a:t>21/8/24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C1A03-04C2-0846-ADDA-213E9916F0D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2"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72FA3B-614A-7B44-98FC-38DCC6EB32F4}" type="datetime1">
              <a:rPr lang="en-SG" smtClean="0"/>
              <a:t>21/8/24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C1A03-04C2-0846-ADDA-213E9916F0D3}"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marL="361942" indent="-233357">
              <a:buFont typeface="Arial" charset="0"/>
              <a:buChar char="•"/>
              <a:tabLst/>
              <a:defRPr sz="2800"/>
            </a:lvl2pPr>
            <a:lvl3pPr marL="585773" indent="-223833">
              <a:buFont typeface="Courier New" charset="0"/>
              <a:buChar char="o"/>
              <a:tabLst/>
              <a:defRPr sz="2400"/>
            </a:lvl3pPr>
            <a:lvl4pPr marL="808018" indent="-207957">
              <a:buFont typeface="Wingdings" charset="2"/>
              <a:buChar char="§"/>
              <a:tabLst/>
              <a:defRPr sz="2000"/>
            </a:lvl4pPr>
            <a:lvl5pPr marL="990575" indent="-209545">
              <a:buFont typeface="Wingdings" charset="2"/>
              <a:buChar char="Ø"/>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59A31D3-5D48-6C49-8100-1BFEDDA27045}" type="datetime1">
              <a:rPr lang="en-SG" smtClean="0"/>
              <a:t>21/8/24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lvl1pPr>
              <a:defRPr sz="1200"/>
            </a:lvl1pPr>
          </a:lstStyle>
          <a:p>
            <a:fld id="{9F3C1A03-04C2-0846-ADDA-213E9916F0D3}"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3" name="Rectangle 12"/>
          <p:cNvSpPr/>
          <p:nvPr userDrawn="1"/>
        </p:nvSpPr>
        <p:spPr>
          <a:xfrm>
            <a:off x="0" y="-5509"/>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sz="1800" dirty="0"/>
          </a:p>
        </p:txBody>
      </p:sp>
      <p:sp>
        <p:nvSpPr>
          <p:cNvPr id="11" name="Oval 5"/>
          <p:cNvSpPr/>
          <p:nvPr/>
        </p:nvSpPr>
        <p:spPr>
          <a:xfrm>
            <a:off x="-1" y="2"/>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B4DE5-3FA5-CB41-9D0A-192659D1CB71}" type="datetime1">
              <a:rPr lang="en-SG" smtClean="0"/>
              <a:t>21/8/24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C1A03-04C2-0846-ADDA-213E9916F0D3}" type="slidenum">
              <a:rPr lang="en-GB" smtClean="0"/>
              <a:t>‹#›</a:t>
            </a:fld>
            <a:endParaRPr lang="en-GB"/>
          </a:p>
        </p:txBody>
      </p:sp>
      <p:cxnSp>
        <p:nvCxnSpPr>
          <p:cNvPr id="8" name="Straight Connector 7"/>
          <p:cNvCxnSpPr/>
          <p:nvPr/>
        </p:nvCxnSpPr>
        <p:spPr>
          <a:xfrm flipV="1">
            <a:off x="11453600" y="5193768"/>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A4E459-705C-6E47-A7D6-9BAC4DCC79E5}" type="datetime1">
              <a:rPr lang="en-SG" smtClean="0"/>
              <a:t>21/8/24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3C1A03-04C2-0846-ADDA-213E9916F0D3}" type="slidenum">
              <a:rPr lang="en-GB" smtClean="0"/>
              <a:t>‹#›</a:t>
            </a:fld>
            <a:endParaRPr lang="en-GB"/>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41D9F5-A799-534F-ADC1-59DEE366892C}" type="datetime1">
              <a:rPr lang="en-SG" smtClean="0"/>
              <a:t>21/8/24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F3C1A03-04C2-0846-ADDA-213E9916F0D3}" type="slidenum">
              <a:rPr lang="en-GB" smtClean="0"/>
              <a:t>‹#›</a:t>
            </a:fld>
            <a:endParaRPr lang="en-GB"/>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CD0D58-1596-D242-A555-BB899CD37BDE}" type="datetime1">
              <a:rPr lang="en-SG" smtClean="0"/>
              <a:t>21/8/24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F3C1A03-04C2-0846-ADDA-213E9916F0D3}"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195D21-BC09-2042-8183-6DEFCDF5312A}" type="datetime1">
              <a:rPr lang="en-SG" smtClean="0"/>
              <a:t>21/8/24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F3C1A03-04C2-0846-ADDA-213E9916F0D3}" type="slidenum">
              <a:rPr lang="en-GB" smtClean="0"/>
              <a:t>‹#›</a:t>
            </a:fld>
            <a:endParaRPr lang="en-GB"/>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BFDC18-B983-004C-8152-2C2BF2CFEDD7}" type="datetime1">
              <a:rPr lang="en-SG" smtClean="0"/>
              <a:t>21/8/24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3C1A03-04C2-0846-ADDA-213E9916F0D3}" type="slidenum">
              <a:rPr lang="en-GB" smtClean="0"/>
              <a:t>‹#›</a:t>
            </a:fld>
            <a:endParaRPr lang="en-GB"/>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69BD44-7826-F548-A836-9F6150569590}" type="datetime1">
              <a:rPr lang="en-SG" smtClean="0"/>
              <a:t>21/8/24</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3C1A03-04C2-0846-ADDA-213E9916F0D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40233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9" y="2286000"/>
            <a:ext cx="9720073" cy="4023360"/>
          </a:xfrm>
          <a:prstGeom prst="rect">
            <a:avLst/>
          </a:prstGeom>
        </p:spPr>
        <p:txBody>
          <a:bodyPr vert="horz" lIns="45720" tIns="45720" rIns="45720" bIns="45720" rtlCol="0">
            <a:normAutofit/>
          </a:bodyPr>
          <a:lstStyle/>
          <a:p>
            <a:pPr lvl="0"/>
            <a:r>
              <a:rPr lang="en-US" dirty="0"/>
              <a:t>Click to edit Master text styles</a:t>
            </a:r>
          </a:p>
          <a:p>
            <a:pPr marL="265169" marR="0" lvl="1" indent="-137157" algn="l" defTabSz="914377" rtl="0" eaLnBrk="1" fontAlgn="auto" latinLnBrk="0" hangingPunct="1">
              <a:lnSpc>
                <a:spcPct val="90000"/>
              </a:lnSpc>
              <a:spcBef>
                <a:spcPts val="200"/>
              </a:spcBef>
              <a:spcAft>
                <a:spcPts val="400"/>
              </a:spcAft>
              <a:buClr>
                <a:srgbClr val="1CADE4"/>
              </a:buClr>
              <a:buSzTx/>
              <a:buFont typeface="Wingdings 3" pitchFamily="18" charset="2"/>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Second level</a:t>
            </a:r>
          </a:p>
          <a:p>
            <a:pPr marL="448045" marR="0" lvl="2" indent="-137157" algn="l" defTabSz="914377" rtl="0" eaLnBrk="1" fontAlgn="auto" latinLnBrk="0" hangingPunct="1">
              <a:lnSpc>
                <a:spcPct val="90000"/>
              </a:lnSpc>
              <a:spcBef>
                <a:spcPts val="200"/>
              </a:spcBef>
              <a:spcAft>
                <a:spcPts val="400"/>
              </a:spcAft>
              <a:buClr>
                <a:srgbClr val="1CADE4"/>
              </a:buClr>
              <a:buSzTx/>
              <a:buFont typeface="Wingdings 3" pitchFamily="18" charset="2"/>
              <a:buChar char=""/>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Third level</a:t>
            </a:r>
          </a:p>
          <a:p>
            <a:pPr marL="594345" marR="0" lvl="3" indent="-137157" algn="l" defTabSz="914377" rtl="0" eaLnBrk="1" fontAlgn="auto" latinLnBrk="0" hangingPunct="1">
              <a:lnSpc>
                <a:spcPct val="90000"/>
              </a:lnSpc>
              <a:spcBef>
                <a:spcPts val="200"/>
              </a:spcBef>
              <a:spcAft>
                <a:spcPts val="400"/>
              </a:spcAft>
              <a:buClr>
                <a:srgbClr val="1CADE4"/>
              </a:buClr>
              <a:buSzTx/>
              <a:buFont typeface="Wingdings 3" pitchFamily="18" charset="2"/>
              <a:buChar char=""/>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Fourth level</a:t>
            </a:r>
          </a:p>
          <a:p>
            <a:pPr marL="777221" marR="0" lvl="4" indent="-137157" algn="l" defTabSz="914377" rtl="0" eaLnBrk="1" fontAlgn="auto" latinLnBrk="0" hangingPunct="1">
              <a:lnSpc>
                <a:spcPct val="90000"/>
              </a:lnSpc>
              <a:spcBef>
                <a:spcPts val="200"/>
              </a:spcBef>
              <a:spcAft>
                <a:spcPts val="400"/>
              </a:spcAft>
              <a:buClr>
                <a:srgbClr val="1CADE4"/>
              </a:buClr>
              <a:buSzTx/>
              <a:buFont typeface="Wingdings 3" pitchFamily="18" charset="2"/>
              <a:buChar char=""/>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Fifth level</a:t>
            </a:r>
          </a:p>
        </p:txBody>
      </p:sp>
      <p:sp>
        <p:nvSpPr>
          <p:cNvPr id="4" name="Date Placeholder 3"/>
          <p:cNvSpPr>
            <a:spLocks noGrp="1"/>
          </p:cNvSpPr>
          <p:nvPr>
            <p:ph type="dt" sz="half" idx="2"/>
          </p:nvPr>
        </p:nvSpPr>
        <p:spPr>
          <a:xfrm>
            <a:off x="1024130"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DC3BF20-5808-0847-A21A-F2A835930045}" type="datetime1">
              <a:rPr lang="en-SG" smtClean="0"/>
              <a:t>21/8/24</a:t>
            </a:fld>
            <a:endParaRPr lang="en-GB"/>
          </a:p>
        </p:txBody>
      </p:sp>
      <p:sp>
        <p:nvSpPr>
          <p:cNvPr id="5" name="Footer Placeholder 4"/>
          <p:cNvSpPr>
            <a:spLocks noGrp="1"/>
          </p:cNvSpPr>
          <p:nvPr>
            <p:ph type="ftr" sz="quarter" idx="3"/>
          </p:nvPr>
        </p:nvSpPr>
        <p:spPr>
          <a:xfrm>
            <a:off x="4842933"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r">
              <a:defRPr sz="1200">
                <a:solidFill>
                  <a:schemeClr val="tx1">
                    <a:lumMod val="95000"/>
                    <a:lumOff val="5000"/>
                  </a:schemeClr>
                </a:solidFill>
                <a:latin typeface="+mj-lt"/>
              </a:defRPr>
            </a:lvl1pPr>
          </a:lstStyle>
          <a:p>
            <a:fld id="{9F3C1A03-04C2-0846-ADDA-213E9916F0D3}" type="slidenum">
              <a:rPr lang="en-GB" smtClean="0"/>
              <a:pPr/>
              <a:t>‹#›</a:t>
            </a:fld>
            <a:endParaRPr lang="en-GB"/>
          </a:p>
        </p:txBody>
      </p:sp>
      <p:cxnSp>
        <p:nvCxnSpPr>
          <p:cNvPr id="7" name="Straight Connector 6"/>
          <p:cNvCxnSpPr/>
          <p:nvPr/>
        </p:nvCxnSpPr>
        <p:spPr>
          <a:xfrm flipV="1">
            <a:off x="762000" y="511962"/>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441621"/>
      </p:ext>
    </p:extLst>
  </p:cSld>
  <p:clrMap bg1="lt1" tx1="dk1" bg2="lt2" tx2="dk2" accent1="accent1" accent2="accent2" accent3="accent3" accent4="accent4" accent5="accent5" accent6="accent6" hlink="hlink" folHlink="folHlink"/>
  <p:sldLayoutIdLst>
    <p:sldLayoutId id="2147484704" r:id="rId1"/>
    <p:sldLayoutId id="2147484705" r:id="rId2"/>
    <p:sldLayoutId id="2147484706" r:id="rId3"/>
    <p:sldLayoutId id="2147484707" r:id="rId4"/>
    <p:sldLayoutId id="2147484708" r:id="rId5"/>
    <p:sldLayoutId id="2147484709" r:id="rId6"/>
    <p:sldLayoutId id="2147484710" r:id="rId7"/>
    <p:sldLayoutId id="2147484711" r:id="rId8"/>
    <p:sldLayoutId id="2147484712" r:id="rId9"/>
    <p:sldLayoutId id="2147484713" r:id="rId10"/>
    <p:sldLayoutId id="2147484714" r:id="rId11"/>
  </p:sldLayoutIdLst>
  <p:hf hdr="0" ftr="0" dt="0"/>
  <p:txStyles>
    <p:titleStyle>
      <a:lvl1pPr algn="l" defTabSz="914377"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38" marR="0" indent="-91438" algn="l" defTabSz="914377"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sz="3200" kern="1200">
          <a:solidFill>
            <a:schemeClr val="tx1"/>
          </a:solidFill>
          <a:latin typeface="+mn-lt"/>
          <a:ea typeface="+mn-ea"/>
          <a:cs typeface="+mn-cs"/>
        </a:defRPr>
      </a:lvl1pPr>
      <a:lvl2pPr marL="265169" marR="0" indent="-137157" algn="l" defTabSz="914377" rtl="0" eaLnBrk="1" fontAlgn="auto" latinLnBrk="0" hangingPunct="1">
        <a:lnSpc>
          <a:spcPct val="90000"/>
        </a:lnSpc>
        <a:spcBef>
          <a:spcPts val="200"/>
        </a:spcBef>
        <a:spcAft>
          <a:spcPts val="400"/>
        </a:spcAft>
        <a:buClr>
          <a:srgbClr val="1CADE4"/>
        </a:buClr>
        <a:buSzTx/>
        <a:buFont typeface="Arial" charset="0"/>
        <a:buChar char="•"/>
        <a:tabLst/>
        <a:defRPr sz="2800" kern="1200">
          <a:solidFill>
            <a:schemeClr val="tx1"/>
          </a:solidFill>
          <a:latin typeface="+mn-lt"/>
          <a:ea typeface="+mn-ea"/>
          <a:cs typeface="+mn-cs"/>
        </a:defRPr>
      </a:lvl2pPr>
      <a:lvl3pPr marL="448045" marR="0" indent="-137157" algn="l" defTabSz="914377" rtl="0" eaLnBrk="1" fontAlgn="auto" latinLnBrk="0" hangingPunct="1">
        <a:lnSpc>
          <a:spcPct val="90000"/>
        </a:lnSpc>
        <a:spcBef>
          <a:spcPts val="200"/>
        </a:spcBef>
        <a:spcAft>
          <a:spcPts val="400"/>
        </a:spcAft>
        <a:buClr>
          <a:srgbClr val="1CADE4"/>
        </a:buClr>
        <a:buSzTx/>
        <a:buFont typeface="Courier New" charset="0"/>
        <a:buChar char="o"/>
        <a:tabLst/>
        <a:defRPr sz="2400" kern="1200">
          <a:solidFill>
            <a:schemeClr val="tx1"/>
          </a:solidFill>
          <a:latin typeface="+mn-lt"/>
          <a:ea typeface="+mn-ea"/>
          <a:cs typeface="+mn-cs"/>
        </a:defRPr>
      </a:lvl3pPr>
      <a:lvl4pPr marL="594345" marR="0" indent="-137157" algn="l" defTabSz="914377" rtl="0" eaLnBrk="1" fontAlgn="auto" latinLnBrk="0" hangingPunct="1">
        <a:lnSpc>
          <a:spcPct val="90000"/>
        </a:lnSpc>
        <a:spcBef>
          <a:spcPts val="200"/>
        </a:spcBef>
        <a:spcAft>
          <a:spcPts val="400"/>
        </a:spcAft>
        <a:buClr>
          <a:srgbClr val="1CADE4"/>
        </a:buClr>
        <a:buSzTx/>
        <a:buFont typeface="Wingdings" charset="2"/>
        <a:buChar char="§"/>
        <a:tabLst/>
        <a:defRPr sz="2000" kern="1200">
          <a:solidFill>
            <a:schemeClr val="tx1"/>
          </a:solidFill>
          <a:latin typeface="+mn-lt"/>
          <a:ea typeface="+mn-ea"/>
          <a:cs typeface="+mn-cs"/>
        </a:defRPr>
      </a:lvl4pPr>
      <a:lvl5pPr marL="777221" marR="0" indent="-137157" algn="l" defTabSz="914377" rtl="0" eaLnBrk="1" fontAlgn="auto" latinLnBrk="0" hangingPunct="1">
        <a:lnSpc>
          <a:spcPct val="90000"/>
        </a:lnSpc>
        <a:spcBef>
          <a:spcPts val="200"/>
        </a:spcBef>
        <a:spcAft>
          <a:spcPts val="400"/>
        </a:spcAft>
        <a:buClr>
          <a:srgbClr val="1CADE4"/>
        </a:buClr>
        <a:buSzTx/>
        <a:buFont typeface="Wingdings" charset="2"/>
        <a:buChar char="Ø"/>
        <a:tabLst/>
        <a:defRPr sz="2000" kern="1200">
          <a:solidFill>
            <a:schemeClr val="tx1"/>
          </a:solidFill>
          <a:latin typeface="+mn-lt"/>
          <a:ea typeface="+mn-ea"/>
          <a:cs typeface="+mn-cs"/>
        </a:defRPr>
      </a:lvl5pPr>
      <a:lvl6pPr marL="914377"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677"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22"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22"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gif"/><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4F47E8-C2CA-43A6-9404-03BADA34D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A995F0-906C-4573-A739-16EED217D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435600" y="1105351"/>
            <a:ext cx="5631591" cy="3023981"/>
          </a:xfrm>
        </p:spPr>
        <p:txBody>
          <a:bodyPr anchor="ctr">
            <a:normAutofit/>
          </a:bodyPr>
          <a:lstStyle/>
          <a:p>
            <a:pPr algn="ctr"/>
            <a:r>
              <a:rPr lang="en-GB" sz="3600" dirty="0">
                <a:solidFill>
                  <a:prstClr val="white"/>
                </a:solidFill>
                <a:latin typeface="+mn-lt"/>
                <a:ea typeface="+mn-ea"/>
                <a:cs typeface="+mn-cs"/>
              </a:rPr>
              <a:t>Biostatistics</a:t>
            </a:r>
            <a:br>
              <a:rPr lang="en-GB" sz="3600" dirty="0">
                <a:solidFill>
                  <a:prstClr val="white"/>
                </a:solidFill>
                <a:latin typeface="+mn-lt"/>
                <a:ea typeface="+mn-ea"/>
                <a:cs typeface="+mn-cs"/>
              </a:rPr>
            </a:br>
            <a:br>
              <a:rPr lang="en-GB" sz="3600" dirty="0">
                <a:solidFill>
                  <a:prstClr val="white"/>
                </a:solidFill>
                <a:latin typeface="+mn-lt"/>
                <a:ea typeface="+mn-ea"/>
                <a:cs typeface="+mn-cs"/>
              </a:rPr>
            </a:br>
            <a:br>
              <a:rPr lang="en-GB" sz="3600" dirty="0">
                <a:solidFill>
                  <a:prstClr val="white"/>
                </a:solidFill>
                <a:latin typeface="+mn-lt"/>
                <a:ea typeface="+mn-ea"/>
                <a:cs typeface="+mn-cs"/>
              </a:rPr>
            </a:br>
            <a:r>
              <a:rPr lang="en-GB" sz="3600" dirty="0">
                <a:solidFill>
                  <a:schemeClr val="bg2"/>
                </a:solidFill>
                <a:latin typeface="+mn-lt"/>
                <a:ea typeface="+mn-ea"/>
                <a:cs typeface="+mn-cs"/>
              </a:rPr>
              <a:t>DAY 3: Error Bars</a:t>
            </a:r>
            <a:br>
              <a:rPr lang="en-GB" sz="3600" dirty="0">
                <a:solidFill>
                  <a:prstClr val="white"/>
                </a:solidFill>
                <a:latin typeface="+mn-lt"/>
                <a:ea typeface="+mn-ea"/>
                <a:cs typeface="+mn-cs"/>
              </a:rPr>
            </a:br>
            <a:r>
              <a:rPr lang="en-GB" sz="3600" dirty="0">
                <a:solidFill>
                  <a:prstClr val="white"/>
                </a:solidFill>
                <a:latin typeface="+mn-lt"/>
                <a:ea typeface="+mn-ea"/>
                <a:cs typeface="+mn-cs"/>
              </a:rPr>
              <a:t> </a:t>
            </a:r>
          </a:p>
        </p:txBody>
      </p:sp>
      <p:sp>
        <p:nvSpPr>
          <p:cNvPr id="3" name="Subtitle 2"/>
          <p:cNvSpPr>
            <a:spLocks noGrp="1"/>
          </p:cNvSpPr>
          <p:nvPr>
            <p:ph type="subTitle" idx="1"/>
          </p:nvPr>
        </p:nvSpPr>
        <p:spPr>
          <a:xfrm>
            <a:off x="5590122" y="4297558"/>
            <a:ext cx="5477071" cy="1431695"/>
          </a:xfrm>
        </p:spPr>
        <p:txBody>
          <a:bodyPr anchor="t">
            <a:normAutofit/>
          </a:bodyPr>
          <a:lstStyle/>
          <a:p>
            <a:endParaRPr lang="en-GB" sz="1600" dirty="0">
              <a:solidFill>
                <a:schemeClr val="bg1"/>
              </a:solidFill>
            </a:endParaRPr>
          </a:p>
          <a:p>
            <a:pPr lvl="0" algn="ctr"/>
            <a:r>
              <a:rPr lang="en-GB" sz="2400" dirty="0">
                <a:solidFill>
                  <a:schemeClr val="bg1">
                    <a:lumMod val="75000"/>
                  </a:schemeClr>
                </a:solidFill>
              </a:rPr>
              <a:t>Justin Whalley</a:t>
            </a:r>
          </a:p>
        </p:txBody>
      </p:sp>
      <p:sp>
        <p:nvSpPr>
          <p:cNvPr id="12" name="Rectangle 11">
            <a:extLst>
              <a:ext uri="{FF2B5EF4-FFF2-40B4-BE49-F238E27FC236}">
                <a16:creationId xmlns:a16="http://schemas.microsoft.com/office/drawing/2014/main" id="{D7E9942E-93C8-4B24-9978-DBD698E1E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cxnSp>
        <p:nvCxnSpPr>
          <p:cNvPr id="14" name="Straight Connector 13">
            <a:extLst>
              <a:ext uri="{FF2B5EF4-FFF2-40B4-BE49-F238E27FC236}">
                <a16:creationId xmlns:a16="http://schemas.microsoft.com/office/drawing/2014/main" id="{C3F5F06D-7250-43A5-9B61-0B7F1FD7E3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339506"/>
      </p:ext>
    </p:extLst>
  </p:cSld>
  <p:clrMapOvr>
    <a:masterClrMapping/>
  </p:clrMapOvr>
  <mc:AlternateContent xmlns:mc="http://schemas.openxmlformats.org/markup-compatibility/2006" xmlns:p14="http://schemas.microsoft.com/office/powerpoint/2010/main">
    <mc:Choice Requires="p14">
      <p:transition spd="slow" p14:dur="2000" advTm="14596"/>
    </mc:Choice>
    <mc:Fallback xmlns="">
      <p:transition spd="slow" advTm="1459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869148" y="402336"/>
            <a:ext cx="10767329" cy="1111262"/>
          </a:xfrm>
        </p:spPr>
        <p:txBody>
          <a:bodyPr>
            <a:normAutofit/>
          </a:bodyPr>
          <a:lstStyle/>
          <a:p>
            <a:pPr marL="109728" algn="ctr"/>
            <a:r>
              <a:rPr lang="en-CA" sz="3600" dirty="0"/>
              <a:t>Utilizing an iPSC derived macrophage model to look at </a:t>
            </a:r>
            <a:r>
              <a:rPr lang="en-GB" sz="3600" dirty="0"/>
              <a:t>Ankylosing Spondylitis</a:t>
            </a:r>
            <a:r>
              <a:rPr lang="en-CA" sz="3600" dirty="0"/>
              <a:t> relevant enhancers: TNFRSF1A</a:t>
            </a:r>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2</a:t>
            </a:fld>
            <a:endParaRPr lang="en-GB"/>
          </a:p>
        </p:txBody>
      </p:sp>
      <p:sp>
        <p:nvSpPr>
          <p:cNvPr id="4" name="TextBox 3">
            <a:extLst>
              <a:ext uri="{FF2B5EF4-FFF2-40B4-BE49-F238E27FC236}">
                <a16:creationId xmlns:a16="http://schemas.microsoft.com/office/drawing/2014/main" id="{87DAD822-9C1A-BA45-AB73-2B7F1F9150CD}"/>
              </a:ext>
            </a:extLst>
          </p:cNvPr>
          <p:cNvSpPr txBox="1"/>
          <p:nvPr/>
        </p:nvSpPr>
        <p:spPr>
          <a:xfrm>
            <a:off x="7877507" y="6422611"/>
            <a:ext cx="2732608" cy="369332"/>
          </a:xfrm>
          <a:prstGeom prst="rect">
            <a:avLst/>
          </a:prstGeom>
          <a:noFill/>
        </p:spPr>
        <p:txBody>
          <a:bodyPr wrap="none" rtlCol="0">
            <a:spAutoFit/>
          </a:bodyPr>
          <a:lstStyle/>
          <a:p>
            <a:r>
              <a:rPr lang="en-GB" dirty="0"/>
              <a:t>Work from Dr Julie Osgood</a:t>
            </a:r>
          </a:p>
        </p:txBody>
      </p:sp>
    </p:spTree>
    <p:extLst>
      <p:ext uri="{BB962C8B-B14F-4D97-AF65-F5344CB8AC3E}">
        <p14:creationId xmlns:p14="http://schemas.microsoft.com/office/powerpoint/2010/main" val="192578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1024127" y="402336"/>
            <a:ext cx="10140401" cy="1219987"/>
          </a:xfrm>
        </p:spPr>
        <p:txBody>
          <a:bodyPr>
            <a:normAutofit/>
          </a:bodyPr>
          <a:lstStyle/>
          <a:p>
            <a:r>
              <a:rPr lang="en-GB" sz="3600" dirty="0"/>
              <a:t>Ankylosing Spondylitis </a:t>
            </a:r>
            <a:endParaRPr lang="en-GB" sz="3600" cap="none" dirty="0">
              <a:latin typeface="+mn-lt"/>
            </a:endParaRPr>
          </a:p>
        </p:txBody>
      </p:sp>
      <p:sp>
        <p:nvSpPr>
          <p:cNvPr id="4" name="Content Placeholder 3">
            <a:extLst>
              <a:ext uri="{FF2B5EF4-FFF2-40B4-BE49-F238E27FC236}">
                <a16:creationId xmlns:a16="http://schemas.microsoft.com/office/drawing/2014/main" id="{5F0F6D09-21D1-B445-A0D3-811B8173FDA9}"/>
              </a:ext>
            </a:extLst>
          </p:cNvPr>
          <p:cNvSpPr>
            <a:spLocks noGrp="1"/>
          </p:cNvSpPr>
          <p:nvPr>
            <p:ph idx="1"/>
          </p:nvPr>
        </p:nvSpPr>
        <p:spPr>
          <a:xfrm>
            <a:off x="1024129" y="1873045"/>
            <a:ext cx="10140399" cy="4984955"/>
          </a:xfrm>
        </p:spPr>
        <p:txBody>
          <a:bodyPr>
            <a:normAutofit fontScale="77500" lnSpcReduction="20000"/>
          </a:bodyPr>
          <a:lstStyle/>
          <a:p>
            <a:r>
              <a:rPr lang="en-GB" sz="2400" dirty="0"/>
              <a:t>Chronic inflammatory disorder  </a:t>
            </a:r>
          </a:p>
          <a:p>
            <a:r>
              <a:rPr lang="en-GB" sz="2400" dirty="0"/>
              <a:t>inflammation and osteoproliferation of the spine and sacroiliac joints </a:t>
            </a:r>
          </a:p>
          <a:p>
            <a:r>
              <a:rPr lang="en-GB" sz="2400" dirty="0"/>
              <a:t>Age of onset 20-30 </a:t>
            </a:r>
          </a:p>
          <a:p>
            <a:r>
              <a:rPr lang="en-GB" sz="2400" dirty="0"/>
              <a:t>Affects men 2x more</a:t>
            </a:r>
          </a:p>
          <a:p>
            <a:r>
              <a:rPr lang="en-GB" sz="2400" dirty="0"/>
              <a:t>Prevalence is 0.1-2%</a:t>
            </a:r>
          </a:p>
          <a:p>
            <a:r>
              <a:rPr lang="en-GB" sz="2400" dirty="0"/>
              <a:t>Affects ~63000 in UK</a:t>
            </a:r>
          </a:p>
          <a:p>
            <a:r>
              <a:rPr lang="en-GB" sz="2400" dirty="0"/>
              <a:t>Complex genetic disorder</a:t>
            </a:r>
          </a:p>
          <a:p>
            <a:r>
              <a:rPr lang="en-GB" sz="2400" dirty="0"/>
              <a:t>Parent-child recurrence risk 7.9%</a:t>
            </a:r>
          </a:p>
          <a:p>
            <a:r>
              <a:rPr lang="en-GB" sz="2400" dirty="0"/>
              <a:t>Heritability of 90%</a:t>
            </a:r>
          </a:p>
          <a:p>
            <a:r>
              <a:rPr lang="en-GB" sz="2400" dirty="0"/>
              <a:t>HLA-B27</a:t>
            </a:r>
          </a:p>
          <a:p>
            <a:r>
              <a:rPr lang="en-GB" sz="2400" dirty="0"/>
              <a:t>Multiple GWAS </a:t>
            </a:r>
          </a:p>
          <a:p>
            <a:r>
              <a:rPr lang="en-GB" sz="2400" dirty="0"/>
              <a:t>48 loci currently associated </a:t>
            </a:r>
          </a:p>
          <a:p>
            <a:r>
              <a:rPr lang="en-GB" sz="2400" dirty="0"/>
              <a:t>Treatments are often ineffective</a:t>
            </a:r>
          </a:p>
          <a:p>
            <a:pPr marL="811842" lvl="1" indent="-541338">
              <a:lnSpc>
                <a:spcPct val="150000"/>
              </a:lnSpc>
              <a:buFont typeface="Wingdings" pitchFamily="2" charset="2"/>
              <a:buChar char="v"/>
            </a:pPr>
            <a:endParaRPr lang="en-GB" sz="1600" dirty="0">
              <a:latin typeface="Menlo" panose="020B0609030804020204" pitchFamily="49" charset="0"/>
              <a:ea typeface="Menlo" panose="020B0609030804020204" pitchFamily="49" charset="0"/>
              <a:cs typeface="Menlo" panose="020B0609030804020204" pitchFamily="49" charset="0"/>
            </a:endParaRPr>
          </a:p>
          <a:p>
            <a:pPr marL="811842" lvl="1" indent="-541338">
              <a:lnSpc>
                <a:spcPct val="150000"/>
              </a:lnSpc>
              <a:buFont typeface="Wingdings" pitchFamily="2" charset="2"/>
              <a:buChar char="v"/>
            </a:pPr>
            <a:endParaRPr lang="en-GB" sz="2200" dirty="0"/>
          </a:p>
          <a:p>
            <a:pPr marL="811842" lvl="1" indent="-541338">
              <a:lnSpc>
                <a:spcPct val="150000"/>
              </a:lnSpc>
              <a:buFont typeface="Wingdings" pitchFamily="2" charset="2"/>
              <a:buChar char="v"/>
            </a:pPr>
            <a:endParaRPr lang="en-GB" sz="2200" dirty="0"/>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3</a:t>
            </a:fld>
            <a:endParaRPr lang="en-GB"/>
          </a:p>
        </p:txBody>
      </p:sp>
      <p:pic>
        <p:nvPicPr>
          <p:cNvPr id="5" name="Picture 2">
            <a:extLst>
              <a:ext uri="{FF2B5EF4-FFF2-40B4-BE49-F238E27FC236}">
                <a16:creationId xmlns:a16="http://schemas.microsoft.com/office/drawing/2014/main" id="{F909EE66-7579-F540-A366-262C7ED2C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5005" y="2862608"/>
            <a:ext cx="4063308"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a:extLst>
              <a:ext uri="{FF2B5EF4-FFF2-40B4-BE49-F238E27FC236}">
                <a16:creationId xmlns:a16="http://schemas.microsoft.com/office/drawing/2014/main" id="{F491F17E-2835-064A-B5B0-95120BB1D800}"/>
              </a:ext>
            </a:extLst>
          </p:cNvPr>
          <p:cNvSpPr txBox="1"/>
          <p:nvPr/>
        </p:nvSpPr>
        <p:spPr>
          <a:xfrm>
            <a:off x="8643068" y="5607967"/>
            <a:ext cx="3167932" cy="1384995"/>
          </a:xfrm>
          <a:prstGeom prst="rect">
            <a:avLst/>
          </a:prstGeom>
          <a:noFill/>
        </p:spPr>
        <p:txBody>
          <a:bodyPr wrap="square" rtlCol="0">
            <a:spAutoFit/>
          </a:bodyPr>
          <a:lstStyle/>
          <a:p>
            <a:r>
              <a:rPr lang="en-GB" sz="1200" dirty="0"/>
              <a:t>Brown et al. Arthritis Rheum . 1997</a:t>
            </a:r>
          </a:p>
          <a:p>
            <a:r>
              <a:rPr lang="en-GB" sz="1200" dirty="0" err="1"/>
              <a:t>Ellinghaus</a:t>
            </a:r>
            <a:r>
              <a:rPr lang="en-GB" sz="1200" dirty="0"/>
              <a:t> et al. Nat Genet. 2016</a:t>
            </a:r>
          </a:p>
          <a:p>
            <a:r>
              <a:rPr lang="en-GB" sz="1200" dirty="0"/>
              <a:t>Linda et al. Rheumatology. 2014</a:t>
            </a:r>
          </a:p>
          <a:p>
            <a:r>
              <a:rPr lang="en-GB" sz="1200" dirty="0" err="1"/>
              <a:t>Palla</a:t>
            </a:r>
            <a:r>
              <a:rPr lang="en-GB" sz="1200" dirty="0"/>
              <a:t> et al. </a:t>
            </a:r>
            <a:r>
              <a:rPr lang="en-GB" sz="1200" dirty="0" err="1"/>
              <a:t>Clin</a:t>
            </a:r>
            <a:r>
              <a:rPr lang="en-GB" sz="1200" dirty="0"/>
              <a:t> </a:t>
            </a:r>
            <a:r>
              <a:rPr lang="en-GB" sz="1200" dirty="0" err="1"/>
              <a:t>Exp</a:t>
            </a:r>
            <a:r>
              <a:rPr lang="en-GB" sz="1200" dirty="0"/>
              <a:t> </a:t>
            </a:r>
            <a:r>
              <a:rPr lang="en-GB" sz="1200" dirty="0" err="1"/>
              <a:t>Rheumatol</a:t>
            </a:r>
            <a:r>
              <a:rPr lang="en-GB" sz="1200" dirty="0"/>
              <a:t>. 2012</a:t>
            </a:r>
          </a:p>
          <a:p>
            <a:r>
              <a:rPr lang="en-GB" sz="1200" dirty="0"/>
              <a:t>Pedersen et al. </a:t>
            </a:r>
            <a:r>
              <a:rPr lang="en-GB" sz="1200" dirty="0" err="1"/>
              <a:t>Scand</a:t>
            </a:r>
            <a:r>
              <a:rPr lang="en-GB" sz="1200" dirty="0"/>
              <a:t> J </a:t>
            </a:r>
            <a:r>
              <a:rPr lang="en-GB" sz="1200" dirty="0" err="1"/>
              <a:t>Rheumatol</a:t>
            </a:r>
            <a:r>
              <a:rPr lang="en-GB" sz="1200" dirty="0"/>
              <a:t>. 2008</a:t>
            </a:r>
          </a:p>
          <a:p>
            <a:r>
              <a:rPr lang="en-GB" sz="1200" dirty="0" err="1"/>
              <a:t>Raychaudhuri</a:t>
            </a:r>
            <a:r>
              <a:rPr lang="en-GB" sz="1200" dirty="0"/>
              <a:t> &amp; </a:t>
            </a:r>
            <a:r>
              <a:rPr lang="en-GB" sz="1200" dirty="0" err="1"/>
              <a:t>Deodhar</a:t>
            </a:r>
            <a:r>
              <a:rPr lang="en-GB" sz="1200" dirty="0"/>
              <a:t> . J </a:t>
            </a:r>
            <a:r>
              <a:rPr lang="en-GB" sz="1200" dirty="0" err="1"/>
              <a:t>Autoimmun</a:t>
            </a:r>
            <a:r>
              <a:rPr lang="en-GB" sz="1200" dirty="0"/>
              <a:t>. 2014</a:t>
            </a:r>
          </a:p>
          <a:p>
            <a:endParaRPr lang="en-GB" sz="1200" dirty="0"/>
          </a:p>
        </p:txBody>
      </p:sp>
    </p:spTree>
    <p:extLst>
      <p:ext uri="{BB962C8B-B14F-4D97-AF65-F5344CB8AC3E}">
        <p14:creationId xmlns:p14="http://schemas.microsoft.com/office/powerpoint/2010/main" val="183954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1024127" y="402336"/>
            <a:ext cx="10140401" cy="1219987"/>
          </a:xfrm>
        </p:spPr>
        <p:txBody>
          <a:bodyPr>
            <a:normAutofit/>
          </a:bodyPr>
          <a:lstStyle/>
          <a:p>
            <a:r>
              <a:rPr lang="en-GB" sz="3600" dirty="0"/>
              <a:t>iPSC Derived Macrophages as a Model</a:t>
            </a:r>
            <a:endParaRPr lang="en-GB" sz="3600" cap="none" dirty="0">
              <a:latin typeface="+mn-lt"/>
            </a:endParaRPr>
          </a:p>
        </p:txBody>
      </p:sp>
      <p:sp>
        <p:nvSpPr>
          <p:cNvPr id="4" name="Content Placeholder 3">
            <a:extLst>
              <a:ext uri="{FF2B5EF4-FFF2-40B4-BE49-F238E27FC236}">
                <a16:creationId xmlns:a16="http://schemas.microsoft.com/office/drawing/2014/main" id="{5F0F6D09-21D1-B445-A0D3-811B8173FDA9}"/>
              </a:ext>
            </a:extLst>
          </p:cNvPr>
          <p:cNvSpPr>
            <a:spLocks noGrp="1"/>
          </p:cNvSpPr>
          <p:nvPr>
            <p:ph idx="1"/>
          </p:nvPr>
        </p:nvSpPr>
        <p:spPr>
          <a:xfrm>
            <a:off x="1024129" y="1873045"/>
            <a:ext cx="10140399" cy="4984955"/>
          </a:xfrm>
        </p:spPr>
        <p:txBody>
          <a:bodyPr>
            <a:normAutofit/>
          </a:bodyPr>
          <a:lstStyle/>
          <a:p>
            <a:r>
              <a:rPr lang="en-GB" sz="2400" dirty="0"/>
              <a:t>Many immune cell types are implicated in disease</a:t>
            </a:r>
          </a:p>
          <a:p>
            <a:r>
              <a:rPr lang="en-GB" sz="2400" dirty="0"/>
              <a:t>Unsure which is the most relevant</a:t>
            </a:r>
          </a:p>
          <a:p>
            <a:r>
              <a:rPr lang="en-GB" sz="2400" dirty="0"/>
              <a:t>Strong evidence for monocytes/macrophages and T cells </a:t>
            </a:r>
          </a:p>
          <a:p>
            <a:r>
              <a:rPr lang="en-GB" sz="2400" dirty="0"/>
              <a:t>Primary immune cells difficult to culture and edit</a:t>
            </a:r>
          </a:p>
          <a:p>
            <a:pPr marL="811842" lvl="1" indent="-541338">
              <a:lnSpc>
                <a:spcPct val="150000"/>
              </a:lnSpc>
              <a:buFont typeface="Wingdings" pitchFamily="2" charset="2"/>
              <a:buChar char="v"/>
            </a:pPr>
            <a:endParaRPr lang="en-GB" sz="1600" dirty="0">
              <a:latin typeface="Menlo" panose="020B0609030804020204" pitchFamily="49" charset="0"/>
              <a:ea typeface="Menlo" panose="020B0609030804020204" pitchFamily="49" charset="0"/>
              <a:cs typeface="Menlo" panose="020B0609030804020204" pitchFamily="49" charset="0"/>
            </a:endParaRPr>
          </a:p>
          <a:p>
            <a:pPr marL="811842" lvl="1" indent="-541338">
              <a:lnSpc>
                <a:spcPct val="150000"/>
              </a:lnSpc>
              <a:buFont typeface="Wingdings" pitchFamily="2" charset="2"/>
              <a:buChar char="v"/>
            </a:pPr>
            <a:endParaRPr lang="en-GB" sz="2200" dirty="0"/>
          </a:p>
          <a:p>
            <a:pPr marL="811842" lvl="1" indent="-541338">
              <a:lnSpc>
                <a:spcPct val="150000"/>
              </a:lnSpc>
              <a:buFont typeface="Wingdings" pitchFamily="2" charset="2"/>
              <a:buChar char="v"/>
            </a:pPr>
            <a:endParaRPr lang="en-GB" sz="2200" dirty="0"/>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4</a:t>
            </a:fld>
            <a:endParaRPr lang="en-GB"/>
          </a:p>
        </p:txBody>
      </p:sp>
      <p:sp>
        <p:nvSpPr>
          <p:cNvPr id="6" name="TextBox 5">
            <a:extLst>
              <a:ext uri="{FF2B5EF4-FFF2-40B4-BE49-F238E27FC236}">
                <a16:creationId xmlns:a16="http://schemas.microsoft.com/office/drawing/2014/main" id="{F491F17E-2835-064A-B5B0-95120BB1D800}"/>
              </a:ext>
            </a:extLst>
          </p:cNvPr>
          <p:cNvSpPr txBox="1"/>
          <p:nvPr/>
        </p:nvSpPr>
        <p:spPr>
          <a:xfrm>
            <a:off x="8679419" y="6098693"/>
            <a:ext cx="2972555" cy="646331"/>
          </a:xfrm>
          <a:prstGeom prst="rect">
            <a:avLst/>
          </a:prstGeom>
          <a:noFill/>
        </p:spPr>
        <p:txBody>
          <a:bodyPr wrap="square" rtlCol="0">
            <a:spAutoFit/>
          </a:bodyPr>
          <a:lstStyle/>
          <a:p>
            <a:r>
              <a:rPr lang="en-GB" sz="1200" dirty="0"/>
              <a:t>Limon-Camacho et al. J </a:t>
            </a:r>
            <a:r>
              <a:rPr lang="en-GB" sz="1200" dirty="0" err="1"/>
              <a:t>Rheumatol</a:t>
            </a:r>
            <a:r>
              <a:rPr lang="en-GB" sz="1200" dirty="0"/>
              <a:t> 2012</a:t>
            </a:r>
          </a:p>
          <a:p>
            <a:r>
              <a:rPr lang="en-GB" sz="1200" dirty="0"/>
              <a:t>Wright et al. Ann Rheum Dis 2009</a:t>
            </a:r>
          </a:p>
          <a:p>
            <a:r>
              <a:rPr lang="en-GB" sz="1200" dirty="0"/>
              <a:t>Zambrano-Zaragoza et al. </a:t>
            </a:r>
            <a:r>
              <a:rPr lang="en-GB" sz="1200" dirty="0" err="1"/>
              <a:t>Int</a:t>
            </a:r>
            <a:r>
              <a:rPr lang="en-GB" sz="1200" dirty="0"/>
              <a:t> J Inflam.2013 </a:t>
            </a:r>
          </a:p>
        </p:txBody>
      </p:sp>
      <p:pic>
        <p:nvPicPr>
          <p:cNvPr id="7" name="Picture 2" descr="U:\Review Paper\cells figure.jpg">
            <a:extLst>
              <a:ext uri="{FF2B5EF4-FFF2-40B4-BE49-F238E27FC236}">
                <a16:creationId xmlns:a16="http://schemas.microsoft.com/office/drawing/2014/main" id="{87A3E199-7972-9646-B2AC-0F9319F20CE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889" r="9705" b="41528"/>
          <a:stretch/>
        </p:blipFill>
        <p:spPr bwMode="auto">
          <a:xfrm>
            <a:off x="5220072" y="4581128"/>
            <a:ext cx="3207954" cy="19285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U:\Review Paper\cells figure.jpg">
            <a:extLst>
              <a:ext uri="{FF2B5EF4-FFF2-40B4-BE49-F238E27FC236}">
                <a16:creationId xmlns:a16="http://schemas.microsoft.com/office/drawing/2014/main" id="{DEC8418D-BEF9-B249-80FE-80A9F7B240C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980" t="69542" r="17005" b="3473"/>
          <a:stretch/>
        </p:blipFill>
        <p:spPr bwMode="auto">
          <a:xfrm>
            <a:off x="2627784" y="5094586"/>
            <a:ext cx="2014718" cy="90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6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1024127" y="402336"/>
            <a:ext cx="10140401" cy="1219987"/>
          </a:xfrm>
        </p:spPr>
        <p:txBody>
          <a:bodyPr>
            <a:normAutofit/>
          </a:bodyPr>
          <a:lstStyle/>
          <a:p>
            <a:r>
              <a:rPr lang="en-GB" sz="3600" dirty="0"/>
              <a:t>TNFRSF1A</a:t>
            </a:r>
            <a:endParaRPr lang="en-GB" sz="3600" cap="none" dirty="0">
              <a:latin typeface="+mn-lt"/>
            </a:endParaRPr>
          </a:p>
        </p:txBody>
      </p:sp>
      <p:sp>
        <p:nvSpPr>
          <p:cNvPr id="4" name="Content Placeholder 3">
            <a:extLst>
              <a:ext uri="{FF2B5EF4-FFF2-40B4-BE49-F238E27FC236}">
                <a16:creationId xmlns:a16="http://schemas.microsoft.com/office/drawing/2014/main" id="{5F0F6D09-21D1-B445-A0D3-811B8173FDA9}"/>
              </a:ext>
            </a:extLst>
          </p:cNvPr>
          <p:cNvSpPr>
            <a:spLocks noGrp="1"/>
          </p:cNvSpPr>
          <p:nvPr>
            <p:ph idx="1"/>
          </p:nvPr>
        </p:nvSpPr>
        <p:spPr>
          <a:xfrm>
            <a:off x="1024129" y="1873045"/>
            <a:ext cx="10140399" cy="4984955"/>
          </a:xfrm>
        </p:spPr>
        <p:txBody>
          <a:bodyPr>
            <a:normAutofit/>
          </a:bodyPr>
          <a:lstStyle/>
          <a:p>
            <a:pPr lvl="1"/>
            <a:r>
              <a:rPr lang="en-GB" dirty="0"/>
              <a:t>Main TNF receptor</a:t>
            </a:r>
          </a:p>
          <a:p>
            <a:pPr lvl="1"/>
            <a:r>
              <a:rPr lang="en-GB" dirty="0"/>
              <a:t>Fine mapped to 6 SNPs</a:t>
            </a:r>
          </a:p>
          <a:p>
            <a:pPr lvl="1"/>
            <a:r>
              <a:rPr lang="en-GB" dirty="0"/>
              <a:t>rs887477 and rs11064145</a:t>
            </a:r>
          </a:p>
          <a:p>
            <a:pPr lvl="1"/>
            <a:r>
              <a:rPr lang="en-GB" dirty="0"/>
              <a:t>In regions of open chromatin and predicted enhancers</a:t>
            </a:r>
          </a:p>
          <a:p>
            <a:pPr lvl="1"/>
            <a:r>
              <a:rPr lang="en-GB" dirty="0"/>
              <a:t> KO TNFRSF1A, two enhancers</a:t>
            </a:r>
          </a:p>
          <a:p>
            <a:pPr marL="811842" lvl="1" indent="-541338">
              <a:lnSpc>
                <a:spcPct val="150000"/>
              </a:lnSpc>
              <a:buFont typeface="Wingdings" pitchFamily="2" charset="2"/>
              <a:buChar char="v"/>
            </a:pPr>
            <a:endParaRPr lang="en-GB" sz="1600" dirty="0">
              <a:latin typeface="Menlo" panose="020B0609030804020204" pitchFamily="49" charset="0"/>
              <a:ea typeface="Menlo" panose="020B0609030804020204" pitchFamily="49" charset="0"/>
              <a:cs typeface="Menlo" panose="020B0609030804020204" pitchFamily="49" charset="0"/>
            </a:endParaRPr>
          </a:p>
          <a:p>
            <a:pPr marL="811842" lvl="1" indent="-541338">
              <a:lnSpc>
                <a:spcPct val="150000"/>
              </a:lnSpc>
              <a:buFont typeface="Wingdings" pitchFamily="2" charset="2"/>
              <a:buChar char="v"/>
            </a:pPr>
            <a:endParaRPr lang="en-GB" sz="2200" dirty="0"/>
          </a:p>
          <a:p>
            <a:pPr marL="811842" lvl="1" indent="-541338">
              <a:lnSpc>
                <a:spcPct val="150000"/>
              </a:lnSpc>
              <a:buFont typeface="Wingdings" pitchFamily="2" charset="2"/>
              <a:buChar char="v"/>
            </a:pPr>
            <a:endParaRPr lang="en-GB" sz="2200" dirty="0"/>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5</a:t>
            </a:fld>
            <a:endParaRPr lang="en-GB"/>
          </a:p>
        </p:txBody>
      </p:sp>
      <p:pic>
        <p:nvPicPr>
          <p:cNvPr id="9" name="Picture 2">
            <a:extLst>
              <a:ext uri="{FF2B5EF4-FFF2-40B4-BE49-F238E27FC236}">
                <a16:creationId xmlns:a16="http://schemas.microsoft.com/office/drawing/2014/main" id="{A2C59FA7-DAD2-3D4D-89B5-E5ADA5AF9C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59" b="87780"/>
          <a:stretch/>
        </p:blipFill>
        <p:spPr bwMode="auto">
          <a:xfrm>
            <a:off x="1499674" y="4221088"/>
            <a:ext cx="6435470" cy="196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651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1024127" y="402336"/>
            <a:ext cx="10140401" cy="1219987"/>
          </a:xfrm>
        </p:spPr>
        <p:txBody>
          <a:bodyPr>
            <a:normAutofit/>
          </a:bodyPr>
          <a:lstStyle/>
          <a:p>
            <a:r>
              <a:rPr lang="en-GB" sz="3600" dirty="0"/>
              <a:t>Designing guide RNAs: KO Strategy</a:t>
            </a:r>
            <a:endParaRPr lang="en-GB" sz="3600" cap="none" dirty="0">
              <a:latin typeface="+mn-lt"/>
            </a:endParaRPr>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6</a:t>
            </a:fld>
            <a:endParaRPr lang="en-GB"/>
          </a:p>
        </p:txBody>
      </p:sp>
      <p:pic>
        <p:nvPicPr>
          <p:cNvPr id="8" name="Picture 2">
            <a:extLst>
              <a:ext uri="{FF2B5EF4-FFF2-40B4-BE49-F238E27FC236}">
                <a16:creationId xmlns:a16="http://schemas.microsoft.com/office/drawing/2014/main" id="{C2DCD0D6-28DA-164C-B096-BFCE95A045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7" y="2415978"/>
            <a:ext cx="8424863" cy="303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2824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1024127" y="402336"/>
            <a:ext cx="10140401" cy="1219987"/>
          </a:xfrm>
        </p:spPr>
        <p:txBody>
          <a:bodyPr>
            <a:normAutofit/>
          </a:bodyPr>
          <a:lstStyle/>
          <a:p>
            <a:r>
              <a:rPr lang="en-GB" sz="3600" dirty="0"/>
              <a:t>PCR amplification</a:t>
            </a:r>
            <a:endParaRPr lang="en-GB" sz="3600" cap="none" dirty="0">
              <a:latin typeface="+mn-lt"/>
            </a:endParaRPr>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7</a:t>
            </a:fld>
            <a:endParaRPr lang="en-GB"/>
          </a:p>
        </p:txBody>
      </p:sp>
      <p:pic>
        <p:nvPicPr>
          <p:cNvPr id="5" name="Picture 4" descr="pcranim2">
            <a:extLst>
              <a:ext uri="{FF2B5EF4-FFF2-40B4-BE49-F238E27FC236}">
                <a16:creationId xmlns:a16="http://schemas.microsoft.com/office/drawing/2014/main" id="{4C890849-D3B7-8E4B-8446-12220093DA6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30214" y="402336"/>
            <a:ext cx="2857500" cy="571500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a:extLst>
              <a:ext uri="{FF2B5EF4-FFF2-40B4-BE49-F238E27FC236}">
                <a16:creationId xmlns:a16="http://schemas.microsoft.com/office/drawing/2014/main" id="{11715BCE-FF66-DB4B-8EF8-DD29F770A476}"/>
              </a:ext>
            </a:extLst>
          </p:cNvPr>
          <p:cNvPicPr>
            <a:picLocks noChangeAspect="1"/>
          </p:cNvPicPr>
          <p:nvPr/>
        </p:nvPicPr>
        <p:blipFill>
          <a:blip r:embed="rId4"/>
          <a:stretch>
            <a:fillRect/>
          </a:stretch>
        </p:blipFill>
        <p:spPr>
          <a:xfrm>
            <a:off x="838374" y="4553012"/>
            <a:ext cx="1151301" cy="213715"/>
          </a:xfrm>
          <a:prstGeom prst="rect">
            <a:avLst/>
          </a:prstGeom>
        </p:spPr>
      </p:pic>
      <p:pic>
        <p:nvPicPr>
          <p:cNvPr id="7" name="Picture 6">
            <a:extLst>
              <a:ext uri="{FF2B5EF4-FFF2-40B4-BE49-F238E27FC236}">
                <a16:creationId xmlns:a16="http://schemas.microsoft.com/office/drawing/2014/main" id="{2BA06352-6798-864A-B585-E8483A99EAA9}"/>
              </a:ext>
            </a:extLst>
          </p:cNvPr>
          <p:cNvPicPr>
            <a:picLocks noChangeAspect="1"/>
          </p:cNvPicPr>
          <p:nvPr/>
        </p:nvPicPr>
        <p:blipFill>
          <a:blip r:embed="rId5"/>
          <a:stretch>
            <a:fillRect/>
          </a:stretch>
        </p:blipFill>
        <p:spPr>
          <a:xfrm>
            <a:off x="969004" y="5093653"/>
            <a:ext cx="434323" cy="261973"/>
          </a:xfrm>
          <a:prstGeom prst="rect">
            <a:avLst/>
          </a:prstGeom>
        </p:spPr>
      </p:pic>
      <p:pic>
        <p:nvPicPr>
          <p:cNvPr id="9" name="Picture 8">
            <a:extLst>
              <a:ext uri="{FF2B5EF4-FFF2-40B4-BE49-F238E27FC236}">
                <a16:creationId xmlns:a16="http://schemas.microsoft.com/office/drawing/2014/main" id="{FB5CE3F9-10BB-4A41-BF6E-AB7453B151AB}"/>
              </a:ext>
            </a:extLst>
          </p:cNvPr>
          <p:cNvPicPr>
            <a:picLocks noChangeAspect="1"/>
          </p:cNvPicPr>
          <p:nvPr/>
        </p:nvPicPr>
        <p:blipFill>
          <a:blip r:embed="rId6"/>
          <a:stretch>
            <a:fillRect/>
          </a:stretch>
        </p:blipFill>
        <p:spPr>
          <a:xfrm>
            <a:off x="1598920" y="5544671"/>
            <a:ext cx="324019" cy="275761"/>
          </a:xfrm>
          <a:prstGeom prst="rect">
            <a:avLst/>
          </a:prstGeom>
        </p:spPr>
      </p:pic>
      <p:pic>
        <p:nvPicPr>
          <p:cNvPr id="10" name="Picture 9">
            <a:extLst>
              <a:ext uri="{FF2B5EF4-FFF2-40B4-BE49-F238E27FC236}">
                <a16:creationId xmlns:a16="http://schemas.microsoft.com/office/drawing/2014/main" id="{C3FC683B-71AA-5042-89F5-66B8440F10B3}"/>
              </a:ext>
            </a:extLst>
          </p:cNvPr>
          <p:cNvPicPr>
            <a:picLocks noChangeAspect="1"/>
          </p:cNvPicPr>
          <p:nvPr/>
        </p:nvPicPr>
        <p:blipFill>
          <a:blip r:embed="rId7"/>
          <a:stretch>
            <a:fillRect/>
          </a:stretch>
        </p:blipFill>
        <p:spPr>
          <a:xfrm>
            <a:off x="1459781" y="5093653"/>
            <a:ext cx="585992" cy="330913"/>
          </a:xfrm>
          <a:prstGeom prst="rect">
            <a:avLst/>
          </a:prstGeom>
        </p:spPr>
      </p:pic>
      <p:pic>
        <p:nvPicPr>
          <p:cNvPr id="11" name="Picture 10">
            <a:extLst>
              <a:ext uri="{FF2B5EF4-FFF2-40B4-BE49-F238E27FC236}">
                <a16:creationId xmlns:a16="http://schemas.microsoft.com/office/drawing/2014/main" id="{B588FB54-1897-3B4A-89DE-97284B9D259A}"/>
              </a:ext>
            </a:extLst>
          </p:cNvPr>
          <p:cNvPicPr>
            <a:picLocks noChangeAspect="1"/>
          </p:cNvPicPr>
          <p:nvPr/>
        </p:nvPicPr>
        <p:blipFill>
          <a:blip r:embed="rId8"/>
          <a:stretch>
            <a:fillRect/>
          </a:stretch>
        </p:blipFill>
        <p:spPr>
          <a:xfrm rot="10800000">
            <a:off x="903689" y="4447898"/>
            <a:ext cx="1075467" cy="186139"/>
          </a:xfrm>
          <a:prstGeom prst="rect">
            <a:avLst/>
          </a:prstGeom>
        </p:spPr>
      </p:pic>
      <p:sp>
        <p:nvSpPr>
          <p:cNvPr id="12" name="TextBox 11">
            <a:extLst>
              <a:ext uri="{FF2B5EF4-FFF2-40B4-BE49-F238E27FC236}">
                <a16:creationId xmlns:a16="http://schemas.microsoft.com/office/drawing/2014/main" id="{17D14B03-9305-3845-99CE-332EAB7C19EB}"/>
              </a:ext>
            </a:extLst>
          </p:cNvPr>
          <p:cNvSpPr txBox="1"/>
          <p:nvPr/>
        </p:nvSpPr>
        <p:spPr>
          <a:xfrm>
            <a:off x="2026810" y="4447898"/>
            <a:ext cx="2549865" cy="307777"/>
          </a:xfrm>
          <a:prstGeom prst="rect">
            <a:avLst/>
          </a:prstGeom>
          <a:noFill/>
        </p:spPr>
        <p:txBody>
          <a:bodyPr wrap="none" rtlCol="0">
            <a:spAutoFit/>
          </a:bodyPr>
          <a:lstStyle/>
          <a:p>
            <a:r>
              <a:rPr lang="en-US" sz="1400" dirty="0"/>
              <a:t>DNA strand made of nucleotides</a:t>
            </a:r>
          </a:p>
        </p:txBody>
      </p:sp>
      <p:sp>
        <p:nvSpPr>
          <p:cNvPr id="13" name="TextBox 12">
            <a:extLst>
              <a:ext uri="{FF2B5EF4-FFF2-40B4-BE49-F238E27FC236}">
                <a16:creationId xmlns:a16="http://schemas.microsoft.com/office/drawing/2014/main" id="{176E708F-49A8-E44E-81D4-668070FC75C2}"/>
              </a:ext>
            </a:extLst>
          </p:cNvPr>
          <p:cNvSpPr txBox="1"/>
          <p:nvPr/>
        </p:nvSpPr>
        <p:spPr>
          <a:xfrm>
            <a:off x="2026810" y="5058950"/>
            <a:ext cx="2363980" cy="307777"/>
          </a:xfrm>
          <a:prstGeom prst="rect">
            <a:avLst/>
          </a:prstGeom>
          <a:noFill/>
        </p:spPr>
        <p:txBody>
          <a:bodyPr wrap="none" rtlCol="0">
            <a:spAutoFit/>
          </a:bodyPr>
          <a:lstStyle/>
          <a:p>
            <a:r>
              <a:rPr lang="en-US" sz="1400" dirty="0"/>
              <a:t>Primers (forward and reverse)</a:t>
            </a:r>
          </a:p>
        </p:txBody>
      </p:sp>
      <p:sp>
        <p:nvSpPr>
          <p:cNvPr id="14" name="TextBox 13">
            <a:extLst>
              <a:ext uri="{FF2B5EF4-FFF2-40B4-BE49-F238E27FC236}">
                <a16:creationId xmlns:a16="http://schemas.microsoft.com/office/drawing/2014/main" id="{54758EBB-8CA3-0C4D-A595-775D09DC00AA}"/>
              </a:ext>
            </a:extLst>
          </p:cNvPr>
          <p:cNvSpPr txBox="1"/>
          <p:nvPr/>
        </p:nvSpPr>
        <p:spPr>
          <a:xfrm>
            <a:off x="2026810" y="5528662"/>
            <a:ext cx="2421176" cy="307777"/>
          </a:xfrm>
          <a:prstGeom prst="rect">
            <a:avLst/>
          </a:prstGeom>
          <a:noFill/>
        </p:spPr>
        <p:txBody>
          <a:bodyPr wrap="none" rtlCol="0">
            <a:spAutoFit/>
          </a:bodyPr>
          <a:lstStyle/>
          <a:p>
            <a:r>
              <a:rPr lang="en-US" sz="1400" i="1" dirty="0" err="1"/>
              <a:t>Taq</a:t>
            </a:r>
            <a:r>
              <a:rPr lang="en-US" sz="1400" dirty="0"/>
              <a:t> DNA polymerase (enzyme)</a:t>
            </a:r>
          </a:p>
        </p:txBody>
      </p:sp>
      <p:pic>
        <p:nvPicPr>
          <p:cNvPr id="15" name="Picture 2" descr="https://www.thermofisher.com/uk/en/home/life-science/cloning/cloning-learning-center/invitrogen-school-of-molecular-biology/pcr-education/pcr-reagents-enzymes/pcr-basics/_jcr_content/MainParsys/image_af69/backgroundimg.img.jpg/1500206185170.jpg">
            <a:extLst>
              <a:ext uri="{FF2B5EF4-FFF2-40B4-BE49-F238E27FC236}">
                <a16:creationId xmlns:a16="http://schemas.microsoft.com/office/drawing/2014/main" id="{01C3A5C7-FA2F-E549-B967-C81F76F744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3145" y="1564761"/>
            <a:ext cx="4311258" cy="228511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9074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8</a:t>
            </a:fld>
            <a:endParaRPr lang="en-GB"/>
          </a:p>
        </p:txBody>
      </p:sp>
    </p:spTree>
    <p:extLst>
      <p:ext uri="{BB962C8B-B14F-4D97-AF65-F5344CB8AC3E}">
        <p14:creationId xmlns:p14="http://schemas.microsoft.com/office/powerpoint/2010/main" val="1673618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{A6088800-945A-8748-BCFF-642BBE15A5D1}tf10001061</Template>
  <TotalTime>774</TotalTime>
  <Words>589</Words>
  <Application>Microsoft Macintosh PowerPoint</Application>
  <PresentationFormat>Widescreen</PresentationFormat>
  <Paragraphs>92</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Courier New</vt:lpstr>
      <vt:lpstr>Menlo</vt:lpstr>
      <vt:lpstr>Tw Cen MT</vt:lpstr>
      <vt:lpstr>Tw Cen MT Condensed</vt:lpstr>
      <vt:lpstr>Wingdings</vt:lpstr>
      <vt:lpstr>Wingdings 3</vt:lpstr>
      <vt:lpstr>Integral</vt:lpstr>
      <vt:lpstr>Biostatistics   DAY 3: Error Bars  </vt:lpstr>
      <vt:lpstr>Utilizing an iPSC derived macrophage model to look at Ankylosing Spondylitis relevant enhancers: TNFRSF1A</vt:lpstr>
      <vt:lpstr>Ankylosing Spondylitis </vt:lpstr>
      <vt:lpstr>iPSC Derived Macrophages as a Model</vt:lpstr>
      <vt:lpstr>TNFRSF1A</vt:lpstr>
      <vt:lpstr>Designing guide RNAs: KO Strategy</vt:lpstr>
      <vt:lpstr>PCR amplification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neanderthal introgressed sequence on Innate IMMUNE RESPONSE</dc:title>
  <dc:creator>Shiyao Ke</dc:creator>
  <cp:lastModifiedBy>Justin Whalley</cp:lastModifiedBy>
  <cp:revision>25</cp:revision>
  <dcterms:created xsi:type="dcterms:W3CDTF">2020-07-14T05:22:31Z</dcterms:created>
  <dcterms:modified xsi:type="dcterms:W3CDTF">2024-08-21T21:58:47Z</dcterms:modified>
</cp:coreProperties>
</file>