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0"/>
  </p:notesMasterIdLst>
  <p:handoutMasterIdLst>
    <p:handoutMasterId r:id="rId11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</p:sldIdLst>
  <p:sldSz cx="11704638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lthy Volunteers" id="{6632C009-606C-664C-8521-D002C3D6E120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02">
          <p15:clr>
            <a:srgbClr val="A4A3A4"/>
          </p15:clr>
        </p15:guide>
        <p15:guide id="2" orient="horz" pos="354">
          <p15:clr>
            <a:srgbClr val="A4A3A4"/>
          </p15:clr>
        </p15:guide>
        <p15:guide id="3" orient="horz" pos="2170">
          <p15:clr>
            <a:srgbClr val="A4A3A4"/>
          </p15:clr>
        </p15:guide>
        <p15:guide id="4" orient="horz" pos="954">
          <p15:clr>
            <a:srgbClr val="A4A3A4"/>
          </p15:clr>
        </p15:guide>
        <p15:guide id="5" orient="horz" pos="1706">
          <p15:clr>
            <a:srgbClr val="A4A3A4"/>
          </p15:clr>
        </p15:guide>
        <p15:guide id="6" orient="horz" pos="986">
          <p15:clr>
            <a:srgbClr val="A4A3A4"/>
          </p15:clr>
        </p15:guide>
        <p15:guide id="7" orient="horz" pos="2074">
          <p15:clr>
            <a:srgbClr val="A4A3A4"/>
          </p15:clr>
        </p15:guide>
        <p15:guide id="8" pos="391">
          <p15:clr>
            <a:srgbClr val="A4A3A4"/>
          </p15:clr>
        </p15:guide>
        <p15:guide id="9" pos="6975">
          <p15:clr>
            <a:srgbClr val="A4A3A4"/>
          </p15:clr>
        </p15:guide>
        <p15:guide id="10" pos="37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749"/>
    <a:srgbClr val="008D36"/>
    <a:srgbClr val="F07E0A"/>
    <a:srgbClr val="FEC200"/>
    <a:srgbClr val="002E45"/>
    <a:srgbClr val="2A512C"/>
    <a:srgbClr val="F8B66E"/>
    <a:srgbClr val="4C8026"/>
    <a:srgbClr val="009AB2"/>
    <a:srgbClr val="FAC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6" autoAdjust="0"/>
    <p:restoredTop sz="83537" autoAdjust="0"/>
  </p:normalViewPr>
  <p:slideViewPr>
    <p:cSldViewPr snapToGrid="0" snapToObjects="1">
      <p:cViewPr varScale="1">
        <p:scale>
          <a:sx n="110" d="100"/>
          <a:sy n="110" d="100"/>
        </p:scale>
        <p:origin x="1600" y="184"/>
      </p:cViewPr>
      <p:guideLst>
        <p:guide orient="horz" pos="3802"/>
        <p:guide orient="horz" pos="354"/>
        <p:guide orient="horz" pos="2170"/>
        <p:guide orient="horz" pos="954"/>
        <p:guide orient="horz" pos="1706"/>
        <p:guide orient="horz" pos="986"/>
        <p:guide orient="horz" pos="2074"/>
        <p:guide pos="391"/>
        <p:guide pos="6975"/>
        <p:guide pos="37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1CF24-3E30-6F45-8508-063136DBEC1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5ABA9-268C-904D-BA5F-A75B4C00F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52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CDAD1-720D-1246-90C4-930A0009B70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F813-9AFC-964D-A8FB-CF21BEE1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000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9F813-9AFC-964D-A8FB-CF21BEE11B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plots – gene expression of TNF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9F813-9AFC-964D-A8FB-CF21BEE11B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https://</a:t>
            </a:r>
            <a:r>
              <a:rPr lang="en-GB" dirty="0" err="1"/>
              <a:t>www.statology.org</a:t>
            </a:r>
            <a:r>
              <a:rPr lang="en-GB" dirty="0"/>
              <a:t>/logistic-regression-vs-linear-regression/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9F813-9AFC-964D-A8FB-CF21BEE11B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https://</a:t>
            </a:r>
            <a:r>
              <a:rPr lang="en-GB" dirty="0" err="1"/>
              <a:t>www.geeksforgeeks.org</a:t>
            </a:r>
            <a:r>
              <a:rPr lang="en-GB" dirty="0"/>
              <a:t>/ml-linear-discriminant-analysis/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9F813-9AFC-964D-A8FB-CF21BEE11B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https://</a:t>
            </a:r>
            <a:r>
              <a:rPr lang="en-GB" dirty="0" err="1"/>
              <a:t>iq.opengenus.org</a:t>
            </a:r>
            <a:r>
              <a:rPr lang="en-GB" dirty="0"/>
              <a:t>/gaussian-naive-bayes/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9F813-9AFC-964D-A8FB-CF21BEE11B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9F813-9AFC-964D-A8FB-CF21BEE11B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https://</a:t>
            </a:r>
            <a:r>
              <a:rPr lang="en-GB" dirty="0" err="1"/>
              <a:t>udaypratapyati.github.io</a:t>
            </a:r>
            <a:r>
              <a:rPr lang="en-GB" dirty="0"/>
              <a:t>/</a:t>
            </a:r>
            <a:r>
              <a:rPr lang="en-GB" dirty="0" err="1"/>
              <a:t>MachineLearningBlogs</a:t>
            </a:r>
            <a:r>
              <a:rPr lang="en-GB" dirty="0"/>
              <a:t>/decision%20tree/dt/</a:t>
            </a:r>
            <a:r>
              <a:rPr lang="en-GB" dirty="0" err="1"/>
              <a:t>machinelearning</a:t>
            </a:r>
            <a:r>
              <a:rPr lang="en-GB" dirty="0"/>
              <a:t>/ml/</a:t>
            </a:r>
            <a:r>
              <a:rPr lang="en-GB" dirty="0" err="1"/>
              <a:t>datascience</a:t>
            </a:r>
            <a:r>
              <a:rPr lang="en-GB" dirty="0"/>
              <a:t>/2021/08/10/</a:t>
            </a:r>
            <a:r>
              <a:rPr lang="en-GB" dirty="0" err="1"/>
              <a:t>DecisionTreesTitanicDataset.html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9F813-9AFC-964D-A8FB-CF21BEE11B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https://</a:t>
            </a:r>
            <a:r>
              <a:rPr lang="en-GB" dirty="0" err="1"/>
              <a:t>en.wikipedia.org</a:t>
            </a:r>
            <a:r>
              <a:rPr lang="en-GB" dirty="0"/>
              <a:t>/wiki/Support-</a:t>
            </a:r>
            <a:r>
              <a:rPr lang="en-GB" dirty="0" err="1"/>
              <a:t>vector_machine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9F813-9AFC-964D-A8FB-CF21BEE11B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20713" y="5192713"/>
            <a:ext cx="10452100" cy="927100"/>
          </a:xfrm>
        </p:spPr>
        <p:txBody>
          <a:bodyPr>
            <a:normAutofit/>
          </a:bodyPr>
          <a:lstStyle>
            <a:lvl1pPr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Joe </a:t>
            </a:r>
            <a:r>
              <a:rPr lang="en-GB" dirty="0" err="1"/>
              <a:t>Bloggs</a:t>
            </a:r>
            <a:r>
              <a:rPr lang="en-GB" dirty="0"/>
              <a:t>, June 27</a:t>
            </a:r>
            <a:endParaRPr lang="en-US" dirty="0"/>
          </a:p>
        </p:txBody>
      </p:sp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620713" y="1881319"/>
            <a:ext cx="10457657" cy="1293681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here</a:t>
            </a:r>
            <a:endParaRPr lang="en-US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3543300"/>
            <a:ext cx="10452100" cy="685800"/>
          </a:xfrm>
        </p:spPr>
        <p:txBody>
          <a:bodyPr anchor="t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 heading goes here</a:t>
            </a:r>
          </a:p>
        </p:txBody>
      </p:sp>
      <p:pic>
        <p:nvPicPr>
          <p:cNvPr id="2" name="Picture 1" descr="HUMAN GENETICS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9901" y="549783"/>
            <a:ext cx="1962912" cy="8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3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1704638" cy="6583363"/>
          </a:xfr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and drop/click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9556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hart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hart Placeholder 2"/>
          <p:cNvSpPr>
            <a:spLocks noGrp="1"/>
          </p:cNvSpPr>
          <p:nvPr>
            <p:ph type="chart" sz="quarter" idx="20"/>
          </p:nvPr>
        </p:nvSpPr>
        <p:spPr>
          <a:xfrm>
            <a:off x="627063" y="2477134"/>
            <a:ext cx="6261469" cy="3550604"/>
          </a:xfrm>
        </p:spPr>
        <p:txBody>
          <a:bodyPr anchor="ctr">
            <a:normAutofit/>
          </a:bodyPr>
          <a:lstStyle>
            <a:lvl1pPr algn="ctr">
              <a:defRPr sz="1800">
                <a:solidFill>
                  <a:srgbClr val="FF0F2D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226300" y="2477135"/>
            <a:ext cx="3852070" cy="3558542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defRPr sz="1800">
                <a:latin typeface="Helvetica"/>
                <a:cs typeface="Helvetica"/>
              </a:defRPr>
            </a:lvl2pPr>
            <a:lvl3pPr>
              <a:defRPr sz="16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</a:lstStyle>
          <a:p>
            <a:pPr lvl="0"/>
            <a:r>
              <a:rPr lang="en-GB" dirty="0"/>
              <a:t>24pt Body text here</a:t>
            </a:r>
          </a:p>
        </p:txBody>
      </p:sp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626269" y="662759"/>
            <a:ext cx="10452101" cy="11386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here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3AE1879-E7C0-CA48-BB1D-37914B185EA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25475" y="1801407"/>
            <a:ext cx="10453688" cy="543144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0403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harts: 2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hart Placeholder 2"/>
          <p:cNvSpPr>
            <a:spLocks noGrp="1"/>
          </p:cNvSpPr>
          <p:nvPr>
            <p:ph type="chart" sz="quarter" idx="20"/>
          </p:nvPr>
        </p:nvSpPr>
        <p:spPr>
          <a:xfrm>
            <a:off x="627064" y="2477134"/>
            <a:ext cx="5081239" cy="3558541"/>
          </a:xfrm>
        </p:spPr>
        <p:txBody>
          <a:bodyPr anchor="ctr">
            <a:normAutofit/>
          </a:bodyPr>
          <a:lstStyle>
            <a:lvl1pPr algn="ctr">
              <a:defRPr sz="180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8" name="Chart Placeholder 2"/>
          <p:cNvSpPr>
            <a:spLocks noGrp="1"/>
          </p:cNvSpPr>
          <p:nvPr>
            <p:ph type="chart" sz="quarter" idx="22"/>
          </p:nvPr>
        </p:nvSpPr>
        <p:spPr>
          <a:xfrm>
            <a:off x="5997131" y="2477134"/>
            <a:ext cx="5081239" cy="3558541"/>
          </a:xfrm>
        </p:spPr>
        <p:txBody>
          <a:bodyPr anchor="ctr">
            <a:normAutofit/>
          </a:bodyPr>
          <a:lstStyle>
            <a:lvl1pPr algn="ctr">
              <a:defRPr sz="180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626269" y="662759"/>
            <a:ext cx="10452101" cy="11386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here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3AE1879-E7C0-CA48-BB1D-37914B185EA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25475" y="1801407"/>
            <a:ext cx="5082828" cy="54314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464749"/>
                </a:solidFill>
              </a:defRPr>
            </a:lvl1pPr>
          </a:lstStyle>
          <a:p>
            <a:pPr lvl="0"/>
            <a:r>
              <a:rPr lang="en-GB" dirty="0"/>
              <a:t>Subheading here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97131" y="1801407"/>
            <a:ext cx="5082828" cy="54314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464749"/>
                </a:solidFill>
              </a:defRPr>
            </a:lvl1pPr>
          </a:lstStyle>
          <a:p>
            <a:pPr lvl="0"/>
            <a:r>
              <a:rPr lang="en-GB" dirty="0"/>
              <a:t>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75489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1704638" cy="6583363"/>
          </a:xfrm>
          <a:noFill/>
        </p:spPr>
        <p:txBody>
          <a:bodyPr lIns="720000" tIns="0" rIns="720000" anchor="ctr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and drop/click icon to add image. Then send to back to see titles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269" y="1236228"/>
            <a:ext cx="10452101" cy="1890581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20713" y="4673600"/>
            <a:ext cx="10452100" cy="1362075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@</a:t>
            </a:r>
            <a:r>
              <a:rPr lang="en-GB" dirty="0" err="1"/>
              <a:t>twittername</a:t>
            </a:r>
            <a:endParaRPr lang="en-GB" dirty="0"/>
          </a:p>
          <a:p>
            <a:pPr lvl="0"/>
            <a:r>
              <a:rPr lang="en-GB" dirty="0" err="1"/>
              <a:t>linkedin.com</a:t>
            </a:r>
            <a:r>
              <a:rPr lang="en-GB" dirty="0"/>
              <a:t>/</a:t>
            </a:r>
            <a:r>
              <a:rPr lang="en-GB" dirty="0" err="1"/>
              <a:t>yourname</a:t>
            </a:r>
            <a:endParaRPr lang="en-GB" dirty="0"/>
          </a:p>
          <a:p>
            <a:pPr lvl="0"/>
            <a:r>
              <a:rPr lang="en-GB" dirty="0" err="1"/>
              <a:t>email@wellcome.ac.uk</a:t>
            </a:r>
            <a:endParaRPr lang="en-US" dirty="0"/>
          </a:p>
        </p:txBody>
      </p:sp>
      <p:pic>
        <p:nvPicPr>
          <p:cNvPr id="6" name="Picture 5" descr="HUMAN GENETICS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9901" y="5148707"/>
            <a:ext cx="1962912" cy="8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 slide v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1704638" cy="6583363"/>
          </a:xfrm>
          <a:noFill/>
        </p:spPr>
        <p:txBody>
          <a:bodyPr lIns="720000" tIns="0" rIns="720000" anchor="ctr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and drop/click icon to add image. Then send to back to see titles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269" y="1236228"/>
            <a:ext cx="10452101" cy="1890581"/>
          </a:xfrm>
        </p:spPr>
        <p:txBody>
          <a:bodyPr anchor="t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20713" y="4673600"/>
            <a:ext cx="10452100" cy="1362075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@</a:t>
            </a:r>
            <a:r>
              <a:rPr lang="en-GB" dirty="0" err="1"/>
              <a:t>twittername</a:t>
            </a:r>
            <a:endParaRPr lang="en-GB" dirty="0"/>
          </a:p>
          <a:p>
            <a:pPr lvl="0"/>
            <a:r>
              <a:rPr lang="en-GB" dirty="0" err="1"/>
              <a:t>linkedin.com</a:t>
            </a:r>
            <a:r>
              <a:rPr lang="en-GB" dirty="0"/>
              <a:t>/</a:t>
            </a:r>
            <a:r>
              <a:rPr lang="en-GB" dirty="0" err="1"/>
              <a:t>yourname</a:t>
            </a:r>
            <a:endParaRPr lang="en-GB" dirty="0"/>
          </a:p>
          <a:p>
            <a:pPr lvl="0"/>
            <a:r>
              <a:rPr lang="en-GB" dirty="0" err="1"/>
              <a:t>email@wellcome.ac.uk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9901" y="5148707"/>
            <a:ext cx="1962912" cy="8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1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v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20713" y="5192713"/>
            <a:ext cx="10452100" cy="927100"/>
          </a:xfrm>
        </p:spPr>
        <p:txBody>
          <a:bodyPr>
            <a:normAutofit/>
          </a:bodyPr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Joe </a:t>
            </a:r>
            <a:r>
              <a:rPr lang="en-GB" dirty="0" err="1"/>
              <a:t>Bloggs</a:t>
            </a:r>
            <a:r>
              <a:rPr lang="en-GB" dirty="0"/>
              <a:t>, June 27</a:t>
            </a:r>
            <a:endParaRPr lang="en-US" dirty="0"/>
          </a:p>
        </p:txBody>
      </p:sp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620713" y="1881319"/>
            <a:ext cx="10457657" cy="1293681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Headline here</a:t>
            </a:r>
            <a:endParaRPr lang="en-US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3543300"/>
            <a:ext cx="10452100" cy="685800"/>
          </a:xfrm>
        </p:spPr>
        <p:txBody>
          <a:bodyPr anchor="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Sub heading goes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9901" y="549783"/>
            <a:ext cx="1962912" cy="8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E1879-E7C0-CA48-BB1D-37914B185EA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01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Subhead+Text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626269" y="662759"/>
            <a:ext cx="10452101" cy="11386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here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26267" y="2377472"/>
            <a:ext cx="10452103" cy="3658204"/>
          </a:xfrm>
        </p:spPr>
        <p:txBody>
          <a:bodyPr anchor="t" anchorCtr="0">
            <a:noAutofit/>
          </a:bodyPr>
          <a:lstStyle>
            <a:lvl1pPr marL="0" indent="0">
              <a:spcBef>
                <a:spcPts val="800"/>
              </a:spcBef>
              <a:buFont typeface="Arial"/>
              <a:buNone/>
              <a:defRPr sz="2400">
                <a:solidFill>
                  <a:schemeClr val="bg2"/>
                </a:solidFill>
              </a:defRPr>
            </a:lvl1pPr>
            <a:lvl2pPr marL="742950" indent="-285750">
              <a:spcBef>
                <a:spcPts val="800"/>
              </a:spcBef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1143000" indent="-228600">
              <a:spcBef>
                <a:spcPts val="800"/>
              </a:spcBef>
              <a:buFont typeface="Arial"/>
              <a:buChar char="•"/>
              <a:defRPr sz="2400">
                <a:solidFill>
                  <a:schemeClr val="bg2"/>
                </a:solidFill>
              </a:defRPr>
            </a:lvl3pPr>
            <a:lvl4pPr marL="1600200" indent="-228600">
              <a:spcBef>
                <a:spcPts val="800"/>
              </a:spcBef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2057400" indent="-228600">
              <a:spcBef>
                <a:spcPts val="800"/>
              </a:spcBef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25475" y="1801407"/>
            <a:ext cx="10453688" cy="543144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Subheading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AE1879-E7C0-CA48-BB1D-37914B185EA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Subhead+Textx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626269" y="662759"/>
            <a:ext cx="10452101" cy="11386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here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26268" y="2377472"/>
            <a:ext cx="5045144" cy="3658204"/>
          </a:xfrm>
        </p:spPr>
        <p:txBody>
          <a:bodyPr anchor="t" anchorCtr="0">
            <a:noAutofit/>
          </a:bodyPr>
          <a:lstStyle>
            <a:lvl1pPr marL="0" indent="0">
              <a:spcBef>
                <a:spcPts val="800"/>
              </a:spcBef>
              <a:buFont typeface="Arial"/>
              <a:buNone/>
              <a:defRPr sz="2400">
                <a:solidFill>
                  <a:srgbClr val="464749"/>
                </a:solidFill>
              </a:defRPr>
            </a:lvl1pPr>
            <a:lvl2pPr marL="742950" indent="-285750">
              <a:spcBef>
                <a:spcPts val="800"/>
              </a:spcBef>
              <a:buFont typeface="Arial"/>
              <a:buChar char="•"/>
              <a:defRPr sz="2400">
                <a:solidFill>
                  <a:srgbClr val="464749"/>
                </a:solidFill>
              </a:defRPr>
            </a:lvl2pPr>
            <a:lvl3pPr marL="1143000" indent="-228600">
              <a:spcBef>
                <a:spcPts val="800"/>
              </a:spcBef>
              <a:buFont typeface="Arial"/>
              <a:buChar char="•"/>
              <a:defRPr sz="2400">
                <a:solidFill>
                  <a:srgbClr val="464749"/>
                </a:solidFill>
              </a:defRPr>
            </a:lvl3pPr>
            <a:lvl4pPr marL="1600200" indent="-228600">
              <a:spcBef>
                <a:spcPts val="800"/>
              </a:spcBef>
              <a:buFont typeface="Arial"/>
              <a:buChar char="•"/>
              <a:defRPr sz="2400">
                <a:solidFill>
                  <a:srgbClr val="464749"/>
                </a:solidFill>
              </a:defRPr>
            </a:lvl4pPr>
            <a:lvl5pPr marL="2057400" indent="-228600">
              <a:spcBef>
                <a:spcPts val="800"/>
              </a:spcBef>
              <a:buFont typeface="Arial"/>
              <a:buChar char="•"/>
              <a:defRPr sz="2400">
                <a:solidFill>
                  <a:srgbClr val="464749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8"/>
          </p:nvPr>
        </p:nvSpPr>
        <p:spPr>
          <a:xfrm>
            <a:off x="6033226" y="2377472"/>
            <a:ext cx="5045144" cy="3658204"/>
          </a:xfrm>
        </p:spPr>
        <p:txBody>
          <a:bodyPr anchor="t" anchorCtr="0">
            <a:noAutofit/>
          </a:bodyPr>
          <a:lstStyle>
            <a:lvl1pPr marL="0" indent="0">
              <a:spcBef>
                <a:spcPts val="800"/>
              </a:spcBef>
              <a:buFont typeface="Arial"/>
              <a:buNone/>
              <a:defRPr sz="2400">
                <a:solidFill>
                  <a:srgbClr val="464749"/>
                </a:solidFill>
              </a:defRPr>
            </a:lvl1pPr>
            <a:lvl2pPr marL="742950" indent="-285750">
              <a:spcBef>
                <a:spcPts val="800"/>
              </a:spcBef>
              <a:buFont typeface="Arial"/>
              <a:buChar char="•"/>
              <a:defRPr sz="2400">
                <a:solidFill>
                  <a:srgbClr val="464749"/>
                </a:solidFill>
              </a:defRPr>
            </a:lvl2pPr>
            <a:lvl3pPr marL="1143000" indent="-228600">
              <a:spcBef>
                <a:spcPts val="800"/>
              </a:spcBef>
              <a:buFont typeface="Arial"/>
              <a:buChar char="•"/>
              <a:defRPr sz="2400">
                <a:solidFill>
                  <a:srgbClr val="464749"/>
                </a:solidFill>
              </a:defRPr>
            </a:lvl3pPr>
            <a:lvl4pPr marL="1600200" indent="-228600">
              <a:spcBef>
                <a:spcPts val="800"/>
              </a:spcBef>
              <a:buFont typeface="Arial"/>
              <a:buChar char="•"/>
              <a:defRPr sz="2400">
                <a:solidFill>
                  <a:srgbClr val="464749"/>
                </a:solidFill>
              </a:defRPr>
            </a:lvl4pPr>
            <a:lvl5pPr marL="2057400" indent="-228600">
              <a:spcBef>
                <a:spcPts val="800"/>
              </a:spcBef>
              <a:buFont typeface="Arial"/>
              <a:buChar char="•"/>
              <a:defRPr sz="2400">
                <a:solidFill>
                  <a:srgbClr val="464749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AE1879-E7C0-CA48-BB1D-37914B185EA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25475" y="1801407"/>
            <a:ext cx="10453688" cy="54314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464749"/>
                </a:solidFill>
              </a:defRPr>
            </a:lvl1pPr>
          </a:lstStyle>
          <a:p>
            <a:pPr lvl="0"/>
            <a:r>
              <a:rPr lang="en-GB" dirty="0"/>
              <a:t>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70821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570538" y="787401"/>
            <a:ext cx="563562" cy="3962398"/>
            <a:chOff x="5464969" y="850901"/>
            <a:chExt cx="774700" cy="4373862"/>
          </a:xfrm>
        </p:grpSpPr>
        <p:sp>
          <p:nvSpPr>
            <p:cNvPr id="2" name="Rectangle 1"/>
            <p:cNvSpPr/>
            <p:nvPr userDrawn="1"/>
          </p:nvSpPr>
          <p:spPr>
            <a:xfrm>
              <a:off x="5464969" y="850901"/>
              <a:ext cx="77470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464969" y="5066013"/>
              <a:ext cx="77470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626269" y="1308100"/>
            <a:ext cx="10452101" cy="286637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lang="en-US" sz="4000" b="1" u="none" baseline="0" smtClean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“This is where a nice bold quote goes”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27063" y="5253038"/>
            <a:ext cx="10452100" cy="673672"/>
          </a:xfrm>
        </p:spPr>
        <p:txBody>
          <a:bodyPr>
            <a:normAutofit/>
          </a:bodyPr>
          <a:lstStyle>
            <a:lvl1pPr algn="ctr"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Attributed to…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0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+2 Images-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454900" y="2561867"/>
            <a:ext cx="3623470" cy="1629133"/>
          </a:xfrm>
          <a:noFill/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0F2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and drop/click icon to add image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499593"/>
            <a:ext cx="6365876" cy="3536083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2400">
                <a:solidFill>
                  <a:srgbClr val="464749"/>
                </a:solidFill>
                <a:latin typeface="Arial"/>
                <a:cs typeface="Arial"/>
              </a:defRPr>
            </a:lvl1pPr>
            <a:lvl2pPr>
              <a:defRPr sz="1800">
                <a:latin typeface="Helvetica"/>
                <a:cs typeface="Helvetica"/>
              </a:defRPr>
            </a:lvl2pPr>
            <a:lvl3pPr>
              <a:defRPr sz="16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</a:lstStyle>
          <a:p>
            <a:pPr lvl="0"/>
            <a:r>
              <a:rPr lang="en-GB" dirty="0"/>
              <a:t>24pt Body text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26269" y="662759"/>
            <a:ext cx="10452101" cy="11386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here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7454900" y="4406542"/>
            <a:ext cx="3623470" cy="1629133"/>
          </a:xfrm>
          <a:noFill/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0F2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and drop/click icon to add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3AE1879-E7C0-CA48-BB1D-37914B185EA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25475" y="1801407"/>
            <a:ext cx="10453688" cy="54314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464749"/>
                </a:solidFill>
              </a:defRPr>
            </a:lvl1pPr>
          </a:lstStyle>
          <a:p>
            <a:pPr lvl="0"/>
            <a:r>
              <a:rPr lang="en-GB" dirty="0"/>
              <a:t>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63752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+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25475" y="2561867"/>
            <a:ext cx="5393529" cy="3473808"/>
          </a:xfrm>
          <a:noFill/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0F2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and drop/click icon to add image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388101" y="2499593"/>
            <a:ext cx="4691062" cy="3536083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2400">
                <a:solidFill>
                  <a:srgbClr val="464749"/>
                </a:solidFill>
                <a:latin typeface="Arial"/>
                <a:cs typeface="Arial"/>
              </a:defRPr>
            </a:lvl1pPr>
            <a:lvl2pPr>
              <a:defRPr sz="1800">
                <a:latin typeface="Helvetica"/>
                <a:cs typeface="Helvetica"/>
              </a:defRPr>
            </a:lvl2pPr>
            <a:lvl3pPr>
              <a:defRPr sz="16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</a:lstStyle>
          <a:p>
            <a:pPr lvl="0"/>
            <a:r>
              <a:rPr lang="en-GB" dirty="0"/>
              <a:t>24pt Body text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26269" y="662759"/>
            <a:ext cx="10452101" cy="11386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here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3AE1879-E7C0-CA48-BB1D-37914B185EA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25475" y="1801407"/>
            <a:ext cx="10453688" cy="54314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464749"/>
                </a:solidFill>
              </a:defRPr>
            </a:lvl1pPr>
          </a:lstStyle>
          <a:p>
            <a:pPr lvl="0"/>
            <a:r>
              <a:rPr lang="en-GB" dirty="0"/>
              <a:t>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11584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+2 Images-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684841" y="2561867"/>
            <a:ext cx="2526849" cy="3473808"/>
          </a:xfrm>
          <a:noFill/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0F2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and drop/click icon to add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551521" y="2561867"/>
            <a:ext cx="2526849" cy="3473808"/>
          </a:xfrm>
          <a:noFill/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FF0F2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and drop/click icon to add image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26269" y="662759"/>
            <a:ext cx="10452101" cy="11386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here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AE1879-E7C0-CA48-BB1D-37914B185EA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25475" y="1801407"/>
            <a:ext cx="10453688" cy="54314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464749"/>
                </a:solidFill>
              </a:defRPr>
            </a:lvl1pPr>
          </a:lstStyle>
          <a:p>
            <a:pPr lvl="0"/>
            <a:r>
              <a:rPr lang="en-GB" dirty="0"/>
              <a:t>Subheading here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631825" y="2499593"/>
            <a:ext cx="4691062" cy="3536083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2400">
                <a:solidFill>
                  <a:srgbClr val="464749"/>
                </a:solidFill>
                <a:latin typeface="Arial"/>
                <a:cs typeface="Arial"/>
              </a:defRPr>
            </a:lvl1pPr>
            <a:lvl2pPr>
              <a:defRPr sz="1800">
                <a:latin typeface="Helvetica"/>
                <a:cs typeface="Helvetica"/>
              </a:defRPr>
            </a:lvl2pPr>
            <a:lvl3pPr>
              <a:defRPr sz="16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</a:lstStyle>
          <a:p>
            <a:pPr lvl="0"/>
            <a:r>
              <a:rPr lang="en-GB" dirty="0"/>
              <a:t>24pt Body text here</a:t>
            </a:r>
          </a:p>
        </p:txBody>
      </p:sp>
    </p:spTree>
    <p:extLst>
      <p:ext uri="{BB962C8B-B14F-4D97-AF65-F5344CB8AC3E}">
        <p14:creationId xmlns:p14="http://schemas.microsoft.com/office/powerpoint/2010/main" val="28522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993438" y="6140450"/>
            <a:ext cx="71120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D3AE1879-E7C0-CA48-BB1D-37914B185EA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626269" y="1741619"/>
            <a:ext cx="10452101" cy="10969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 dirty="0"/>
              <a:t>Short, active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26269" y="2838582"/>
            <a:ext cx="10452100" cy="68249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GB" dirty="0"/>
              <a:t>Slightly more detailed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0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5" r:id="rId2"/>
    <p:sldLayoutId id="2147483728" r:id="rId3"/>
    <p:sldLayoutId id="2147483729" r:id="rId4"/>
    <p:sldLayoutId id="2147483782" r:id="rId5"/>
    <p:sldLayoutId id="2147483772" r:id="rId6"/>
    <p:sldLayoutId id="2147483783" r:id="rId7"/>
    <p:sldLayoutId id="2147483784" r:id="rId8"/>
    <p:sldLayoutId id="2147483738" r:id="rId9"/>
    <p:sldLayoutId id="2147483744" r:id="rId10"/>
    <p:sldLayoutId id="2147483747" r:id="rId11"/>
    <p:sldLayoutId id="2147483751" r:id="rId12"/>
    <p:sldLayoutId id="2147483761" r:id="rId13"/>
    <p:sldLayoutId id="2147483786" r:id="rId14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GB" sz="4000" b="1" kern="1200" spc="-50" baseline="0" dirty="0" smtClean="0">
          <a:solidFill>
            <a:schemeClr val="tx1"/>
          </a:solidFill>
          <a:latin typeface="+mn-lt"/>
          <a:ea typeface="+mj-ea"/>
          <a:cs typeface="Wellcome Bold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 baseline="0">
          <a:solidFill>
            <a:schemeClr val="accent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832CA-18D9-1A4C-AF7E-D64D433DBEF3}"/>
              </a:ext>
            </a:extLst>
          </p:cNvPr>
          <p:cNvSpPr txBox="1"/>
          <p:nvPr/>
        </p:nvSpPr>
        <p:spPr>
          <a:xfrm>
            <a:off x="1429657" y="98879"/>
            <a:ext cx="7783734" cy="46166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Welcome to the Day 2 Session on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6902769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832CA-18D9-1A4C-AF7E-D64D433DBEF3}"/>
              </a:ext>
            </a:extLst>
          </p:cNvPr>
          <p:cNvSpPr txBox="1"/>
          <p:nvPr/>
        </p:nvSpPr>
        <p:spPr>
          <a:xfrm>
            <a:off x="1429657" y="98879"/>
            <a:ext cx="5756704" cy="46166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Machine Learning - Linear Regression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3EDA70-9E4F-FB41-AC17-3F827BD16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6" y="1181402"/>
            <a:ext cx="4746429" cy="31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C6496B-6144-1942-9433-3532F3214B58}"/>
              </a:ext>
            </a:extLst>
          </p:cNvPr>
          <p:cNvSpPr txBox="1"/>
          <p:nvPr/>
        </p:nvSpPr>
        <p:spPr>
          <a:xfrm>
            <a:off x="821803" y="437523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= b</a:t>
            </a:r>
            <a:r>
              <a:rPr lang="en-GB" baseline="-25000" dirty="0"/>
              <a:t>0</a:t>
            </a:r>
            <a:r>
              <a:rPr lang="en-GB" dirty="0"/>
              <a:t> + b</a:t>
            </a:r>
            <a:r>
              <a:rPr lang="en-GB" baseline="-25000" dirty="0"/>
              <a:t>1</a:t>
            </a:r>
            <a:r>
              <a:rPr lang="en-GB" dirty="0"/>
              <a:t>x + e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971F93-C518-334E-AB05-BCD091C1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32" y="1181402"/>
            <a:ext cx="4765339" cy="31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330C17-7C34-1444-B2FE-B515DB9582D6}"/>
              </a:ext>
            </a:extLst>
          </p:cNvPr>
          <p:cNvSpPr/>
          <p:nvPr/>
        </p:nvSpPr>
        <p:spPr>
          <a:xfrm>
            <a:off x="6798350" y="4371002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y = b</a:t>
            </a:r>
            <a:r>
              <a:rPr lang="en-GB" baseline="-25000" dirty="0"/>
              <a:t>0</a:t>
            </a:r>
            <a:r>
              <a:rPr lang="en-GB" dirty="0"/>
              <a:t> + b</a:t>
            </a:r>
            <a:r>
              <a:rPr lang="en-GB" baseline="-25000" dirty="0"/>
              <a:t>1</a:t>
            </a:r>
            <a:r>
              <a:rPr lang="en-GB" dirty="0"/>
              <a:t>x + b</a:t>
            </a:r>
            <a:r>
              <a:rPr lang="en-GB" baseline="-25000" dirty="0"/>
              <a:t>2</a:t>
            </a:r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+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289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832CA-18D9-1A4C-AF7E-D64D433DBEF3}"/>
              </a:ext>
            </a:extLst>
          </p:cNvPr>
          <p:cNvSpPr txBox="1"/>
          <p:nvPr/>
        </p:nvSpPr>
        <p:spPr>
          <a:xfrm>
            <a:off x="1429657" y="98879"/>
            <a:ext cx="6011582" cy="46166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Machine Learning - Logistic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BCD38-8BD6-9841-A668-A735660EC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69" y="2917031"/>
            <a:ext cx="5092700" cy="749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BB99A1-BBFF-7744-889C-8397040A7471}"/>
              </a:ext>
            </a:extLst>
          </p:cNvPr>
          <p:cNvSpPr/>
          <p:nvPr/>
        </p:nvSpPr>
        <p:spPr>
          <a:xfrm>
            <a:off x="87838" y="6022818"/>
            <a:ext cx="8695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www.statology.org</a:t>
            </a:r>
            <a:r>
              <a:rPr lang="en-US" dirty="0"/>
              <a:t>/logistic-regression-vs-linear-regression/</a:t>
            </a:r>
          </a:p>
        </p:txBody>
      </p:sp>
    </p:spTree>
    <p:extLst>
      <p:ext uri="{BB962C8B-B14F-4D97-AF65-F5344CB8AC3E}">
        <p14:creationId xmlns:p14="http://schemas.microsoft.com/office/powerpoint/2010/main" val="41882298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832CA-18D9-1A4C-AF7E-D64D433DBEF3}"/>
              </a:ext>
            </a:extLst>
          </p:cNvPr>
          <p:cNvSpPr txBox="1"/>
          <p:nvPr/>
        </p:nvSpPr>
        <p:spPr>
          <a:xfrm>
            <a:off x="1429657" y="98879"/>
            <a:ext cx="7556684" cy="46166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Machine Learning - Linear Discrimination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783AD7-43AC-D640-86B5-9430D0237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84" y="901278"/>
            <a:ext cx="5829300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6DB586-9ADD-B04B-BDC0-8B5B9714A109}"/>
              </a:ext>
            </a:extLst>
          </p:cNvPr>
          <p:cNvSpPr txBox="1"/>
          <p:nvPr/>
        </p:nvSpPr>
        <p:spPr>
          <a:xfrm>
            <a:off x="8442084" y="1145893"/>
            <a:ext cx="2310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see Principal Component Analysis on day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C78CF8-6039-2848-B2F5-8C6116A9B192}"/>
              </a:ext>
            </a:extLst>
          </p:cNvPr>
          <p:cNvSpPr/>
          <p:nvPr/>
        </p:nvSpPr>
        <p:spPr>
          <a:xfrm>
            <a:off x="0" y="6115152"/>
            <a:ext cx="6944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/ml-linear-discriminant-analysis/</a:t>
            </a:r>
          </a:p>
        </p:txBody>
      </p:sp>
    </p:spTree>
    <p:extLst>
      <p:ext uri="{BB962C8B-B14F-4D97-AF65-F5344CB8AC3E}">
        <p14:creationId xmlns:p14="http://schemas.microsoft.com/office/powerpoint/2010/main" val="42596479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832CA-18D9-1A4C-AF7E-D64D433DBEF3}"/>
              </a:ext>
            </a:extLst>
          </p:cNvPr>
          <p:cNvSpPr txBox="1"/>
          <p:nvPr/>
        </p:nvSpPr>
        <p:spPr>
          <a:xfrm>
            <a:off x="1429657" y="98879"/>
            <a:ext cx="6357831" cy="46166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Machine Learning - Gaussian Naive Bayes</a:t>
            </a:r>
          </a:p>
        </p:txBody>
      </p:sp>
      <p:pic>
        <p:nvPicPr>
          <p:cNvPr id="5122" name="Picture 2" descr="Illustration-of-how-a-Gaussian-Naive-Bayes-GNB-classifier-works-For-each-data-point">
            <a:extLst>
              <a:ext uri="{FF2B5EF4-FFF2-40B4-BE49-F238E27FC236}">
                <a16:creationId xmlns:a16="http://schemas.microsoft.com/office/drawing/2014/main" id="{CFBD8C62-59F0-B24B-A989-A6712141A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1036638"/>
            <a:ext cx="60325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F9722C-005D-AD41-89D0-4A9C48230992}"/>
              </a:ext>
            </a:extLst>
          </p:cNvPr>
          <p:cNvSpPr txBox="1"/>
          <p:nvPr/>
        </p:nvSpPr>
        <p:spPr>
          <a:xfrm>
            <a:off x="451413" y="619245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iq.opengenus.org</a:t>
            </a:r>
            <a:r>
              <a:rPr lang="en-US" dirty="0"/>
              <a:t>/gaussian-naive-bayes/</a:t>
            </a:r>
          </a:p>
        </p:txBody>
      </p:sp>
    </p:spTree>
    <p:extLst>
      <p:ext uri="{BB962C8B-B14F-4D97-AF65-F5344CB8AC3E}">
        <p14:creationId xmlns:p14="http://schemas.microsoft.com/office/powerpoint/2010/main" val="5589354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832CA-18D9-1A4C-AF7E-D64D433DBEF3}"/>
              </a:ext>
            </a:extLst>
          </p:cNvPr>
          <p:cNvSpPr txBox="1"/>
          <p:nvPr/>
        </p:nvSpPr>
        <p:spPr>
          <a:xfrm>
            <a:off x="1429657" y="98879"/>
            <a:ext cx="6357831" cy="46166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Machine Learning - K </a:t>
            </a:r>
            <a:r>
              <a:rPr lang="en-GB" sz="2400" b="1" dirty="0" err="1">
                <a:solidFill>
                  <a:schemeClr val="bg1"/>
                </a:solidFill>
              </a:rPr>
              <a:t>Neighbors</a:t>
            </a:r>
            <a:r>
              <a:rPr lang="en-GB" sz="2400" b="1" dirty="0">
                <a:solidFill>
                  <a:schemeClr val="bg1"/>
                </a:solidFill>
              </a:rPr>
              <a:t>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E0ABF-75C4-7640-A6F2-9241A39FCCAD}"/>
              </a:ext>
            </a:extLst>
          </p:cNvPr>
          <p:cNvSpPr txBox="1"/>
          <p:nvPr/>
        </p:nvSpPr>
        <p:spPr>
          <a:xfrm>
            <a:off x="8442084" y="1145893"/>
            <a:ext cx="231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see K-means clustering on day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CC91C-EBDD-4E42-9A2F-E2C6BC69A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2" t="11955" r="9517" b="8575"/>
          <a:stretch/>
        </p:blipFill>
        <p:spPr>
          <a:xfrm>
            <a:off x="219920" y="914399"/>
            <a:ext cx="8090704" cy="52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843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832CA-18D9-1A4C-AF7E-D64D433DBEF3}"/>
              </a:ext>
            </a:extLst>
          </p:cNvPr>
          <p:cNvSpPr txBox="1"/>
          <p:nvPr/>
        </p:nvSpPr>
        <p:spPr>
          <a:xfrm>
            <a:off x="1429657" y="98879"/>
            <a:ext cx="6629379" cy="46166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Machine Learning -  Decision Tree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E0ABF-75C4-7640-A6F2-9241A39FCCAD}"/>
              </a:ext>
            </a:extLst>
          </p:cNvPr>
          <p:cNvSpPr txBox="1"/>
          <p:nvPr/>
        </p:nvSpPr>
        <p:spPr>
          <a:xfrm>
            <a:off x="8442084" y="1145893"/>
            <a:ext cx="2310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udaypratapyati.github.io</a:t>
            </a:r>
            <a:r>
              <a:rPr lang="en-US" dirty="0"/>
              <a:t>/</a:t>
            </a:r>
            <a:r>
              <a:rPr lang="en-US" dirty="0" err="1"/>
              <a:t>MachineLearningBlogs</a:t>
            </a:r>
            <a:r>
              <a:rPr lang="en-US" dirty="0"/>
              <a:t>/decision%20tree/dt/</a:t>
            </a:r>
            <a:r>
              <a:rPr lang="en-US" dirty="0" err="1"/>
              <a:t>machinelearning</a:t>
            </a:r>
            <a:r>
              <a:rPr lang="en-US" dirty="0"/>
              <a:t>/ml/</a:t>
            </a:r>
            <a:r>
              <a:rPr lang="en-US" dirty="0" err="1"/>
              <a:t>datascience</a:t>
            </a:r>
            <a:r>
              <a:rPr lang="en-US" dirty="0"/>
              <a:t>/2021/08/10/</a:t>
            </a:r>
            <a:r>
              <a:rPr lang="en-US" dirty="0" err="1"/>
              <a:t>DecisionTreesTitanicDataset.html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877F8-14D6-7A4E-9AA5-13821117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41" y="876671"/>
            <a:ext cx="8022243" cy="54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832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atterplot featuring a linear support vector machine's decision boundary (dashed line)">
            <a:extLst>
              <a:ext uri="{FF2B5EF4-FFF2-40B4-BE49-F238E27FC236}">
                <a16:creationId xmlns:a16="http://schemas.microsoft.com/office/drawing/2014/main" id="{2252FD05-2209-7E4E-9F06-CF8E42CE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2" y="825173"/>
            <a:ext cx="10857053" cy="49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2832CA-18D9-1A4C-AF7E-D64D433DBEF3}"/>
              </a:ext>
            </a:extLst>
          </p:cNvPr>
          <p:cNvSpPr txBox="1"/>
          <p:nvPr/>
        </p:nvSpPr>
        <p:spPr>
          <a:xfrm>
            <a:off x="1429657" y="98879"/>
            <a:ext cx="6696064" cy="46166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Machine Learning -  Support-vector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E0ABF-75C4-7640-A6F2-9241A39FCCAD}"/>
              </a:ext>
            </a:extLst>
          </p:cNvPr>
          <p:cNvSpPr txBox="1"/>
          <p:nvPr/>
        </p:nvSpPr>
        <p:spPr>
          <a:xfrm>
            <a:off x="423792" y="6022818"/>
            <a:ext cx="598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/wiki/Support-</a:t>
            </a:r>
            <a:r>
              <a:rPr lang="en-US" dirty="0" err="1"/>
              <a:t>vector_machine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043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WC_HG">
      <a:dk1>
        <a:srgbClr val="008D36"/>
      </a:dk1>
      <a:lt1>
        <a:sysClr val="window" lastClr="FFFFFF"/>
      </a:lt1>
      <a:dk2>
        <a:srgbClr val="97999C"/>
      </a:dk2>
      <a:lt2>
        <a:srgbClr val="464749"/>
      </a:lt2>
      <a:accent1>
        <a:srgbClr val="C2D5C8"/>
      </a:accent1>
      <a:accent2>
        <a:srgbClr val="002147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51B2C3"/>
      </a:hlink>
      <a:folHlink>
        <a:srgbClr val="90C87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BFCE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8542</TotalTime>
  <Words>243</Words>
  <Application>Microsoft Macintosh PowerPoint</Application>
  <PresentationFormat>Custom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</dc:creator>
  <cp:lastModifiedBy>Justin Whalley</cp:lastModifiedBy>
  <cp:revision>511</cp:revision>
  <cp:lastPrinted>2016-06-24T10:07:51Z</cp:lastPrinted>
  <dcterms:created xsi:type="dcterms:W3CDTF">2016-06-14T08:19:21Z</dcterms:created>
  <dcterms:modified xsi:type="dcterms:W3CDTF">2022-01-31T17:03:14Z</dcterms:modified>
</cp:coreProperties>
</file>