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536" r:id="rId2"/>
    <p:sldId id="525" r:id="rId3"/>
    <p:sldId id="339" r:id="rId4"/>
    <p:sldId id="526" r:id="rId5"/>
    <p:sldId id="537" r:id="rId6"/>
    <p:sldId id="527" r:id="rId7"/>
    <p:sldId id="538" r:id="rId8"/>
    <p:sldId id="534" r:id="rId9"/>
    <p:sldId id="533" r:id="rId10"/>
    <p:sldId id="529" r:id="rId11"/>
    <p:sldId id="535" r:id="rId12"/>
    <p:sldId id="53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29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p:restoredTop sz="80952" autoAdjust="0"/>
  </p:normalViewPr>
  <p:slideViewPr>
    <p:cSldViewPr snapToGrid="0" snapToObjects="1">
      <p:cViewPr varScale="1">
        <p:scale>
          <a:sx n="102" d="100"/>
          <a:sy n="102" d="100"/>
        </p:scale>
        <p:origin x="217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089C64-8AD0-8046-8B72-CCE42C3793D3}" type="datetime1">
              <a:rPr lang="en-US" smtClean="0"/>
              <a:t>2/3/22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4547DC-FE45-9549-A9D3-C76D3FC4C4AD}" type="slidenum">
              <a:rPr lang="en-GB" smtClean="0"/>
              <a:t>‹#›</a:t>
            </a:fld>
            <a:endParaRPr lang="en-GB"/>
          </a:p>
        </p:txBody>
      </p:sp>
    </p:spTree>
    <p:extLst>
      <p:ext uri="{BB962C8B-B14F-4D97-AF65-F5344CB8AC3E}">
        <p14:creationId xmlns:p14="http://schemas.microsoft.com/office/powerpoint/2010/main" val="918277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8565F-C4A4-DA49-BA8A-D7BFFBCC3BF8}" type="datetime1">
              <a:rPr lang="en-US" smtClean="0"/>
              <a:t>2/3/22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66C60-8546-2A4F-A47F-194F68A2E63A}" type="slidenum">
              <a:rPr lang="en-GB" smtClean="0"/>
              <a:t>‹#›</a:t>
            </a:fld>
            <a:endParaRPr lang="en-GB"/>
          </a:p>
        </p:txBody>
      </p:sp>
    </p:spTree>
    <p:extLst>
      <p:ext uri="{BB962C8B-B14F-4D97-AF65-F5344CB8AC3E}">
        <p14:creationId xmlns:p14="http://schemas.microsoft.com/office/powerpoint/2010/main" val="38091689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 am currently working with an interesting dataset which measures how healthy volunteers’ genes react to bacterial toxins and signalling proteins.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Within this dataset, I am looking to classify the volunteers into high and low responders based on their genes’ expression.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doing so, I can start to look for various genetic variants unique to these volunteers which may be governing how their bodies react to infection, or in this case, to experimental proxies of bacterial toxins and signalling proteins. </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Data set: expression for</a:t>
            </a:r>
            <a:r>
              <a:rPr lang="en-GB" baseline="0" dirty="0"/>
              <a:t> each of 13 000 genes for </a:t>
            </a:r>
            <a:r>
              <a:rPr lang="en-GB" dirty="0"/>
              <a:t>432 donors under different  treatments – interferon gamma, </a:t>
            </a:r>
            <a:r>
              <a:rPr lang="en-GB" sz="1200" kern="1200" dirty="0">
                <a:solidFill>
                  <a:schemeClr val="tx1"/>
                </a:solidFill>
                <a:effectLst/>
                <a:latin typeface="+mn-lt"/>
                <a:ea typeface="+mn-ea"/>
                <a:cs typeface="+mn-cs"/>
              </a:rPr>
              <a:t>lipopolysaccharide.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2</a:t>
            </a:fld>
            <a:endParaRPr lang="en-GB"/>
          </a:p>
        </p:txBody>
      </p:sp>
    </p:spTree>
    <p:extLst>
      <p:ext uri="{BB962C8B-B14F-4D97-AF65-F5344CB8AC3E}">
        <p14:creationId xmlns:p14="http://schemas.microsoft.com/office/powerpoint/2010/main" val="33463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Convolutional Layer 1 – 32 * 11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Max Pooling layer 1 – group into 77 segments of 200 probes each</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Flatten – 77 by 32</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Dense Layer – 2464 *100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Output – 100 * 4</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In total we have 10,540,440 data points (17867 * 684)</a:t>
            </a:r>
          </a:p>
          <a:p>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11</a:t>
            </a:fld>
            <a:endParaRPr lang="en-GB"/>
          </a:p>
        </p:txBody>
      </p:sp>
    </p:spTree>
    <p:extLst>
      <p:ext uri="{BB962C8B-B14F-4D97-AF65-F5344CB8AC3E}">
        <p14:creationId xmlns:p14="http://schemas.microsoft.com/office/powerpoint/2010/main" val="427181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Augment the data - bigger data, images are inverted, translated. For me add in more probes?</a:t>
            </a:r>
          </a:p>
          <a:p>
            <a:endParaRPr lang="en-GB" baseline="0" dirty="0"/>
          </a:p>
          <a:p>
            <a:r>
              <a:rPr lang="en-GB" baseline="0" dirty="0"/>
              <a:t>Like the example of the puppy and kitten, look to see the strongest signals from the convolutional layers.</a:t>
            </a:r>
          </a:p>
          <a:p>
            <a:endParaRPr lang="en-GB" baseline="0" dirty="0"/>
          </a:p>
          <a:p>
            <a:r>
              <a:rPr lang="en-GB" baseline="0" dirty="0"/>
              <a:t>More layers? Too many parameters.</a:t>
            </a:r>
          </a:p>
          <a:p>
            <a:r>
              <a:rPr lang="en-GB" baseline="0" dirty="0"/>
              <a:t>Harsher loss functions? Lose accuracy </a:t>
            </a:r>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12</a:t>
            </a:fld>
            <a:endParaRPr lang="en-GB"/>
          </a:p>
        </p:txBody>
      </p:sp>
    </p:spTree>
    <p:extLst>
      <p:ext uri="{BB962C8B-B14F-4D97-AF65-F5344CB8AC3E}">
        <p14:creationId xmlns:p14="http://schemas.microsoft.com/office/powerpoint/2010/main" val="144490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Plot of</a:t>
            </a:r>
            <a:r>
              <a:rPr lang="en-GB" baseline="0" dirty="0"/>
              <a:t> PCA, each point corresponds to one our samples and is coloured by what treatment is undergone.</a:t>
            </a:r>
          </a:p>
          <a:p>
            <a:endParaRPr lang="is-IS" baseline="0" dirty="0"/>
          </a:p>
          <a:p>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3</a:t>
            </a:fld>
            <a:endParaRPr lang="en-GB"/>
          </a:p>
        </p:txBody>
      </p:sp>
    </p:spTree>
    <p:extLst>
      <p:ext uri="{BB962C8B-B14F-4D97-AF65-F5344CB8AC3E}">
        <p14:creationId xmlns:p14="http://schemas.microsoft.com/office/powerpoint/2010/main" val="196692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Deep Learning – at least one hidden layer between the inputs and the outputs.</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4</a:t>
            </a:fld>
            <a:endParaRPr lang="en-GB"/>
          </a:p>
        </p:txBody>
      </p:sp>
    </p:spTree>
    <p:extLst>
      <p:ext uri="{BB962C8B-B14F-4D97-AF65-F5344CB8AC3E}">
        <p14:creationId xmlns:p14="http://schemas.microsoft.com/office/powerpoint/2010/main" val="2214892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Deep Learning – at least one hidden layer between the inputs and the outputs.</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5</a:t>
            </a:fld>
            <a:endParaRPr lang="en-GB"/>
          </a:p>
        </p:txBody>
      </p:sp>
    </p:spTree>
    <p:extLst>
      <p:ext uri="{BB962C8B-B14F-4D97-AF65-F5344CB8AC3E}">
        <p14:creationId xmlns:p14="http://schemas.microsoft.com/office/powerpoint/2010/main" val="138656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Two dense layers of nodes between the inputs and the outputs of 100 and 50 nodes, all interconnected.</a:t>
            </a:r>
          </a:p>
          <a:p>
            <a:endParaRPr lang="en-GB" baseline="0" dirty="0"/>
          </a:p>
          <a:p>
            <a:r>
              <a:rPr lang="en-GB" baseline="0" dirty="0"/>
              <a:t>Send the training data forward and backward the network, correcting the parameters in each backward iteration depending on how accurate the network was on the previous forward iteration.</a:t>
            </a:r>
          </a:p>
          <a:p>
            <a:endParaRPr lang="en-GB" baseline="0" dirty="0"/>
          </a:p>
          <a:p>
            <a:r>
              <a:rPr lang="en-GB" baseline="0" dirty="0"/>
              <a:t>Perfect classification.</a:t>
            </a:r>
          </a:p>
          <a:p>
            <a:endParaRPr lang="en-GB" baseline="0" dirty="0"/>
          </a:p>
          <a:p>
            <a:r>
              <a:rPr lang="en-GB" baseline="0" dirty="0"/>
              <a:t>Can I find which regions of the genome are really driving this classification - no!</a:t>
            </a:r>
          </a:p>
          <a:p>
            <a:endParaRPr lang="en-GB" baseline="0" dirty="0"/>
          </a:p>
          <a:p>
            <a:r>
              <a:rPr lang="en-GB" baseline="0" dirty="0"/>
              <a:t>Improve the network.</a:t>
            </a:r>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6</a:t>
            </a:fld>
            <a:endParaRPr lang="en-GB"/>
          </a:p>
        </p:txBody>
      </p:sp>
    </p:spTree>
    <p:extLst>
      <p:ext uri="{BB962C8B-B14F-4D97-AF65-F5344CB8AC3E}">
        <p14:creationId xmlns:p14="http://schemas.microsoft.com/office/powerpoint/2010/main" val="216889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dirty="0"/>
              <a:t>the loss function is used to compute the quantity that the the model should seek to minimize during training. </a:t>
            </a:r>
            <a:endParaRPr lang="en-GB" baseline="0" dirty="0"/>
          </a:p>
          <a:p>
            <a:endParaRPr lang="en-GB" baseline="0" dirty="0"/>
          </a:p>
          <a:p>
            <a:r>
              <a:rPr lang="en-GB" baseline="0" dirty="0"/>
              <a:t>Improve the network.</a:t>
            </a:r>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7</a:t>
            </a:fld>
            <a:endParaRPr lang="en-GB"/>
          </a:p>
        </p:txBody>
      </p:sp>
    </p:spTree>
    <p:extLst>
      <p:ext uri="{BB962C8B-B14F-4D97-AF65-F5344CB8AC3E}">
        <p14:creationId xmlns:p14="http://schemas.microsoft.com/office/powerpoint/2010/main" val="151157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neural network</a:t>
            </a:r>
          </a:p>
          <a:p>
            <a:endParaRPr lang="en-GB" dirty="0"/>
          </a:p>
          <a:p>
            <a:r>
              <a:rPr lang="en-GB" dirty="0"/>
              <a:t>Layer_1 1510 probes by 50 nodes.</a:t>
            </a:r>
          </a:p>
          <a:p>
            <a:r>
              <a:rPr lang="en-GB" dirty="0"/>
              <a:t>Layer_2 50 nodes by 100 nodes</a:t>
            </a:r>
          </a:p>
          <a:p>
            <a:r>
              <a:rPr lang="en-GB" dirty="0"/>
              <a:t>Layer_3 100 nodes by 50 nodes</a:t>
            </a:r>
          </a:p>
          <a:p>
            <a:r>
              <a:rPr lang="en-GB" dirty="0"/>
              <a:t>Output 50 nodes by 4 </a:t>
            </a:r>
            <a:r>
              <a:rPr lang="en-GB" dirty="0" err="1"/>
              <a:t>ouputs</a:t>
            </a:r>
            <a:r>
              <a:rPr lang="en-GB" dirty="0"/>
              <a:t>.</a:t>
            </a:r>
          </a:p>
          <a:p>
            <a:endParaRPr lang="en-GB" dirty="0"/>
          </a:p>
          <a:p>
            <a:r>
              <a:rPr lang="en-GB" dirty="0"/>
              <a:t>In total we have 10,540,440 data points (17867 * 684)</a:t>
            </a:r>
          </a:p>
        </p:txBody>
      </p:sp>
      <p:sp>
        <p:nvSpPr>
          <p:cNvPr id="4" name="Slide Number Placeholder 3"/>
          <p:cNvSpPr>
            <a:spLocks noGrp="1"/>
          </p:cNvSpPr>
          <p:nvPr>
            <p:ph type="sldNum" sz="quarter" idx="10"/>
          </p:nvPr>
        </p:nvSpPr>
        <p:spPr/>
        <p:txBody>
          <a:bodyPr/>
          <a:lstStyle/>
          <a:p>
            <a:fld id="{A6566C60-8546-2A4F-A47F-194F68A2E63A}" type="slidenum">
              <a:rPr lang="en-GB" smtClean="0"/>
              <a:t>8</a:t>
            </a:fld>
            <a:endParaRPr lang="en-GB"/>
          </a:p>
        </p:txBody>
      </p:sp>
    </p:spTree>
    <p:extLst>
      <p:ext uri="{BB962C8B-B14F-4D97-AF65-F5344CB8AC3E}">
        <p14:creationId xmlns:p14="http://schemas.microsoft.com/office/powerpoint/2010/main" val="125666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Convolutional layers - taken from image classification.</a:t>
            </a:r>
          </a:p>
          <a:p>
            <a:endParaRPr lang="en-GB" baseline="0" dirty="0"/>
          </a:p>
          <a:p>
            <a:r>
              <a:rPr lang="en-GB" baseline="0" dirty="0"/>
              <a:t>Divide the data into sections. Pool together the strongest signals to help with classification.</a:t>
            </a:r>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9</a:t>
            </a:fld>
            <a:endParaRPr lang="en-GB"/>
          </a:p>
        </p:txBody>
      </p:sp>
    </p:spTree>
    <p:extLst>
      <p:ext uri="{BB962C8B-B14F-4D97-AF65-F5344CB8AC3E}">
        <p14:creationId xmlns:p14="http://schemas.microsoft.com/office/powerpoint/2010/main" val="332799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By adding in loss, so after each layer 50% of the connections are randomly lost.</a:t>
            </a:r>
          </a:p>
          <a:p>
            <a:endParaRPr lang="en-GB" baseline="0" dirty="0"/>
          </a:p>
          <a:p>
            <a:r>
              <a:rPr lang="en-GB" baseline="0" dirty="0"/>
              <a:t>Really force the network to learn better.</a:t>
            </a:r>
          </a:p>
          <a:p>
            <a:endParaRPr lang="en-GB" baseline="0" dirty="0"/>
          </a:p>
          <a:p>
            <a:r>
              <a:rPr lang="en-GB" baseline="0" dirty="0"/>
              <a:t>Once again 100% accuracy classification.</a:t>
            </a:r>
          </a:p>
          <a:p>
            <a:endParaRPr lang="en-GB" baseline="0" dirty="0"/>
          </a:p>
          <a:p>
            <a:r>
              <a:rPr lang="en-GB" baseline="0" dirty="0"/>
              <a:t>This can still work when I halve the genome and feed that it. However...</a:t>
            </a:r>
            <a:endParaRPr lang="en-GB" dirty="0"/>
          </a:p>
        </p:txBody>
      </p:sp>
      <p:sp>
        <p:nvSpPr>
          <p:cNvPr id="4" name="Slide Number Placeholder 3"/>
          <p:cNvSpPr>
            <a:spLocks noGrp="1"/>
          </p:cNvSpPr>
          <p:nvPr>
            <p:ph type="sldNum" sz="quarter" idx="10"/>
          </p:nvPr>
        </p:nvSpPr>
        <p:spPr/>
        <p:txBody>
          <a:bodyPr/>
          <a:lstStyle/>
          <a:p>
            <a:fld id="{A6566C60-8546-2A4F-A47F-194F68A2E63A}" type="slidenum">
              <a:rPr lang="en-GB" smtClean="0"/>
              <a:t>10</a:t>
            </a:fld>
            <a:endParaRPr lang="en-GB"/>
          </a:p>
        </p:txBody>
      </p:sp>
    </p:spTree>
    <p:extLst>
      <p:ext uri="{BB962C8B-B14F-4D97-AF65-F5344CB8AC3E}">
        <p14:creationId xmlns:p14="http://schemas.microsoft.com/office/powerpoint/2010/main" val="401460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66FD116-D873-604E-BD05-B37388DF118C}" type="datetime1">
              <a:rPr lang="en-US" smtClean="0"/>
              <a:t>2/3/22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158793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9E1F0A-DCB0-1F4E-A7CE-16A60850D8D9}" type="datetime1">
              <a:rPr lang="en-US" smtClean="0"/>
              <a:t>2/3/22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236520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D89776-D18E-4C48-9634-A75022F232D6}" type="datetime1">
              <a:rPr lang="en-US" smtClean="0"/>
              <a:t>2/3/22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163779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225B356-3EE3-B843-B8E5-B7F90447DCEB}" type="datetime1">
              <a:rPr lang="en-US" smtClean="0"/>
              <a:t>2/3/22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85461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42A98-BD76-1F48-869D-AC8CD5EDAE5D}" type="datetime1">
              <a:rPr lang="en-US" smtClean="0"/>
              <a:t>2/3/22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278141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2E45D26-53D3-5945-9623-863E892327BA}" type="datetime1">
              <a:rPr lang="en-US" smtClean="0"/>
              <a:t>2/3/22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118060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F09267-41C7-7549-B6B2-D66238FB82A4}" type="datetime1">
              <a:rPr lang="en-US" smtClean="0"/>
              <a:t>2/3/22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127190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4301EC5-7B1A-0A4E-8C34-5F4691ECB42A}" type="datetime1">
              <a:rPr lang="en-US" smtClean="0"/>
              <a:t>2/3/22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88793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5E394-0531-484A-8C08-9C6AB996DF8D}" type="datetime1">
              <a:rPr lang="en-US" smtClean="0"/>
              <a:t>2/3/22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175354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26F01-96B3-B040-B974-6E5A29076C18}" type="datetime1">
              <a:rPr lang="en-US" smtClean="0"/>
              <a:t>2/3/22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268125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54B69-E2C3-8A4B-B2A5-F98D1BA663B2}" type="datetime1">
              <a:rPr lang="en-US" smtClean="0"/>
              <a:t>2/3/22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27F8E-B75F-1448-B0D2-402B0B5546CA}" type="slidenum">
              <a:rPr lang="en-GB" smtClean="0"/>
              <a:t>‹#›</a:t>
            </a:fld>
            <a:endParaRPr lang="en-GB"/>
          </a:p>
        </p:txBody>
      </p:sp>
    </p:spTree>
    <p:extLst>
      <p:ext uri="{BB962C8B-B14F-4D97-AF65-F5344CB8AC3E}">
        <p14:creationId xmlns:p14="http://schemas.microsoft.com/office/powerpoint/2010/main" val="161924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2B4E4-3BD9-C247-8BE7-CFC7FB77EB92}" type="datetime1">
              <a:rPr lang="en-US" smtClean="0"/>
              <a:t>2/3/22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27F8E-B75F-1448-B0D2-402B0B5546CA}" type="slidenum">
              <a:rPr lang="en-GB" smtClean="0"/>
              <a:t>‹#›</a:t>
            </a:fld>
            <a:endParaRPr lang="en-GB"/>
          </a:p>
        </p:txBody>
      </p:sp>
    </p:spTree>
    <p:extLst>
      <p:ext uri="{BB962C8B-B14F-4D97-AF65-F5344CB8AC3E}">
        <p14:creationId xmlns:p14="http://schemas.microsoft.com/office/powerpoint/2010/main" val="13156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F81F87-09AD-A84E-8B5E-9A22059C2281}"/>
              </a:ext>
            </a:extLst>
          </p:cNvPr>
          <p:cNvSpPr txBox="1"/>
          <p:nvPr/>
        </p:nvSpPr>
        <p:spPr>
          <a:xfrm>
            <a:off x="237995" y="148983"/>
            <a:ext cx="8668010" cy="461665"/>
          </a:xfrm>
          <a:prstGeom prst="rect">
            <a:avLst/>
          </a:prstGeom>
          <a:solidFill>
            <a:schemeClr val="accent2">
              <a:lumMod val="75000"/>
              <a:lumOff val="25000"/>
            </a:schemeClr>
          </a:solidFill>
        </p:spPr>
        <p:txBody>
          <a:bodyPr wrap="square" rtlCol="0">
            <a:spAutoFit/>
          </a:bodyPr>
          <a:lstStyle/>
          <a:p>
            <a:r>
              <a:rPr lang="en-GB" sz="2400" b="1" dirty="0">
                <a:solidFill>
                  <a:schemeClr val="bg1"/>
                </a:solidFill>
              </a:rPr>
              <a:t>Welcome to the Day 4 Session on Neural Networks</a:t>
            </a:r>
          </a:p>
        </p:txBody>
      </p:sp>
    </p:spTree>
    <p:extLst>
      <p:ext uri="{BB962C8B-B14F-4D97-AF65-F5344CB8AC3E}">
        <p14:creationId xmlns:p14="http://schemas.microsoft.com/office/powerpoint/2010/main" val="394727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2nd Neural Network with loss</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10</a:t>
            </a:fld>
            <a:endParaRPr lang="en-GB">
              <a:latin typeface="Arial" charset="0"/>
              <a:ea typeface="Arial" charset="0"/>
              <a:cs typeface="Arial" charset="0"/>
            </a:endParaRPr>
          </a:p>
        </p:txBody>
      </p:sp>
      <p:sp>
        <p:nvSpPr>
          <p:cNvPr id="4" name="Oval 3">
            <a:extLst>
              <a:ext uri="{FF2B5EF4-FFF2-40B4-BE49-F238E27FC236}">
                <a16:creationId xmlns:a16="http://schemas.microsoft.com/office/drawing/2014/main" id="{8F60ABCF-8717-0C46-8F1D-77FB055AA219}"/>
              </a:ext>
            </a:extLst>
          </p:cNvPr>
          <p:cNvSpPr/>
          <p:nvPr/>
        </p:nvSpPr>
        <p:spPr>
          <a:xfrm>
            <a:off x="3529584" y="2487327"/>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69C96BA-D6B1-9C42-8068-71028185DE8F}"/>
              </a:ext>
            </a:extLst>
          </p:cNvPr>
          <p:cNvSpPr/>
          <p:nvPr/>
        </p:nvSpPr>
        <p:spPr>
          <a:xfrm>
            <a:off x="3529584" y="3285776"/>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D3DBF52-2DCA-E145-BD13-A73656B70242}"/>
              </a:ext>
            </a:extLst>
          </p:cNvPr>
          <p:cNvSpPr/>
          <p:nvPr/>
        </p:nvSpPr>
        <p:spPr>
          <a:xfrm>
            <a:off x="3529584" y="4084225"/>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45C2F22-CB6E-DF4F-9D28-3ABC5E63E3BD}"/>
              </a:ext>
            </a:extLst>
          </p:cNvPr>
          <p:cNvSpPr/>
          <p:nvPr/>
        </p:nvSpPr>
        <p:spPr>
          <a:xfrm>
            <a:off x="5169408" y="3706273"/>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31EDAC6-2682-B44D-B578-3063AC833193}"/>
              </a:ext>
            </a:extLst>
          </p:cNvPr>
          <p:cNvSpPr/>
          <p:nvPr/>
        </p:nvSpPr>
        <p:spPr>
          <a:xfrm>
            <a:off x="5169408" y="293808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8F3EAB6-2FB4-104B-8312-A1D52EB86CB5}"/>
              </a:ext>
            </a:extLst>
          </p:cNvPr>
          <p:cNvSpPr/>
          <p:nvPr/>
        </p:nvSpPr>
        <p:spPr>
          <a:xfrm>
            <a:off x="5169408" y="222526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3CFFB75-0F03-AF42-A275-1F3D3773C768}"/>
              </a:ext>
            </a:extLst>
          </p:cNvPr>
          <p:cNvSpPr/>
          <p:nvPr/>
        </p:nvSpPr>
        <p:spPr>
          <a:xfrm>
            <a:off x="3529584" y="1688878"/>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F8D438E6-D942-6646-9B02-64581870C10C}"/>
              </a:ext>
            </a:extLst>
          </p:cNvPr>
          <p:cNvSpPr/>
          <p:nvPr/>
        </p:nvSpPr>
        <p:spPr>
          <a:xfrm>
            <a:off x="6614160" y="2950622"/>
            <a:ext cx="390144" cy="377952"/>
          </a:xfrm>
          <a:prstGeom prst="ellipse">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88510E5F-1DB6-0749-9221-EFD09ECD5639}"/>
              </a:ext>
            </a:extLst>
          </p:cNvPr>
          <p:cNvCxnSpPr>
            <a:stCxn id="19" idx="6"/>
            <a:endCxn id="17" idx="2"/>
          </p:cNvCxnSpPr>
          <p:nvPr/>
        </p:nvCxnSpPr>
        <p:spPr>
          <a:xfrm>
            <a:off x="3919728" y="1877854"/>
            <a:ext cx="1249680" cy="536384"/>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7417EAB-4005-A345-A8BF-DC7901FCC96E}"/>
              </a:ext>
            </a:extLst>
          </p:cNvPr>
          <p:cNvCxnSpPr>
            <a:cxnSpLocks/>
            <a:stCxn id="4" idx="6"/>
            <a:endCxn id="16" idx="2"/>
          </p:cNvCxnSpPr>
          <p:nvPr/>
        </p:nvCxnSpPr>
        <p:spPr>
          <a:xfrm>
            <a:off x="3919728" y="2676303"/>
            <a:ext cx="1249680" cy="450755"/>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7E9C1652-FE56-1E42-A9B5-97EF5A724E66}"/>
              </a:ext>
            </a:extLst>
          </p:cNvPr>
          <p:cNvCxnSpPr>
            <a:cxnSpLocks/>
            <a:stCxn id="7" idx="6"/>
            <a:endCxn id="12" idx="2"/>
          </p:cNvCxnSpPr>
          <p:nvPr/>
        </p:nvCxnSpPr>
        <p:spPr>
          <a:xfrm>
            <a:off x="3919728" y="3474752"/>
            <a:ext cx="1249680" cy="420497"/>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96BD16B4-B03D-2044-B112-343E180D5889}"/>
              </a:ext>
            </a:extLst>
          </p:cNvPr>
          <p:cNvCxnSpPr>
            <a:cxnSpLocks/>
            <a:stCxn id="19" idx="6"/>
            <a:endCxn id="16" idx="2"/>
          </p:cNvCxnSpPr>
          <p:nvPr/>
        </p:nvCxnSpPr>
        <p:spPr>
          <a:xfrm>
            <a:off x="3919728" y="1877854"/>
            <a:ext cx="1249680" cy="1249204"/>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B6EC8364-96E8-CF48-B01B-04B1FBFA7C07}"/>
              </a:ext>
            </a:extLst>
          </p:cNvPr>
          <p:cNvCxnSpPr>
            <a:cxnSpLocks/>
            <a:stCxn id="4" idx="6"/>
            <a:endCxn id="12" idx="2"/>
          </p:cNvCxnSpPr>
          <p:nvPr/>
        </p:nvCxnSpPr>
        <p:spPr>
          <a:xfrm>
            <a:off x="3919728" y="2676303"/>
            <a:ext cx="1249680" cy="1218946"/>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51749EED-0EA8-784B-9064-EA364DD70050}"/>
              </a:ext>
            </a:extLst>
          </p:cNvPr>
          <p:cNvCxnSpPr>
            <a:cxnSpLocks/>
            <a:stCxn id="19" idx="6"/>
            <a:endCxn id="12" idx="2"/>
          </p:cNvCxnSpPr>
          <p:nvPr/>
        </p:nvCxnSpPr>
        <p:spPr>
          <a:xfrm>
            <a:off x="3919728" y="1877854"/>
            <a:ext cx="1249680" cy="2017395"/>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7CFE958E-4E9F-E244-B1EC-8C5CB6C93C07}"/>
              </a:ext>
            </a:extLst>
          </p:cNvPr>
          <p:cNvCxnSpPr>
            <a:cxnSpLocks/>
            <a:stCxn id="9" idx="6"/>
            <a:endCxn id="12" idx="2"/>
          </p:cNvCxnSpPr>
          <p:nvPr/>
        </p:nvCxnSpPr>
        <p:spPr>
          <a:xfrm flipV="1">
            <a:off x="3919728" y="3895249"/>
            <a:ext cx="1249680" cy="377952"/>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92ED4E95-3A31-864B-9C79-29361F6796B6}"/>
              </a:ext>
            </a:extLst>
          </p:cNvPr>
          <p:cNvCxnSpPr>
            <a:cxnSpLocks/>
            <a:stCxn id="7" idx="6"/>
            <a:endCxn id="16" idx="2"/>
          </p:cNvCxnSpPr>
          <p:nvPr/>
        </p:nvCxnSpPr>
        <p:spPr>
          <a:xfrm flipV="1">
            <a:off x="3919728" y="3127058"/>
            <a:ext cx="1249680" cy="347694"/>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1E283566-254E-5C4C-9F48-E46FC5C02D85}"/>
              </a:ext>
            </a:extLst>
          </p:cNvPr>
          <p:cNvCxnSpPr>
            <a:cxnSpLocks/>
            <a:stCxn id="4" idx="6"/>
            <a:endCxn id="17" idx="2"/>
          </p:cNvCxnSpPr>
          <p:nvPr/>
        </p:nvCxnSpPr>
        <p:spPr>
          <a:xfrm flipV="1">
            <a:off x="3919728" y="2414238"/>
            <a:ext cx="1249680" cy="262065"/>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8F042FC6-BAB5-D44E-AA2E-08E4A48DD29B}"/>
              </a:ext>
            </a:extLst>
          </p:cNvPr>
          <p:cNvCxnSpPr>
            <a:cxnSpLocks/>
            <a:stCxn id="9" idx="6"/>
            <a:endCxn id="16" idx="2"/>
          </p:cNvCxnSpPr>
          <p:nvPr/>
        </p:nvCxnSpPr>
        <p:spPr>
          <a:xfrm flipV="1">
            <a:off x="3919728" y="3127058"/>
            <a:ext cx="1249680" cy="1146143"/>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C2A1F61B-BCA3-7840-868A-307D1C29E22E}"/>
              </a:ext>
            </a:extLst>
          </p:cNvPr>
          <p:cNvCxnSpPr>
            <a:cxnSpLocks/>
            <a:stCxn id="9" idx="6"/>
            <a:endCxn id="17" idx="2"/>
          </p:cNvCxnSpPr>
          <p:nvPr/>
        </p:nvCxnSpPr>
        <p:spPr>
          <a:xfrm flipV="1">
            <a:off x="3919728" y="2414238"/>
            <a:ext cx="1249680" cy="1858963"/>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A866E0AE-CA85-7B4E-8B73-E6A61B9B1EE0}"/>
              </a:ext>
            </a:extLst>
          </p:cNvPr>
          <p:cNvCxnSpPr>
            <a:cxnSpLocks/>
            <a:stCxn id="12" idx="6"/>
            <a:endCxn id="30" idx="2"/>
          </p:cNvCxnSpPr>
          <p:nvPr/>
        </p:nvCxnSpPr>
        <p:spPr>
          <a:xfrm flipV="1">
            <a:off x="5559552" y="3139598"/>
            <a:ext cx="1054608" cy="755651"/>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33A60591-FAA5-484D-882E-C5F4C3F38CE5}"/>
              </a:ext>
            </a:extLst>
          </p:cNvPr>
          <p:cNvCxnSpPr>
            <a:cxnSpLocks/>
            <a:endCxn id="30" idx="2"/>
          </p:cNvCxnSpPr>
          <p:nvPr/>
        </p:nvCxnSpPr>
        <p:spPr>
          <a:xfrm>
            <a:off x="5568696" y="2438678"/>
            <a:ext cx="1045464" cy="700920"/>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FB16B54B-36F8-B040-BFBE-867ED3B7A7D6}"/>
              </a:ext>
            </a:extLst>
          </p:cNvPr>
          <p:cNvCxnSpPr>
            <a:cxnSpLocks/>
            <a:endCxn id="30" idx="2"/>
          </p:cNvCxnSpPr>
          <p:nvPr/>
        </p:nvCxnSpPr>
        <p:spPr>
          <a:xfrm>
            <a:off x="5568696" y="2438678"/>
            <a:ext cx="1045464" cy="700920"/>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39BAAE44-5A81-A543-93F9-30A8E24FA803}"/>
              </a:ext>
            </a:extLst>
          </p:cNvPr>
          <p:cNvCxnSpPr>
            <a:cxnSpLocks/>
            <a:stCxn id="12" idx="6"/>
            <a:endCxn id="30" idx="2"/>
          </p:cNvCxnSpPr>
          <p:nvPr/>
        </p:nvCxnSpPr>
        <p:spPr>
          <a:xfrm flipV="1">
            <a:off x="5559552" y="3139598"/>
            <a:ext cx="1054608" cy="755651"/>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F1A769F8-27B2-444E-9DA4-F7628D7A60E8}"/>
              </a:ext>
            </a:extLst>
          </p:cNvPr>
          <p:cNvCxnSpPr>
            <a:cxnSpLocks/>
            <a:stCxn id="16" idx="6"/>
            <a:endCxn id="30" idx="2"/>
          </p:cNvCxnSpPr>
          <p:nvPr/>
        </p:nvCxnSpPr>
        <p:spPr>
          <a:xfrm>
            <a:off x="5559552" y="3127058"/>
            <a:ext cx="1054608" cy="1254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72EA7132-7634-F548-B3E6-894D9606EE0A}"/>
              </a:ext>
            </a:extLst>
          </p:cNvPr>
          <p:cNvCxnSpPr>
            <a:cxnSpLocks/>
          </p:cNvCxnSpPr>
          <p:nvPr/>
        </p:nvCxnSpPr>
        <p:spPr>
          <a:xfrm>
            <a:off x="5559552" y="3127058"/>
            <a:ext cx="451104" cy="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140" name="TextBox 139">
            <a:extLst>
              <a:ext uri="{FF2B5EF4-FFF2-40B4-BE49-F238E27FC236}">
                <a16:creationId xmlns:a16="http://schemas.microsoft.com/office/drawing/2014/main" id="{A7E9B97B-3191-6548-8C83-D876BD364C88}"/>
              </a:ext>
            </a:extLst>
          </p:cNvPr>
          <p:cNvSpPr txBox="1"/>
          <p:nvPr/>
        </p:nvSpPr>
        <p:spPr>
          <a:xfrm>
            <a:off x="2197473" y="4612439"/>
            <a:ext cx="822661" cy="646331"/>
          </a:xfrm>
          <a:prstGeom prst="rect">
            <a:avLst/>
          </a:prstGeom>
          <a:noFill/>
        </p:spPr>
        <p:txBody>
          <a:bodyPr wrap="none" rtlCol="0">
            <a:spAutoFit/>
          </a:bodyPr>
          <a:lstStyle/>
          <a:p>
            <a:pPr algn="ctr"/>
            <a:r>
              <a:rPr lang="en-GB" dirty="0"/>
              <a:t>17867 </a:t>
            </a:r>
          </a:p>
          <a:p>
            <a:pPr algn="ctr"/>
            <a:r>
              <a:rPr lang="en-GB" dirty="0"/>
              <a:t>inputs</a:t>
            </a:r>
          </a:p>
        </p:txBody>
      </p:sp>
      <p:sp>
        <p:nvSpPr>
          <p:cNvPr id="141" name="TextBox 140">
            <a:extLst>
              <a:ext uri="{FF2B5EF4-FFF2-40B4-BE49-F238E27FC236}">
                <a16:creationId xmlns:a16="http://schemas.microsoft.com/office/drawing/2014/main" id="{628C2003-D876-1041-A177-85D6A75AA9E5}"/>
              </a:ext>
            </a:extLst>
          </p:cNvPr>
          <p:cNvSpPr txBox="1"/>
          <p:nvPr/>
        </p:nvSpPr>
        <p:spPr>
          <a:xfrm>
            <a:off x="4967850" y="4205289"/>
            <a:ext cx="769763" cy="646331"/>
          </a:xfrm>
          <a:prstGeom prst="rect">
            <a:avLst/>
          </a:prstGeom>
          <a:noFill/>
        </p:spPr>
        <p:txBody>
          <a:bodyPr wrap="none" rtlCol="0">
            <a:spAutoFit/>
          </a:bodyPr>
          <a:lstStyle/>
          <a:p>
            <a:pPr algn="ctr"/>
            <a:r>
              <a:rPr lang="en-GB" dirty="0"/>
              <a:t>Dense</a:t>
            </a:r>
          </a:p>
          <a:p>
            <a:pPr algn="ctr"/>
            <a:r>
              <a:rPr lang="en-GB" dirty="0"/>
              <a:t>Layer</a:t>
            </a:r>
          </a:p>
        </p:txBody>
      </p:sp>
      <p:sp>
        <p:nvSpPr>
          <p:cNvPr id="143" name="TextBox 142">
            <a:extLst>
              <a:ext uri="{FF2B5EF4-FFF2-40B4-BE49-F238E27FC236}">
                <a16:creationId xmlns:a16="http://schemas.microsoft.com/office/drawing/2014/main" id="{BA2F92AB-9CFF-A54A-A65E-A98963DF98CE}"/>
              </a:ext>
            </a:extLst>
          </p:cNvPr>
          <p:cNvSpPr txBox="1"/>
          <p:nvPr/>
        </p:nvSpPr>
        <p:spPr>
          <a:xfrm>
            <a:off x="7146953" y="2862449"/>
            <a:ext cx="946093" cy="646331"/>
          </a:xfrm>
          <a:prstGeom prst="rect">
            <a:avLst/>
          </a:prstGeom>
          <a:noFill/>
        </p:spPr>
        <p:txBody>
          <a:bodyPr wrap="none" rtlCol="0">
            <a:spAutoFit/>
          </a:bodyPr>
          <a:lstStyle/>
          <a:p>
            <a:pPr algn="ctr"/>
            <a:r>
              <a:rPr lang="en-GB" dirty="0"/>
              <a:t>4 </a:t>
            </a:r>
          </a:p>
          <a:p>
            <a:pPr algn="ctr"/>
            <a:r>
              <a:rPr lang="en-GB" dirty="0"/>
              <a:t>Outputs</a:t>
            </a:r>
          </a:p>
        </p:txBody>
      </p:sp>
      <p:sp>
        <p:nvSpPr>
          <p:cNvPr id="37" name="Oval 36">
            <a:extLst>
              <a:ext uri="{FF2B5EF4-FFF2-40B4-BE49-F238E27FC236}">
                <a16:creationId xmlns:a16="http://schemas.microsoft.com/office/drawing/2014/main" id="{F46D998E-276B-8E4D-B6B2-6A2B579FC208}"/>
              </a:ext>
            </a:extLst>
          </p:cNvPr>
          <p:cNvSpPr/>
          <p:nvPr/>
        </p:nvSpPr>
        <p:spPr>
          <a:xfrm>
            <a:off x="2413732" y="2487327"/>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ABEF610E-0DD0-4C44-99CC-4EC514F2B27D}"/>
              </a:ext>
            </a:extLst>
          </p:cNvPr>
          <p:cNvSpPr/>
          <p:nvPr/>
        </p:nvSpPr>
        <p:spPr>
          <a:xfrm>
            <a:off x="2413732" y="3285776"/>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EAC2644-111D-EE43-91C0-9ED699FE34BF}"/>
              </a:ext>
            </a:extLst>
          </p:cNvPr>
          <p:cNvSpPr/>
          <p:nvPr/>
        </p:nvSpPr>
        <p:spPr>
          <a:xfrm>
            <a:off x="2413732" y="4084225"/>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55DEFBF-5DD0-EE4C-871F-1CDDE21C1023}"/>
              </a:ext>
            </a:extLst>
          </p:cNvPr>
          <p:cNvSpPr/>
          <p:nvPr/>
        </p:nvSpPr>
        <p:spPr>
          <a:xfrm>
            <a:off x="2413732" y="1688878"/>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687CB5EC-D863-AB43-978D-C1C48DEA2C93}"/>
              </a:ext>
            </a:extLst>
          </p:cNvPr>
          <p:cNvCxnSpPr>
            <a:cxnSpLocks/>
            <a:stCxn id="40" idx="6"/>
            <a:endCxn id="19" idx="2"/>
          </p:cNvCxnSpPr>
          <p:nvPr/>
        </p:nvCxnSpPr>
        <p:spPr>
          <a:xfrm>
            <a:off x="2803876" y="1877854"/>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74F8103B-6A57-A846-BA16-0C1DBDDC0FAE}"/>
              </a:ext>
            </a:extLst>
          </p:cNvPr>
          <p:cNvCxnSpPr>
            <a:cxnSpLocks/>
            <a:stCxn id="37" idx="6"/>
            <a:endCxn id="4" idx="2"/>
          </p:cNvCxnSpPr>
          <p:nvPr/>
        </p:nvCxnSpPr>
        <p:spPr>
          <a:xfrm>
            <a:off x="2803876" y="2676303"/>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AEE8E2A0-8D9A-344F-BF9E-68D015285F3A}"/>
              </a:ext>
            </a:extLst>
          </p:cNvPr>
          <p:cNvCxnSpPr>
            <a:cxnSpLocks/>
            <a:stCxn id="38" idx="6"/>
            <a:endCxn id="7" idx="2"/>
          </p:cNvCxnSpPr>
          <p:nvPr/>
        </p:nvCxnSpPr>
        <p:spPr>
          <a:xfrm>
            <a:off x="2803876" y="3474752"/>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9609D244-ED31-FD47-9458-387D41EF3356}"/>
              </a:ext>
            </a:extLst>
          </p:cNvPr>
          <p:cNvCxnSpPr>
            <a:cxnSpLocks/>
            <a:endCxn id="9" idx="2"/>
          </p:cNvCxnSpPr>
          <p:nvPr/>
        </p:nvCxnSpPr>
        <p:spPr>
          <a:xfrm>
            <a:off x="2803876" y="4273201"/>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67206A37-B6BC-1242-91A3-CFCB66034917}"/>
              </a:ext>
            </a:extLst>
          </p:cNvPr>
          <p:cNvCxnSpPr>
            <a:cxnSpLocks/>
            <a:stCxn id="39" idx="6"/>
            <a:endCxn id="7" idx="2"/>
          </p:cNvCxnSpPr>
          <p:nvPr/>
        </p:nvCxnSpPr>
        <p:spPr>
          <a:xfrm flipV="1">
            <a:off x="2803876" y="3474752"/>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1F51977A-70AD-2B46-906A-4CF3B80016DF}"/>
              </a:ext>
            </a:extLst>
          </p:cNvPr>
          <p:cNvCxnSpPr>
            <a:cxnSpLocks/>
            <a:stCxn id="38" idx="6"/>
            <a:endCxn id="4" idx="2"/>
          </p:cNvCxnSpPr>
          <p:nvPr/>
        </p:nvCxnSpPr>
        <p:spPr>
          <a:xfrm flipV="1">
            <a:off x="2803876" y="2676303"/>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768451A9-0C54-8245-8CD8-C0F344D0AC3C}"/>
              </a:ext>
            </a:extLst>
          </p:cNvPr>
          <p:cNvCxnSpPr>
            <a:cxnSpLocks/>
            <a:stCxn id="37" idx="6"/>
            <a:endCxn id="19" idx="2"/>
          </p:cNvCxnSpPr>
          <p:nvPr/>
        </p:nvCxnSpPr>
        <p:spPr>
          <a:xfrm flipV="1">
            <a:off x="2803876" y="1877854"/>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8A2E7A5F-9CD4-3D4E-8226-35CFB6E8EEBB}"/>
              </a:ext>
            </a:extLst>
          </p:cNvPr>
          <p:cNvCxnSpPr>
            <a:cxnSpLocks/>
            <a:stCxn id="40" idx="6"/>
            <a:endCxn id="4" idx="2"/>
          </p:cNvCxnSpPr>
          <p:nvPr/>
        </p:nvCxnSpPr>
        <p:spPr>
          <a:xfrm>
            <a:off x="2803876" y="1877854"/>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72020071-6629-0E47-934A-EC197D138124}"/>
              </a:ext>
            </a:extLst>
          </p:cNvPr>
          <p:cNvCxnSpPr>
            <a:cxnSpLocks/>
            <a:stCxn id="37" idx="6"/>
            <a:endCxn id="7" idx="2"/>
          </p:cNvCxnSpPr>
          <p:nvPr/>
        </p:nvCxnSpPr>
        <p:spPr>
          <a:xfrm>
            <a:off x="2803876" y="2676303"/>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C2AF4B3D-ECF6-E342-8341-5C500F65AD1D}"/>
              </a:ext>
            </a:extLst>
          </p:cNvPr>
          <p:cNvCxnSpPr>
            <a:cxnSpLocks/>
            <a:stCxn id="38" idx="6"/>
            <a:endCxn id="9" idx="2"/>
          </p:cNvCxnSpPr>
          <p:nvPr/>
        </p:nvCxnSpPr>
        <p:spPr>
          <a:xfrm>
            <a:off x="2803876" y="3474752"/>
            <a:ext cx="725708" cy="798449"/>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75FD6FE6-59CA-2241-9FBE-7250A591342B}"/>
              </a:ext>
            </a:extLst>
          </p:cNvPr>
          <p:cNvSpPr txBox="1"/>
          <p:nvPr/>
        </p:nvSpPr>
        <p:spPr>
          <a:xfrm>
            <a:off x="2982885" y="4534980"/>
            <a:ext cx="1483548" cy="646331"/>
          </a:xfrm>
          <a:prstGeom prst="rect">
            <a:avLst/>
          </a:prstGeom>
          <a:noFill/>
        </p:spPr>
        <p:txBody>
          <a:bodyPr wrap="none" rtlCol="0">
            <a:spAutoFit/>
          </a:bodyPr>
          <a:lstStyle/>
          <a:p>
            <a:pPr algn="ctr"/>
            <a:r>
              <a:rPr lang="en-GB" dirty="0"/>
              <a:t>Convolutional</a:t>
            </a:r>
          </a:p>
          <a:p>
            <a:pPr algn="ctr"/>
            <a:r>
              <a:rPr lang="en-GB" dirty="0"/>
              <a:t>Layer</a:t>
            </a:r>
          </a:p>
        </p:txBody>
      </p:sp>
      <p:sp>
        <p:nvSpPr>
          <p:cNvPr id="48" name="TextBox 47">
            <a:extLst>
              <a:ext uri="{FF2B5EF4-FFF2-40B4-BE49-F238E27FC236}">
                <a16:creationId xmlns:a16="http://schemas.microsoft.com/office/drawing/2014/main" id="{EBCAFFEA-D3BF-8A46-9C72-FF8E2DE86804}"/>
              </a:ext>
            </a:extLst>
          </p:cNvPr>
          <p:cNvSpPr txBox="1"/>
          <p:nvPr/>
        </p:nvSpPr>
        <p:spPr>
          <a:xfrm>
            <a:off x="487680" y="5803392"/>
            <a:ext cx="8656320" cy="646331"/>
          </a:xfrm>
          <a:prstGeom prst="rect">
            <a:avLst/>
          </a:prstGeom>
          <a:noFill/>
        </p:spPr>
        <p:txBody>
          <a:bodyPr wrap="square" rtlCol="0">
            <a:spAutoFit/>
          </a:bodyPr>
          <a:lstStyle/>
          <a:p>
            <a:r>
              <a:rPr lang="en-GB" dirty="0"/>
              <a:t>Using 684 samples for input and 228 samples for evaluation over 30 epochs </a:t>
            </a:r>
          </a:p>
          <a:p>
            <a:r>
              <a:rPr lang="en-GB" dirty="0"/>
              <a:t>with 20% loss at each layer</a:t>
            </a:r>
          </a:p>
        </p:txBody>
      </p:sp>
    </p:spTree>
    <p:extLst>
      <p:ext uri="{BB962C8B-B14F-4D97-AF65-F5344CB8AC3E}">
        <p14:creationId xmlns:p14="http://schemas.microsoft.com/office/powerpoint/2010/main" val="89009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CA5F0B-7B52-AD4E-B3C7-50BF61864DC0}"/>
              </a:ext>
            </a:extLst>
          </p:cNvPr>
          <p:cNvSpPr/>
          <p:nvPr/>
        </p:nvSpPr>
        <p:spPr>
          <a:xfrm>
            <a:off x="0" y="948690"/>
            <a:ext cx="9144000" cy="5909310"/>
          </a:xfrm>
          <a:prstGeom prst="rect">
            <a:avLst/>
          </a:prstGeom>
        </p:spPr>
        <p:txBody>
          <a:bodyPr wrap="square">
            <a:spAutoFit/>
          </a:bodyPr>
          <a:lstStyle/>
          <a:p>
            <a:r>
              <a:rPr lang="en-GB" dirty="0"/>
              <a:t>_________________________________________________________________</a:t>
            </a:r>
          </a:p>
          <a:p>
            <a:r>
              <a:rPr lang="en-GB" dirty="0"/>
              <a:t>Layer (type)                 Output Shape              Param #   </a:t>
            </a:r>
          </a:p>
          <a:p>
            <a:r>
              <a:rPr lang="en-GB" dirty="0"/>
              <a:t>=================================================================</a:t>
            </a:r>
          </a:p>
          <a:p>
            <a:r>
              <a:rPr lang="en-GB" dirty="0"/>
              <a:t>conv1d_1 (Conv1D)            (None, 17867, 32)         352       </a:t>
            </a:r>
          </a:p>
          <a:p>
            <a:r>
              <a:rPr lang="en-GB" dirty="0"/>
              <a:t>_________________________________________________________________</a:t>
            </a:r>
          </a:p>
          <a:p>
            <a:r>
              <a:rPr lang="en-GB" dirty="0"/>
              <a:t>max_pooling1d_1 (MaxPooling1 (None, 77, 32)            0         </a:t>
            </a:r>
          </a:p>
          <a:p>
            <a:r>
              <a:rPr lang="en-GB" dirty="0"/>
              <a:t>_________________________________________________________________</a:t>
            </a:r>
          </a:p>
          <a:p>
            <a:r>
              <a:rPr lang="en-GB" dirty="0"/>
              <a:t>flatten_1 (Flatten)          (None, 2464)              0         </a:t>
            </a:r>
          </a:p>
          <a:p>
            <a:r>
              <a:rPr lang="en-GB" dirty="0"/>
              <a:t>_________________________________________________________________</a:t>
            </a:r>
          </a:p>
          <a:p>
            <a:r>
              <a:rPr lang="en-GB" dirty="0"/>
              <a:t>dropout_1 (Dropout)          (None, 2464)              0         </a:t>
            </a:r>
          </a:p>
          <a:p>
            <a:r>
              <a:rPr lang="en-GB" dirty="0"/>
              <a:t>_________________________________________________________________</a:t>
            </a:r>
          </a:p>
          <a:p>
            <a:r>
              <a:rPr lang="en-GB" dirty="0"/>
              <a:t>dense_1 (Dense)              (None, 100)               246500    </a:t>
            </a:r>
          </a:p>
          <a:p>
            <a:r>
              <a:rPr lang="en-GB" dirty="0"/>
              <a:t>_________________________________________________________________</a:t>
            </a:r>
          </a:p>
          <a:p>
            <a:r>
              <a:rPr lang="en-GB" dirty="0"/>
              <a:t>dropout_2 (Dropout)          (None, 100)               0         </a:t>
            </a:r>
          </a:p>
          <a:p>
            <a:r>
              <a:rPr lang="en-GB" dirty="0"/>
              <a:t>_________________________________________________________________</a:t>
            </a:r>
          </a:p>
          <a:p>
            <a:r>
              <a:rPr lang="en-GB" dirty="0"/>
              <a:t>dense_2 (Dense)              (None, 4)                 404       </a:t>
            </a:r>
          </a:p>
          <a:p>
            <a:r>
              <a:rPr lang="en-GB" dirty="0"/>
              <a:t>=================================================================</a:t>
            </a:r>
          </a:p>
          <a:p>
            <a:r>
              <a:rPr lang="en-GB" dirty="0"/>
              <a:t>Total </a:t>
            </a:r>
            <a:r>
              <a:rPr lang="en-GB" dirty="0" err="1"/>
              <a:t>params</a:t>
            </a:r>
            <a:r>
              <a:rPr lang="en-GB" dirty="0"/>
              <a:t>: 247,256</a:t>
            </a:r>
          </a:p>
          <a:p>
            <a:r>
              <a:rPr lang="en-GB" dirty="0"/>
              <a:t>Trainable </a:t>
            </a:r>
            <a:r>
              <a:rPr lang="en-GB" dirty="0" err="1"/>
              <a:t>params</a:t>
            </a:r>
            <a:r>
              <a:rPr lang="en-GB" dirty="0"/>
              <a:t>: 247,256</a:t>
            </a:r>
          </a:p>
          <a:p>
            <a:r>
              <a:rPr lang="en-GB" dirty="0"/>
              <a:t>Non-trainable </a:t>
            </a:r>
            <a:r>
              <a:rPr lang="en-GB" dirty="0" err="1"/>
              <a:t>params</a:t>
            </a:r>
            <a:r>
              <a:rPr lang="en-GB" dirty="0"/>
              <a:t>: 0</a:t>
            </a:r>
          </a:p>
          <a:p>
            <a:r>
              <a:rPr lang="en-GB" dirty="0"/>
              <a:t>_________________________________________________________________</a:t>
            </a:r>
          </a:p>
        </p:txBody>
      </p:sp>
      <p:sp>
        <p:nvSpPr>
          <p:cNvPr id="16" name="Title 1">
            <a:extLst>
              <a:ext uri="{FF2B5EF4-FFF2-40B4-BE49-F238E27FC236}">
                <a16:creationId xmlns:a16="http://schemas.microsoft.com/office/drawing/2014/main" id="{9F1B5A25-7AC4-9046-A82A-42BD675D489E}"/>
              </a:ext>
            </a:extLst>
          </p:cNvPr>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2nd Neural Network with loss</a:t>
            </a:r>
          </a:p>
        </p:txBody>
      </p:sp>
    </p:spTree>
    <p:extLst>
      <p:ext uri="{BB962C8B-B14F-4D97-AF65-F5344CB8AC3E}">
        <p14:creationId xmlns:p14="http://schemas.microsoft.com/office/powerpoint/2010/main" val="361426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Future Work</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12</a:t>
            </a:fld>
            <a:endParaRPr lang="en-GB">
              <a:latin typeface="Arial" charset="0"/>
              <a:ea typeface="Arial" charset="0"/>
              <a:cs typeface="Arial" charset="0"/>
            </a:endParaRPr>
          </a:p>
        </p:txBody>
      </p:sp>
      <p:sp>
        <p:nvSpPr>
          <p:cNvPr id="4" name="Oval 3">
            <a:extLst>
              <a:ext uri="{FF2B5EF4-FFF2-40B4-BE49-F238E27FC236}">
                <a16:creationId xmlns:a16="http://schemas.microsoft.com/office/drawing/2014/main" id="{8F60ABCF-8717-0C46-8F1D-77FB055AA219}"/>
              </a:ext>
            </a:extLst>
          </p:cNvPr>
          <p:cNvSpPr/>
          <p:nvPr/>
        </p:nvSpPr>
        <p:spPr>
          <a:xfrm>
            <a:off x="3529584" y="2487327"/>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69C96BA-D6B1-9C42-8068-71028185DE8F}"/>
              </a:ext>
            </a:extLst>
          </p:cNvPr>
          <p:cNvSpPr/>
          <p:nvPr/>
        </p:nvSpPr>
        <p:spPr>
          <a:xfrm>
            <a:off x="3529584" y="3285776"/>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D3DBF52-2DCA-E145-BD13-A73656B70242}"/>
              </a:ext>
            </a:extLst>
          </p:cNvPr>
          <p:cNvSpPr/>
          <p:nvPr/>
        </p:nvSpPr>
        <p:spPr>
          <a:xfrm>
            <a:off x="3529584" y="4084225"/>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45C2F22-CB6E-DF4F-9D28-3ABC5E63E3BD}"/>
              </a:ext>
            </a:extLst>
          </p:cNvPr>
          <p:cNvSpPr/>
          <p:nvPr/>
        </p:nvSpPr>
        <p:spPr>
          <a:xfrm>
            <a:off x="5169408" y="3706273"/>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31EDAC6-2682-B44D-B578-3063AC833193}"/>
              </a:ext>
            </a:extLst>
          </p:cNvPr>
          <p:cNvSpPr/>
          <p:nvPr/>
        </p:nvSpPr>
        <p:spPr>
          <a:xfrm>
            <a:off x="5169408" y="293808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8F3EAB6-2FB4-104B-8312-A1D52EB86CB5}"/>
              </a:ext>
            </a:extLst>
          </p:cNvPr>
          <p:cNvSpPr/>
          <p:nvPr/>
        </p:nvSpPr>
        <p:spPr>
          <a:xfrm>
            <a:off x="5169408" y="222526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3CFFB75-0F03-AF42-A275-1F3D3773C768}"/>
              </a:ext>
            </a:extLst>
          </p:cNvPr>
          <p:cNvSpPr/>
          <p:nvPr/>
        </p:nvSpPr>
        <p:spPr>
          <a:xfrm>
            <a:off x="3529584" y="1688878"/>
            <a:ext cx="390144" cy="377952"/>
          </a:xfrm>
          <a:prstGeom prst="ellipse">
            <a:avLst/>
          </a:prstGeom>
          <a:solidFill>
            <a:srgbClr val="FF2968"/>
          </a:solidFill>
          <a:ln>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F8D438E6-D942-6646-9B02-64581870C10C}"/>
              </a:ext>
            </a:extLst>
          </p:cNvPr>
          <p:cNvSpPr/>
          <p:nvPr/>
        </p:nvSpPr>
        <p:spPr>
          <a:xfrm>
            <a:off x="6614160" y="2950622"/>
            <a:ext cx="390144" cy="377952"/>
          </a:xfrm>
          <a:prstGeom prst="ellipse">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88510E5F-1DB6-0749-9221-EFD09ECD5639}"/>
              </a:ext>
            </a:extLst>
          </p:cNvPr>
          <p:cNvCxnSpPr>
            <a:stCxn id="19" idx="6"/>
            <a:endCxn id="17" idx="2"/>
          </p:cNvCxnSpPr>
          <p:nvPr/>
        </p:nvCxnSpPr>
        <p:spPr>
          <a:xfrm>
            <a:off x="3919728" y="1877854"/>
            <a:ext cx="1249680" cy="536384"/>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7417EAB-4005-A345-A8BF-DC7901FCC96E}"/>
              </a:ext>
            </a:extLst>
          </p:cNvPr>
          <p:cNvCxnSpPr>
            <a:cxnSpLocks/>
            <a:stCxn id="4" idx="6"/>
            <a:endCxn id="16" idx="2"/>
          </p:cNvCxnSpPr>
          <p:nvPr/>
        </p:nvCxnSpPr>
        <p:spPr>
          <a:xfrm>
            <a:off x="3919728" y="2676303"/>
            <a:ext cx="1249680" cy="450755"/>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7E9C1652-FE56-1E42-A9B5-97EF5A724E66}"/>
              </a:ext>
            </a:extLst>
          </p:cNvPr>
          <p:cNvCxnSpPr>
            <a:cxnSpLocks/>
            <a:stCxn id="7" idx="6"/>
            <a:endCxn id="12" idx="2"/>
          </p:cNvCxnSpPr>
          <p:nvPr/>
        </p:nvCxnSpPr>
        <p:spPr>
          <a:xfrm>
            <a:off x="3919728" y="3474752"/>
            <a:ext cx="1249680" cy="420497"/>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96BD16B4-B03D-2044-B112-343E180D5889}"/>
              </a:ext>
            </a:extLst>
          </p:cNvPr>
          <p:cNvCxnSpPr>
            <a:cxnSpLocks/>
            <a:stCxn id="19" idx="6"/>
            <a:endCxn id="16" idx="2"/>
          </p:cNvCxnSpPr>
          <p:nvPr/>
        </p:nvCxnSpPr>
        <p:spPr>
          <a:xfrm>
            <a:off x="3919728" y="1877854"/>
            <a:ext cx="1249680" cy="1249204"/>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B6EC8364-96E8-CF48-B01B-04B1FBFA7C07}"/>
              </a:ext>
            </a:extLst>
          </p:cNvPr>
          <p:cNvCxnSpPr>
            <a:cxnSpLocks/>
            <a:stCxn id="4" idx="6"/>
            <a:endCxn id="12" idx="2"/>
          </p:cNvCxnSpPr>
          <p:nvPr/>
        </p:nvCxnSpPr>
        <p:spPr>
          <a:xfrm>
            <a:off x="3919728" y="2676303"/>
            <a:ext cx="1249680" cy="1218946"/>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51749EED-0EA8-784B-9064-EA364DD70050}"/>
              </a:ext>
            </a:extLst>
          </p:cNvPr>
          <p:cNvCxnSpPr>
            <a:cxnSpLocks/>
            <a:stCxn id="19" idx="6"/>
            <a:endCxn id="12" idx="2"/>
          </p:cNvCxnSpPr>
          <p:nvPr/>
        </p:nvCxnSpPr>
        <p:spPr>
          <a:xfrm>
            <a:off x="3919728" y="1877854"/>
            <a:ext cx="1249680" cy="2017395"/>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7CFE958E-4E9F-E244-B1EC-8C5CB6C93C07}"/>
              </a:ext>
            </a:extLst>
          </p:cNvPr>
          <p:cNvCxnSpPr>
            <a:cxnSpLocks/>
            <a:stCxn id="9" idx="6"/>
            <a:endCxn id="12" idx="2"/>
          </p:cNvCxnSpPr>
          <p:nvPr/>
        </p:nvCxnSpPr>
        <p:spPr>
          <a:xfrm flipV="1">
            <a:off x="3919728" y="3895249"/>
            <a:ext cx="1249680" cy="377952"/>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92ED4E95-3A31-864B-9C79-29361F6796B6}"/>
              </a:ext>
            </a:extLst>
          </p:cNvPr>
          <p:cNvCxnSpPr>
            <a:cxnSpLocks/>
            <a:stCxn id="7" idx="6"/>
            <a:endCxn id="16" idx="2"/>
          </p:cNvCxnSpPr>
          <p:nvPr/>
        </p:nvCxnSpPr>
        <p:spPr>
          <a:xfrm flipV="1">
            <a:off x="3919728" y="3127058"/>
            <a:ext cx="1249680" cy="347694"/>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1E283566-254E-5C4C-9F48-E46FC5C02D85}"/>
              </a:ext>
            </a:extLst>
          </p:cNvPr>
          <p:cNvCxnSpPr>
            <a:cxnSpLocks/>
            <a:stCxn id="4" idx="6"/>
            <a:endCxn id="17" idx="2"/>
          </p:cNvCxnSpPr>
          <p:nvPr/>
        </p:nvCxnSpPr>
        <p:spPr>
          <a:xfrm flipV="1">
            <a:off x="3919728" y="2414238"/>
            <a:ext cx="1249680" cy="262065"/>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8F042FC6-BAB5-D44E-AA2E-08E4A48DD29B}"/>
              </a:ext>
            </a:extLst>
          </p:cNvPr>
          <p:cNvCxnSpPr>
            <a:cxnSpLocks/>
            <a:stCxn id="9" idx="6"/>
            <a:endCxn id="16" idx="2"/>
          </p:cNvCxnSpPr>
          <p:nvPr/>
        </p:nvCxnSpPr>
        <p:spPr>
          <a:xfrm flipV="1">
            <a:off x="3919728" y="3127058"/>
            <a:ext cx="1249680" cy="1146143"/>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C2A1F61B-BCA3-7840-868A-307D1C29E22E}"/>
              </a:ext>
            </a:extLst>
          </p:cNvPr>
          <p:cNvCxnSpPr>
            <a:cxnSpLocks/>
            <a:stCxn id="9" idx="6"/>
            <a:endCxn id="17" idx="2"/>
          </p:cNvCxnSpPr>
          <p:nvPr/>
        </p:nvCxnSpPr>
        <p:spPr>
          <a:xfrm flipV="1">
            <a:off x="3919728" y="2414238"/>
            <a:ext cx="1249680" cy="1858963"/>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A866E0AE-CA85-7B4E-8B73-E6A61B9B1EE0}"/>
              </a:ext>
            </a:extLst>
          </p:cNvPr>
          <p:cNvCxnSpPr>
            <a:cxnSpLocks/>
            <a:stCxn id="12" idx="6"/>
            <a:endCxn id="30" idx="2"/>
          </p:cNvCxnSpPr>
          <p:nvPr/>
        </p:nvCxnSpPr>
        <p:spPr>
          <a:xfrm flipV="1">
            <a:off x="5559552" y="3139598"/>
            <a:ext cx="1054608" cy="755651"/>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33A60591-FAA5-484D-882E-C5F4C3F38CE5}"/>
              </a:ext>
            </a:extLst>
          </p:cNvPr>
          <p:cNvCxnSpPr>
            <a:cxnSpLocks/>
            <a:endCxn id="30" idx="2"/>
          </p:cNvCxnSpPr>
          <p:nvPr/>
        </p:nvCxnSpPr>
        <p:spPr>
          <a:xfrm>
            <a:off x="5568696" y="2438678"/>
            <a:ext cx="1045464" cy="700920"/>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FB16B54B-36F8-B040-BFBE-867ED3B7A7D6}"/>
              </a:ext>
            </a:extLst>
          </p:cNvPr>
          <p:cNvCxnSpPr>
            <a:cxnSpLocks/>
            <a:endCxn id="30" idx="2"/>
          </p:cNvCxnSpPr>
          <p:nvPr/>
        </p:nvCxnSpPr>
        <p:spPr>
          <a:xfrm>
            <a:off x="5568696" y="2438678"/>
            <a:ext cx="1045464" cy="700920"/>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39BAAE44-5A81-A543-93F9-30A8E24FA803}"/>
              </a:ext>
            </a:extLst>
          </p:cNvPr>
          <p:cNvCxnSpPr>
            <a:cxnSpLocks/>
            <a:stCxn id="12" idx="6"/>
            <a:endCxn id="30" idx="2"/>
          </p:cNvCxnSpPr>
          <p:nvPr/>
        </p:nvCxnSpPr>
        <p:spPr>
          <a:xfrm flipV="1">
            <a:off x="5559552" y="3139598"/>
            <a:ext cx="1054608" cy="755651"/>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F1A769F8-27B2-444E-9DA4-F7628D7A60E8}"/>
              </a:ext>
            </a:extLst>
          </p:cNvPr>
          <p:cNvCxnSpPr>
            <a:cxnSpLocks/>
            <a:stCxn id="16" idx="6"/>
            <a:endCxn id="30" idx="2"/>
          </p:cNvCxnSpPr>
          <p:nvPr/>
        </p:nvCxnSpPr>
        <p:spPr>
          <a:xfrm>
            <a:off x="5559552" y="3127058"/>
            <a:ext cx="1054608" cy="1254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72EA7132-7634-F548-B3E6-894D9606EE0A}"/>
              </a:ext>
            </a:extLst>
          </p:cNvPr>
          <p:cNvCxnSpPr>
            <a:cxnSpLocks/>
          </p:cNvCxnSpPr>
          <p:nvPr/>
        </p:nvCxnSpPr>
        <p:spPr>
          <a:xfrm>
            <a:off x="5559552" y="3127058"/>
            <a:ext cx="451104" cy="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140" name="TextBox 139">
            <a:extLst>
              <a:ext uri="{FF2B5EF4-FFF2-40B4-BE49-F238E27FC236}">
                <a16:creationId xmlns:a16="http://schemas.microsoft.com/office/drawing/2014/main" id="{A7E9B97B-3191-6548-8C83-D876BD364C88}"/>
              </a:ext>
            </a:extLst>
          </p:cNvPr>
          <p:cNvSpPr txBox="1"/>
          <p:nvPr/>
        </p:nvSpPr>
        <p:spPr>
          <a:xfrm>
            <a:off x="2223922" y="4612439"/>
            <a:ext cx="769762" cy="646331"/>
          </a:xfrm>
          <a:prstGeom prst="rect">
            <a:avLst/>
          </a:prstGeom>
          <a:noFill/>
        </p:spPr>
        <p:txBody>
          <a:bodyPr wrap="none" rtlCol="0">
            <a:spAutoFit/>
          </a:bodyPr>
          <a:lstStyle/>
          <a:p>
            <a:pPr algn="ctr"/>
            <a:r>
              <a:rPr lang="en-GB" dirty="0"/>
              <a:t>More </a:t>
            </a:r>
          </a:p>
          <a:p>
            <a:pPr algn="ctr"/>
            <a:r>
              <a:rPr lang="en-GB" dirty="0"/>
              <a:t>inputs</a:t>
            </a:r>
          </a:p>
        </p:txBody>
      </p:sp>
      <p:sp>
        <p:nvSpPr>
          <p:cNvPr id="141" name="TextBox 140">
            <a:extLst>
              <a:ext uri="{FF2B5EF4-FFF2-40B4-BE49-F238E27FC236}">
                <a16:creationId xmlns:a16="http://schemas.microsoft.com/office/drawing/2014/main" id="{628C2003-D876-1041-A177-85D6A75AA9E5}"/>
              </a:ext>
            </a:extLst>
          </p:cNvPr>
          <p:cNvSpPr txBox="1"/>
          <p:nvPr/>
        </p:nvSpPr>
        <p:spPr>
          <a:xfrm>
            <a:off x="4698930" y="4205289"/>
            <a:ext cx="1307602" cy="1200329"/>
          </a:xfrm>
          <a:prstGeom prst="rect">
            <a:avLst/>
          </a:prstGeom>
          <a:noFill/>
        </p:spPr>
        <p:txBody>
          <a:bodyPr wrap="none" rtlCol="0">
            <a:spAutoFit/>
          </a:bodyPr>
          <a:lstStyle/>
          <a:p>
            <a:pPr algn="ctr"/>
            <a:r>
              <a:rPr lang="en-GB" dirty="0"/>
              <a:t>More </a:t>
            </a:r>
          </a:p>
          <a:p>
            <a:pPr algn="ctr"/>
            <a:r>
              <a:rPr lang="en-GB" dirty="0"/>
              <a:t>layers /</a:t>
            </a:r>
          </a:p>
          <a:p>
            <a:pPr algn="ctr"/>
            <a:r>
              <a:rPr lang="en-GB" dirty="0"/>
              <a:t>harsher loss</a:t>
            </a:r>
          </a:p>
          <a:p>
            <a:pPr algn="ctr"/>
            <a:r>
              <a:rPr lang="en-GB" dirty="0"/>
              <a:t>functions</a:t>
            </a:r>
          </a:p>
        </p:txBody>
      </p:sp>
      <p:sp>
        <p:nvSpPr>
          <p:cNvPr id="143" name="TextBox 142">
            <a:extLst>
              <a:ext uri="{FF2B5EF4-FFF2-40B4-BE49-F238E27FC236}">
                <a16:creationId xmlns:a16="http://schemas.microsoft.com/office/drawing/2014/main" id="{BA2F92AB-9CFF-A54A-A65E-A98963DF98CE}"/>
              </a:ext>
            </a:extLst>
          </p:cNvPr>
          <p:cNvSpPr txBox="1"/>
          <p:nvPr/>
        </p:nvSpPr>
        <p:spPr>
          <a:xfrm>
            <a:off x="7146953" y="2862449"/>
            <a:ext cx="946093" cy="646331"/>
          </a:xfrm>
          <a:prstGeom prst="rect">
            <a:avLst/>
          </a:prstGeom>
          <a:noFill/>
        </p:spPr>
        <p:txBody>
          <a:bodyPr wrap="none" rtlCol="0">
            <a:spAutoFit/>
          </a:bodyPr>
          <a:lstStyle/>
          <a:p>
            <a:pPr algn="ctr"/>
            <a:r>
              <a:rPr lang="en-GB" dirty="0"/>
              <a:t>4 </a:t>
            </a:r>
          </a:p>
          <a:p>
            <a:pPr algn="ctr"/>
            <a:r>
              <a:rPr lang="en-GB" dirty="0"/>
              <a:t>Outputs</a:t>
            </a:r>
          </a:p>
        </p:txBody>
      </p:sp>
      <p:sp>
        <p:nvSpPr>
          <p:cNvPr id="37" name="Oval 36">
            <a:extLst>
              <a:ext uri="{FF2B5EF4-FFF2-40B4-BE49-F238E27FC236}">
                <a16:creationId xmlns:a16="http://schemas.microsoft.com/office/drawing/2014/main" id="{F46D998E-276B-8E4D-B6B2-6A2B579FC208}"/>
              </a:ext>
            </a:extLst>
          </p:cNvPr>
          <p:cNvSpPr/>
          <p:nvPr/>
        </p:nvSpPr>
        <p:spPr>
          <a:xfrm>
            <a:off x="2413732" y="2487327"/>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ABEF610E-0DD0-4C44-99CC-4EC514F2B27D}"/>
              </a:ext>
            </a:extLst>
          </p:cNvPr>
          <p:cNvSpPr/>
          <p:nvPr/>
        </p:nvSpPr>
        <p:spPr>
          <a:xfrm>
            <a:off x="2413732" y="3285776"/>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EAC2644-111D-EE43-91C0-9ED699FE34BF}"/>
              </a:ext>
            </a:extLst>
          </p:cNvPr>
          <p:cNvSpPr/>
          <p:nvPr/>
        </p:nvSpPr>
        <p:spPr>
          <a:xfrm>
            <a:off x="2413732" y="4084225"/>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55DEFBF-5DD0-EE4C-871F-1CDDE21C1023}"/>
              </a:ext>
            </a:extLst>
          </p:cNvPr>
          <p:cNvSpPr/>
          <p:nvPr/>
        </p:nvSpPr>
        <p:spPr>
          <a:xfrm>
            <a:off x="2413732" y="1688878"/>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687CB5EC-D863-AB43-978D-C1C48DEA2C93}"/>
              </a:ext>
            </a:extLst>
          </p:cNvPr>
          <p:cNvCxnSpPr>
            <a:cxnSpLocks/>
            <a:stCxn id="40" idx="6"/>
            <a:endCxn id="19" idx="2"/>
          </p:cNvCxnSpPr>
          <p:nvPr/>
        </p:nvCxnSpPr>
        <p:spPr>
          <a:xfrm>
            <a:off x="2803876" y="1877854"/>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74F8103B-6A57-A846-BA16-0C1DBDDC0FAE}"/>
              </a:ext>
            </a:extLst>
          </p:cNvPr>
          <p:cNvCxnSpPr>
            <a:cxnSpLocks/>
            <a:stCxn id="37" idx="6"/>
            <a:endCxn id="4" idx="2"/>
          </p:cNvCxnSpPr>
          <p:nvPr/>
        </p:nvCxnSpPr>
        <p:spPr>
          <a:xfrm>
            <a:off x="2803876" y="2676303"/>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AEE8E2A0-8D9A-344F-BF9E-68D015285F3A}"/>
              </a:ext>
            </a:extLst>
          </p:cNvPr>
          <p:cNvCxnSpPr>
            <a:cxnSpLocks/>
            <a:stCxn id="38" idx="6"/>
            <a:endCxn id="7" idx="2"/>
          </p:cNvCxnSpPr>
          <p:nvPr/>
        </p:nvCxnSpPr>
        <p:spPr>
          <a:xfrm>
            <a:off x="2803876" y="3474752"/>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9609D244-ED31-FD47-9458-387D41EF3356}"/>
              </a:ext>
            </a:extLst>
          </p:cNvPr>
          <p:cNvCxnSpPr>
            <a:cxnSpLocks/>
            <a:endCxn id="9" idx="2"/>
          </p:cNvCxnSpPr>
          <p:nvPr/>
        </p:nvCxnSpPr>
        <p:spPr>
          <a:xfrm>
            <a:off x="2803876" y="4273201"/>
            <a:ext cx="725708"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67206A37-B6BC-1242-91A3-CFCB66034917}"/>
              </a:ext>
            </a:extLst>
          </p:cNvPr>
          <p:cNvCxnSpPr>
            <a:cxnSpLocks/>
            <a:stCxn id="39" idx="6"/>
            <a:endCxn id="7" idx="2"/>
          </p:cNvCxnSpPr>
          <p:nvPr/>
        </p:nvCxnSpPr>
        <p:spPr>
          <a:xfrm flipV="1">
            <a:off x="2803876" y="3474752"/>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1F51977A-70AD-2B46-906A-4CF3B80016DF}"/>
              </a:ext>
            </a:extLst>
          </p:cNvPr>
          <p:cNvCxnSpPr>
            <a:cxnSpLocks/>
            <a:stCxn id="38" idx="6"/>
            <a:endCxn id="4" idx="2"/>
          </p:cNvCxnSpPr>
          <p:nvPr/>
        </p:nvCxnSpPr>
        <p:spPr>
          <a:xfrm flipV="1">
            <a:off x="2803876" y="2676303"/>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768451A9-0C54-8245-8CD8-C0F344D0AC3C}"/>
              </a:ext>
            </a:extLst>
          </p:cNvPr>
          <p:cNvCxnSpPr>
            <a:cxnSpLocks/>
            <a:stCxn id="37" idx="6"/>
            <a:endCxn id="19" idx="2"/>
          </p:cNvCxnSpPr>
          <p:nvPr/>
        </p:nvCxnSpPr>
        <p:spPr>
          <a:xfrm flipV="1">
            <a:off x="2803876" y="1877854"/>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8A2E7A5F-9CD4-3D4E-8226-35CFB6E8EEBB}"/>
              </a:ext>
            </a:extLst>
          </p:cNvPr>
          <p:cNvCxnSpPr>
            <a:cxnSpLocks/>
            <a:stCxn id="40" idx="6"/>
            <a:endCxn id="4" idx="2"/>
          </p:cNvCxnSpPr>
          <p:nvPr/>
        </p:nvCxnSpPr>
        <p:spPr>
          <a:xfrm>
            <a:off x="2803876" y="1877854"/>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72020071-6629-0E47-934A-EC197D138124}"/>
              </a:ext>
            </a:extLst>
          </p:cNvPr>
          <p:cNvCxnSpPr>
            <a:cxnSpLocks/>
            <a:stCxn id="37" idx="6"/>
            <a:endCxn id="7" idx="2"/>
          </p:cNvCxnSpPr>
          <p:nvPr/>
        </p:nvCxnSpPr>
        <p:spPr>
          <a:xfrm>
            <a:off x="2803876" y="2676303"/>
            <a:ext cx="725708" cy="798449"/>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C2AF4B3D-ECF6-E342-8341-5C500F65AD1D}"/>
              </a:ext>
            </a:extLst>
          </p:cNvPr>
          <p:cNvCxnSpPr>
            <a:cxnSpLocks/>
            <a:stCxn id="38" idx="6"/>
            <a:endCxn id="9" idx="2"/>
          </p:cNvCxnSpPr>
          <p:nvPr/>
        </p:nvCxnSpPr>
        <p:spPr>
          <a:xfrm>
            <a:off x="2803876" y="3474752"/>
            <a:ext cx="725708" cy="798449"/>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75FD6FE6-59CA-2241-9FBE-7250A591342B}"/>
              </a:ext>
            </a:extLst>
          </p:cNvPr>
          <p:cNvSpPr txBox="1"/>
          <p:nvPr/>
        </p:nvSpPr>
        <p:spPr>
          <a:xfrm>
            <a:off x="2988493" y="4534980"/>
            <a:ext cx="1472327" cy="923330"/>
          </a:xfrm>
          <a:prstGeom prst="rect">
            <a:avLst/>
          </a:prstGeom>
          <a:noFill/>
        </p:spPr>
        <p:txBody>
          <a:bodyPr wrap="none" rtlCol="0">
            <a:spAutoFit/>
          </a:bodyPr>
          <a:lstStyle/>
          <a:p>
            <a:pPr algn="ctr"/>
            <a:r>
              <a:rPr lang="en-GB" dirty="0"/>
              <a:t>Look into the </a:t>
            </a:r>
          </a:p>
          <a:p>
            <a:pPr algn="ctr"/>
            <a:r>
              <a:rPr lang="en-GB" dirty="0"/>
              <a:t>convolutional</a:t>
            </a:r>
          </a:p>
          <a:p>
            <a:pPr algn="ctr"/>
            <a:r>
              <a:rPr lang="en-GB" dirty="0"/>
              <a:t>layers</a:t>
            </a:r>
          </a:p>
        </p:txBody>
      </p:sp>
    </p:spTree>
    <p:extLst>
      <p:ext uri="{BB962C8B-B14F-4D97-AF65-F5344CB8AC3E}">
        <p14:creationId xmlns:p14="http://schemas.microsoft.com/office/powerpoint/2010/main" val="77810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2</a:t>
            </a:fld>
            <a:endParaRPr lang="en-GB" dirty="0">
              <a:latin typeface="Arial" charset="0"/>
              <a:ea typeface="Arial" charset="0"/>
              <a:cs typeface="Arial" charset="0"/>
            </a:endParaRPr>
          </a:p>
        </p:txBody>
      </p:sp>
      <p:pic>
        <p:nvPicPr>
          <p:cNvPr id="12" name="Picture 11" descr="Screenshot 2017-09-05 13.51.36.png"/>
          <p:cNvPicPr>
            <a:picLocks noChangeAspect="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12245" t="28465" r="12074" b="9653"/>
          <a:stretch/>
        </p:blipFill>
        <p:spPr>
          <a:xfrm>
            <a:off x="1368713" y="1356092"/>
            <a:ext cx="2034802" cy="2280825"/>
          </a:xfrm>
          <a:prstGeom prst="rect">
            <a:avLst/>
          </a:prstGeom>
          <a:noFill/>
        </p:spPr>
      </p:pic>
      <p:grpSp>
        <p:nvGrpSpPr>
          <p:cNvPr id="15" name="Group 14"/>
          <p:cNvGrpSpPr/>
          <p:nvPr/>
        </p:nvGrpSpPr>
        <p:grpSpPr>
          <a:xfrm>
            <a:off x="419798" y="1403098"/>
            <a:ext cx="506251" cy="2320067"/>
            <a:chOff x="2510401" y="704369"/>
            <a:chExt cx="297013" cy="1370257"/>
          </a:xfrm>
        </p:grpSpPr>
        <p:sp>
          <p:nvSpPr>
            <p:cNvPr id="16" name="TextBox 15"/>
            <p:cNvSpPr txBox="1"/>
            <p:nvPr/>
          </p:nvSpPr>
          <p:spPr>
            <a:xfrm rot="16200000">
              <a:off x="2088899" y="1125871"/>
              <a:ext cx="1041632" cy="198627"/>
            </a:xfrm>
            <a:prstGeom prst="rect">
              <a:avLst/>
            </a:prstGeom>
            <a:noFill/>
          </p:spPr>
          <p:txBody>
            <a:bodyPr wrap="square" rtlCol="0">
              <a:spAutoFit/>
            </a:bodyPr>
            <a:lstStyle/>
            <a:p>
              <a:r>
                <a:rPr lang="en-US" sz="1600" dirty="0">
                  <a:latin typeface="Arial" charset="0"/>
                  <a:ea typeface="Arial" charset="0"/>
                  <a:cs typeface="Arial" charset="0"/>
                </a:rPr>
                <a:t>13,198 genes</a:t>
              </a:r>
            </a:p>
          </p:txBody>
        </p:sp>
        <p:cxnSp>
          <p:nvCxnSpPr>
            <p:cNvPr id="17" name="Straight Arrow Connector 16"/>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pic>
        <p:nvPicPr>
          <p:cNvPr id="11" name="Picture 10" descr="Screenshot 2017-09-05 13.51.36.png"/>
          <p:cNvPicPr>
            <a:picLocks noChangeAspect="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12245" t="28465" r="12074" b="9653"/>
          <a:stretch/>
        </p:blipFill>
        <p:spPr>
          <a:xfrm>
            <a:off x="2455721" y="2186448"/>
            <a:ext cx="2034800" cy="2280825"/>
          </a:xfrm>
          <a:prstGeom prst="rect">
            <a:avLst/>
          </a:prstGeom>
          <a:noFill/>
        </p:spPr>
      </p:pic>
      <p:sp>
        <p:nvSpPr>
          <p:cNvPr id="13" name="TextBox 12"/>
          <p:cNvSpPr txBox="1"/>
          <p:nvPr/>
        </p:nvSpPr>
        <p:spPr>
          <a:xfrm>
            <a:off x="1368713" y="3636917"/>
            <a:ext cx="1425377" cy="400110"/>
          </a:xfrm>
          <a:prstGeom prst="rect">
            <a:avLst/>
          </a:prstGeom>
          <a:noFill/>
        </p:spPr>
        <p:txBody>
          <a:bodyPr wrap="square" rtlCol="0">
            <a:spAutoFit/>
          </a:bodyPr>
          <a:lstStyle/>
          <a:p>
            <a:r>
              <a:rPr lang="en-US" sz="2000" dirty="0">
                <a:latin typeface="Arial" charset="0"/>
                <a:ea typeface="Arial" charset="0"/>
                <a:cs typeface="Arial" charset="0"/>
              </a:rPr>
              <a:t>Naive</a:t>
            </a:r>
          </a:p>
        </p:txBody>
      </p:sp>
      <p:sp>
        <p:nvSpPr>
          <p:cNvPr id="14" name="TextBox 13"/>
          <p:cNvSpPr txBox="1"/>
          <p:nvPr/>
        </p:nvSpPr>
        <p:spPr>
          <a:xfrm>
            <a:off x="2388020" y="4479620"/>
            <a:ext cx="1215198" cy="400110"/>
          </a:xfrm>
          <a:prstGeom prst="rect">
            <a:avLst/>
          </a:prstGeom>
          <a:noFill/>
        </p:spPr>
        <p:txBody>
          <a:bodyPr wrap="square" rtlCol="0">
            <a:spAutoFit/>
          </a:bodyPr>
          <a:lstStyle/>
          <a:p>
            <a:r>
              <a:rPr lang="en-US" sz="2000" dirty="0" err="1">
                <a:latin typeface="Arial" charset="0"/>
                <a:ea typeface="Arial" charset="0"/>
                <a:cs typeface="Arial" charset="0"/>
              </a:rPr>
              <a:t>IFNγ</a:t>
            </a:r>
            <a:r>
              <a:rPr lang="en-US" sz="2000" dirty="0">
                <a:latin typeface="Arial" charset="0"/>
                <a:ea typeface="Arial" charset="0"/>
                <a:cs typeface="Arial" charset="0"/>
              </a:rPr>
              <a:t> 24h</a:t>
            </a:r>
          </a:p>
        </p:txBody>
      </p:sp>
      <p:pic>
        <p:nvPicPr>
          <p:cNvPr id="18" name="Picture 17" descr="Screenshot 2017-09-05 13.51.36.png"/>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3603218" y="3021278"/>
            <a:ext cx="2034800" cy="2280825"/>
          </a:xfrm>
          <a:prstGeom prst="rect">
            <a:avLst/>
          </a:prstGeom>
          <a:noFill/>
        </p:spPr>
      </p:pic>
      <p:sp>
        <p:nvSpPr>
          <p:cNvPr id="4" name="Rectangle 3"/>
          <p:cNvSpPr/>
          <p:nvPr/>
        </p:nvSpPr>
        <p:spPr>
          <a:xfrm>
            <a:off x="3603218" y="5302103"/>
            <a:ext cx="1123772" cy="400110"/>
          </a:xfrm>
          <a:prstGeom prst="rect">
            <a:avLst/>
          </a:prstGeom>
        </p:spPr>
        <p:txBody>
          <a:bodyPr wrap="square">
            <a:spAutoFit/>
          </a:bodyPr>
          <a:lstStyle/>
          <a:p>
            <a:r>
              <a:rPr lang="en-US" sz="2000">
                <a:latin typeface="Arial" charset="0"/>
                <a:ea typeface="Arial" charset="0"/>
                <a:cs typeface="Arial" charset="0"/>
              </a:rPr>
              <a:t>LPS 2h</a:t>
            </a:r>
          </a:p>
        </p:txBody>
      </p:sp>
      <p:pic>
        <p:nvPicPr>
          <p:cNvPr id="19" name="Picture 18" descr="Screenshot 2017-09-05 13.51.36.png"/>
          <p:cNvPicPr>
            <a:picLocks noChangeAspect="1"/>
          </p:cNvPicPr>
          <p:nvPr/>
        </p:nvPicPr>
        <p:blipFill rotWithShape="1">
          <a:blip r:embed="rId3">
            <a:duotone>
              <a:prstClr val="black"/>
              <a:srgbClr val="FFFF00">
                <a:tint val="45000"/>
                <a:satMod val="400000"/>
              </a:srgbClr>
            </a:duotone>
            <a:extLst>
              <a:ext uri="{28A0092B-C50C-407E-A947-70E740481C1C}">
                <a14:useLocalDpi xmlns:a14="http://schemas.microsoft.com/office/drawing/2010/main" val="0"/>
              </a:ext>
            </a:extLst>
          </a:blip>
          <a:srcRect l="12245" t="28465" r="12074" b="9653"/>
          <a:stretch/>
        </p:blipFill>
        <p:spPr>
          <a:xfrm>
            <a:off x="4726990" y="3808000"/>
            <a:ext cx="2034802" cy="2280825"/>
          </a:xfrm>
          <a:prstGeom prst="rect">
            <a:avLst/>
          </a:prstGeom>
          <a:noFill/>
        </p:spPr>
      </p:pic>
      <p:sp>
        <p:nvSpPr>
          <p:cNvPr id="20" name="TextBox 19"/>
          <p:cNvSpPr txBox="1"/>
          <p:nvPr/>
        </p:nvSpPr>
        <p:spPr>
          <a:xfrm>
            <a:off x="4726990" y="6105108"/>
            <a:ext cx="1636378" cy="400110"/>
          </a:xfrm>
          <a:prstGeom prst="rect">
            <a:avLst/>
          </a:prstGeom>
          <a:noFill/>
        </p:spPr>
        <p:txBody>
          <a:bodyPr wrap="square" rtlCol="0">
            <a:spAutoFit/>
          </a:bodyPr>
          <a:lstStyle/>
          <a:p>
            <a:r>
              <a:rPr lang="en-US" sz="2000">
                <a:latin typeface="Arial" charset="0"/>
                <a:ea typeface="Arial" charset="0"/>
                <a:cs typeface="Arial" charset="0"/>
              </a:rPr>
              <a:t>LPS 24h</a:t>
            </a:r>
          </a:p>
        </p:txBody>
      </p:sp>
      <p:cxnSp>
        <p:nvCxnSpPr>
          <p:cNvPr id="21" name="Straight Arrow Connector 20"/>
          <p:cNvCxnSpPr/>
          <p:nvPr/>
        </p:nvCxnSpPr>
        <p:spPr>
          <a:xfrm>
            <a:off x="926049" y="3942663"/>
            <a:ext cx="3686056" cy="2562555"/>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2249106">
            <a:off x="1078917" y="5146682"/>
            <a:ext cx="2111933" cy="338554"/>
          </a:xfrm>
          <a:prstGeom prst="rect">
            <a:avLst/>
          </a:prstGeom>
          <a:noFill/>
        </p:spPr>
        <p:txBody>
          <a:bodyPr wrap="square" rtlCol="0">
            <a:spAutoFit/>
          </a:bodyPr>
          <a:lstStyle/>
          <a:p>
            <a:r>
              <a:rPr lang="en-US" sz="1600">
                <a:latin typeface="Arial" charset="0"/>
                <a:ea typeface="Arial" charset="0"/>
                <a:cs typeface="Arial" charset="0"/>
              </a:rPr>
              <a:t>Treatment</a:t>
            </a:r>
          </a:p>
        </p:txBody>
      </p:sp>
      <p:grpSp>
        <p:nvGrpSpPr>
          <p:cNvPr id="5" name="Group 4">
            <a:extLst>
              <a:ext uri="{FF2B5EF4-FFF2-40B4-BE49-F238E27FC236}">
                <a16:creationId xmlns:a16="http://schemas.microsoft.com/office/drawing/2014/main" id="{196C5F40-4E68-0E4F-83D7-847DEC59F842}"/>
              </a:ext>
            </a:extLst>
          </p:cNvPr>
          <p:cNvGrpSpPr/>
          <p:nvPr/>
        </p:nvGrpSpPr>
        <p:grpSpPr>
          <a:xfrm>
            <a:off x="1368713" y="840332"/>
            <a:ext cx="2034802" cy="360476"/>
            <a:chOff x="1368713" y="778999"/>
            <a:chExt cx="2034802" cy="360476"/>
          </a:xfrm>
        </p:grpSpPr>
        <p:sp>
          <p:nvSpPr>
            <p:cNvPr id="24" name="TextBox 23"/>
            <p:cNvSpPr txBox="1"/>
            <p:nvPr/>
          </p:nvSpPr>
          <p:spPr>
            <a:xfrm>
              <a:off x="1663319" y="778999"/>
              <a:ext cx="1740196" cy="338554"/>
            </a:xfrm>
            <a:prstGeom prst="rect">
              <a:avLst/>
            </a:prstGeom>
            <a:noFill/>
          </p:spPr>
          <p:txBody>
            <a:bodyPr wrap="square" rtlCol="0">
              <a:spAutoFit/>
            </a:bodyPr>
            <a:lstStyle/>
            <a:p>
              <a:pPr algn="r"/>
              <a:r>
                <a:rPr lang="en-US" sz="1600" b="1" dirty="0">
                  <a:solidFill>
                    <a:srgbClr val="FF0000"/>
                  </a:solidFill>
                  <a:latin typeface="Arial" charset="0"/>
                  <a:ea typeface="Arial" charset="0"/>
                  <a:cs typeface="Arial" charset="0"/>
                </a:rPr>
                <a:t>414 donors</a:t>
              </a:r>
            </a:p>
          </p:txBody>
        </p:sp>
        <p:cxnSp>
          <p:nvCxnSpPr>
            <p:cNvPr id="23" name="Straight Arrow Connector 22"/>
            <p:cNvCxnSpPr/>
            <p:nvPr/>
          </p:nvCxnSpPr>
          <p:spPr>
            <a:xfrm>
              <a:off x="1368713" y="1139475"/>
              <a:ext cx="2034802"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28" name="Group 27">
            <a:extLst>
              <a:ext uri="{FF2B5EF4-FFF2-40B4-BE49-F238E27FC236}">
                <a16:creationId xmlns:a16="http://schemas.microsoft.com/office/drawing/2014/main" id="{28B0553A-2273-BC4A-966A-D47CCAD64BB4}"/>
              </a:ext>
            </a:extLst>
          </p:cNvPr>
          <p:cNvGrpSpPr/>
          <p:nvPr/>
        </p:nvGrpSpPr>
        <p:grpSpPr>
          <a:xfrm>
            <a:off x="2488312" y="1695021"/>
            <a:ext cx="2099711" cy="344998"/>
            <a:chOff x="1368713" y="794477"/>
            <a:chExt cx="2099711" cy="344998"/>
          </a:xfrm>
        </p:grpSpPr>
        <p:sp>
          <p:nvSpPr>
            <p:cNvPr id="29" name="TextBox 28">
              <a:extLst>
                <a:ext uri="{FF2B5EF4-FFF2-40B4-BE49-F238E27FC236}">
                  <a16:creationId xmlns:a16="http://schemas.microsoft.com/office/drawing/2014/main" id="{FE6C6109-AF65-6746-8211-624F12DDB55E}"/>
                </a:ext>
              </a:extLst>
            </p:cNvPr>
            <p:cNvSpPr txBox="1"/>
            <p:nvPr/>
          </p:nvSpPr>
          <p:spPr>
            <a:xfrm>
              <a:off x="1728228" y="794477"/>
              <a:ext cx="1740196" cy="338554"/>
            </a:xfrm>
            <a:prstGeom prst="rect">
              <a:avLst/>
            </a:prstGeom>
            <a:noFill/>
          </p:spPr>
          <p:txBody>
            <a:bodyPr wrap="square" rtlCol="0">
              <a:spAutoFit/>
            </a:bodyPr>
            <a:lstStyle/>
            <a:p>
              <a:pPr algn="r"/>
              <a:r>
                <a:rPr lang="en-US" sz="1600" b="1" dirty="0">
                  <a:solidFill>
                    <a:srgbClr val="00B050"/>
                  </a:solidFill>
                  <a:latin typeface="Arial" charset="0"/>
                  <a:ea typeface="Arial" charset="0"/>
                  <a:cs typeface="Arial" charset="0"/>
                </a:rPr>
                <a:t>367 donors</a:t>
              </a:r>
            </a:p>
          </p:txBody>
        </p:sp>
        <p:cxnSp>
          <p:nvCxnSpPr>
            <p:cNvPr id="30" name="Straight Arrow Connector 29">
              <a:extLst>
                <a:ext uri="{FF2B5EF4-FFF2-40B4-BE49-F238E27FC236}">
                  <a16:creationId xmlns:a16="http://schemas.microsoft.com/office/drawing/2014/main" id="{C2D1F152-302A-7944-A720-57E72FA3352D}"/>
                </a:ext>
              </a:extLst>
            </p:cNvPr>
            <p:cNvCxnSpPr/>
            <p:nvPr/>
          </p:nvCxnSpPr>
          <p:spPr>
            <a:xfrm>
              <a:off x="1368713" y="1139475"/>
              <a:ext cx="2034802"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31" name="Group 30">
            <a:extLst>
              <a:ext uri="{FF2B5EF4-FFF2-40B4-BE49-F238E27FC236}">
                <a16:creationId xmlns:a16="http://schemas.microsoft.com/office/drawing/2014/main" id="{D177B552-3084-5B46-96FB-25A5A4088070}"/>
              </a:ext>
            </a:extLst>
          </p:cNvPr>
          <p:cNvGrpSpPr/>
          <p:nvPr/>
        </p:nvGrpSpPr>
        <p:grpSpPr>
          <a:xfrm>
            <a:off x="3689635" y="2529851"/>
            <a:ext cx="2034802" cy="359757"/>
            <a:chOff x="1368713" y="779718"/>
            <a:chExt cx="2034802" cy="359757"/>
          </a:xfrm>
        </p:grpSpPr>
        <p:sp>
          <p:nvSpPr>
            <p:cNvPr id="32" name="TextBox 31">
              <a:extLst>
                <a:ext uri="{FF2B5EF4-FFF2-40B4-BE49-F238E27FC236}">
                  <a16:creationId xmlns:a16="http://schemas.microsoft.com/office/drawing/2014/main" id="{21C75A69-49F8-B842-A7A6-A01F8597D26A}"/>
                </a:ext>
              </a:extLst>
            </p:cNvPr>
            <p:cNvSpPr txBox="1"/>
            <p:nvPr/>
          </p:nvSpPr>
          <p:spPr>
            <a:xfrm>
              <a:off x="1608883" y="779718"/>
              <a:ext cx="1740196" cy="338554"/>
            </a:xfrm>
            <a:prstGeom prst="rect">
              <a:avLst/>
            </a:prstGeom>
            <a:noFill/>
          </p:spPr>
          <p:txBody>
            <a:bodyPr wrap="square" rtlCol="0">
              <a:spAutoFit/>
            </a:bodyPr>
            <a:lstStyle/>
            <a:p>
              <a:pPr algn="r"/>
              <a:r>
                <a:rPr lang="en-US" sz="1600" b="1" dirty="0">
                  <a:solidFill>
                    <a:srgbClr val="00B0F0"/>
                  </a:solidFill>
                  <a:latin typeface="Arial" charset="0"/>
                  <a:ea typeface="Arial" charset="0"/>
                  <a:cs typeface="Arial" charset="0"/>
                </a:rPr>
                <a:t>261 donors</a:t>
              </a:r>
            </a:p>
          </p:txBody>
        </p:sp>
        <p:cxnSp>
          <p:nvCxnSpPr>
            <p:cNvPr id="33" name="Straight Arrow Connector 32">
              <a:extLst>
                <a:ext uri="{FF2B5EF4-FFF2-40B4-BE49-F238E27FC236}">
                  <a16:creationId xmlns:a16="http://schemas.microsoft.com/office/drawing/2014/main" id="{FE5512E0-EBCC-1846-8324-B0D05B138A64}"/>
                </a:ext>
              </a:extLst>
            </p:cNvPr>
            <p:cNvCxnSpPr/>
            <p:nvPr/>
          </p:nvCxnSpPr>
          <p:spPr>
            <a:xfrm>
              <a:off x="1368713" y="1139475"/>
              <a:ext cx="2034802"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73642AB2-00A1-374A-B8A7-4A3CB705CC64}"/>
              </a:ext>
            </a:extLst>
          </p:cNvPr>
          <p:cNvGrpSpPr/>
          <p:nvPr/>
        </p:nvGrpSpPr>
        <p:grpSpPr>
          <a:xfrm>
            <a:off x="4818414" y="3316579"/>
            <a:ext cx="2034802" cy="346695"/>
            <a:chOff x="1368713" y="792780"/>
            <a:chExt cx="2034802" cy="346695"/>
          </a:xfrm>
        </p:grpSpPr>
        <p:sp>
          <p:nvSpPr>
            <p:cNvPr id="35" name="TextBox 34">
              <a:extLst>
                <a:ext uri="{FF2B5EF4-FFF2-40B4-BE49-F238E27FC236}">
                  <a16:creationId xmlns:a16="http://schemas.microsoft.com/office/drawing/2014/main" id="{07AB8D34-7776-1746-8614-06815454A8E8}"/>
                </a:ext>
              </a:extLst>
            </p:cNvPr>
            <p:cNvSpPr txBox="1"/>
            <p:nvPr/>
          </p:nvSpPr>
          <p:spPr>
            <a:xfrm>
              <a:off x="1659583" y="792780"/>
              <a:ext cx="1740196" cy="338554"/>
            </a:xfrm>
            <a:prstGeom prst="rect">
              <a:avLst/>
            </a:prstGeom>
            <a:noFill/>
          </p:spPr>
          <p:txBody>
            <a:bodyPr wrap="square" rtlCol="0">
              <a:spAutoFit/>
            </a:bodyPr>
            <a:lstStyle/>
            <a:p>
              <a:pPr algn="r"/>
              <a:r>
                <a:rPr lang="en-US" sz="1600" b="1" dirty="0">
                  <a:solidFill>
                    <a:schemeClr val="accent6">
                      <a:lumMod val="75000"/>
                    </a:schemeClr>
                  </a:solidFill>
                  <a:latin typeface="Arial" charset="0"/>
                  <a:ea typeface="Arial" charset="0"/>
                  <a:cs typeface="Arial" charset="0"/>
                </a:rPr>
                <a:t>322 donors</a:t>
              </a:r>
            </a:p>
          </p:txBody>
        </p:sp>
        <p:cxnSp>
          <p:nvCxnSpPr>
            <p:cNvPr id="36" name="Straight Arrow Connector 35">
              <a:extLst>
                <a:ext uri="{FF2B5EF4-FFF2-40B4-BE49-F238E27FC236}">
                  <a16:creationId xmlns:a16="http://schemas.microsoft.com/office/drawing/2014/main" id="{DA6BE8B0-4C0A-C24E-925F-6E9A95C24023}"/>
                </a:ext>
              </a:extLst>
            </p:cNvPr>
            <p:cNvCxnSpPr/>
            <p:nvPr/>
          </p:nvCxnSpPr>
          <p:spPr>
            <a:xfrm>
              <a:off x="1368713" y="1139475"/>
              <a:ext cx="2034802"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pic>
        <p:nvPicPr>
          <p:cNvPr id="37" name="Picture 36">
            <a:extLst>
              <a:ext uri="{FF2B5EF4-FFF2-40B4-BE49-F238E27FC236}">
                <a16:creationId xmlns:a16="http://schemas.microsoft.com/office/drawing/2014/main" id="{B279692B-5423-F545-9D2B-B4C28948F781}"/>
              </a:ext>
            </a:extLst>
          </p:cNvPr>
          <p:cNvPicPr>
            <a:picLocks noChangeAspect="1"/>
          </p:cNvPicPr>
          <p:nvPr/>
        </p:nvPicPr>
        <p:blipFill>
          <a:blip r:embed="rId4"/>
          <a:stretch>
            <a:fillRect/>
          </a:stretch>
        </p:blipFill>
        <p:spPr>
          <a:xfrm>
            <a:off x="5109284" y="842130"/>
            <a:ext cx="3974657" cy="1254974"/>
          </a:xfrm>
          <a:prstGeom prst="rect">
            <a:avLst/>
          </a:prstGeom>
        </p:spPr>
      </p:pic>
      <p:pic>
        <p:nvPicPr>
          <p:cNvPr id="38" name="Picture 37">
            <a:extLst>
              <a:ext uri="{FF2B5EF4-FFF2-40B4-BE49-F238E27FC236}">
                <a16:creationId xmlns:a16="http://schemas.microsoft.com/office/drawing/2014/main" id="{92F6F3D6-2584-2A4E-8A92-571C45A269B5}"/>
              </a:ext>
            </a:extLst>
          </p:cNvPr>
          <p:cNvPicPr>
            <a:picLocks noChangeAspect="1"/>
          </p:cNvPicPr>
          <p:nvPr/>
        </p:nvPicPr>
        <p:blipFill rotWithShape="1">
          <a:blip r:embed="rId5"/>
          <a:srcRect r="2371" b="1726"/>
          <a:stretch/>
        </p:blipFill>
        <p:spPr>
          <a:xfrm>
            <a:off x="5109284" y="2082058"/>
            <a:ext cx="3974657" cy="442016"/>
          </a:xfrm>
          <a:prstGeom prst="rect">
            <a:avLst/>
          </a:prstGeom>
        </p:spPr>
      </p:pic>
      <p:sp>
        <p:nvSpPr>
          <p:cNvPr id="39" name="TextBox 38">
            <a:extLst>
              <a:ext uri="{FF2B5EF4-FFF2-40B4-BE49-F238E27FC236}">
                <a16:creationId xmlns:a16="http://schemas.microsoft.com/office/drawing/2014/main" id="{9F236EDD-0A23-BB4D-8CD3-AC3DA23AA57D}"/>
              </a:ext>
            </a:extLst>
          </p:cNvPr>
          <p:cNvSpPr txBox="1"/>
          <p:nvPr/>
        </p:nvSpPr>
        <p:spPr>
          <a:xfrm>
            <a:off x="3397353" y="135072"/>
            <a:ext cx="488467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Whole genome gene expression</a:t>
            </a:r>
          </a:p>
        </p:txBody>
      </p:sp>
    </p:spTree>
    <p:extLst>
      <p:ext uri="{BB962C8B-B14F-4D97-AF65-F5344CB8AC3E}">
        <p14:creationId xmlns:p14="http://schemas.microsoft.com/office/powerpoint/2010/main" val="239672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49B11C-72A6-0C48-8933-4696196B3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2098"/>
            <a:ext cx="9144000" cy="62706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3</a:t>
            </a:fld>
            <a:endParaRPr lang="en-GB">
              <a:latin typeface="Arial" charset="0"/>
              <a:ea typeface="Arial" charset="0"/>
              <a:cs typeface="Arial" charset="0"/>
            </a:endParaRPr>
          </a:p>
        </p:txBody>
      </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44316" t="70429" r="41663" b="12784"/>
          <a:stretch/>
        </p:blipFill>
        <p:spPr>
          <a:xfrm>
            <a:off x="6634619" y="1096593"/>
            <a:ext cx="1384301" cy="1104900"/>
          </a:xfrm>
          <a:prstGeom prst="rect">
            <a:avLst/>
          </a:prstGeom>
        </p:spPr>
      </p:pic>
      <p:sp>
        <p:nvSpPr>
          <p:cNvPr id="9" name="TextBox 8">
            <a:extLst>
              <a:ext uri="{FF2B5EF4-FFF2-40B4-BE49-F238E27FC236}">
                <a16:creationId xmlns:a16="http://schemas.microsoft.com/office/drawing/2014/main" id="{AE4C8B66-BE5E-944B-A451-6A8BA63E2CE5}"/>
              </a:ext>
            </a:extLst>
          </p:cNvPr>
          <p:cNvSpPr txBox="1"/>
          <p:nvPr/>
        </p:nvSpPr>
        <p:spPr>
          <a:xfrm>
            <a:off x="2099015" y="136525"/>
            <a:ext cx="4945969"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of gene expression dataset</a:t>
            </a:r>
          </a:p>
        </p:txBody>
      </p:sp>
    </p:spTree>
    <p:extLst>
      <p:ext uri="{BB962C8B-B14F-4D97-AF65-F5344CB8AC3E}">
        <p14:creationId xmlns:p14="http://schemas.microsoft.com/office/powerpoint/2010/main" val="63392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29461"/>
            <a:ext cx="8813800" cy="762231"/>
          </a:xfrm>
        </p:spPr>
        <p:txBody>
          <a:bodyPr>
            <a:noAutofit/>
          </a:bodyPr>
          <a:lstStyle/>
          <a:p>
            <a:r>
              <a:rPr lang="en-US" dirty="0">
                <a:latin typeface="Arial" charset="0"/>
                <a:ea typeface="Arial" charset="0"/>
                <a:cs typeface="Arial" charset="0"/>
              </a:rPr>
              <a:t>Can we classify the normalized data?</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4</a:t>
            </a:fld>
            <a:endParaRPr lang="en-GB">
              <a:latin typeface="Arial" charset="0"/>
              <a:ea typeface="Arial" charset="0"/>
              <a:cs typeface="Arial" charset="0"/>
            </a:endParaRPr>
          </a:p>
        </p:txBody>
      </p:sp>
      <p:pic>
        <p:nvPicPr>
          <p:cNvPr id="6" name="Picture 5">
            <a:extLst>
              <a:ext uri="{FF2B5EF4-FFF2-40B4-BE49-F238E27FC236}">
                <a16:creationId xmlns:a16="http://schemas.microsoft.com/office/drawing/2014/main" id="{D9594EBE-A86E-124F-96E5-1D0AC4616258}"/>
              </a:ext>
            </a:extLst>
          </p:cNvPr>
          <p:cNvPicPr>
            <a:picLocks noChangeAspect="1"/>
          </p:cNvPicPr>
          <p:nvPr/>
        </p:nvPicPr>
        <p:blipFill rotWithShape="1">
          <a:blip r:embed="rId3"/>
          <a:srcRect t="51811" b="1"/>
          <a:stretch/>
        </p:blipFill>
        <p:spPr>
          <a:xfrm>
            <a:off x="0" y="2123768"/>
            <a:ext cx="9144000" cy="2353912"/>
          </a:xfrm>
          <a:prstGeom prst="rect">
            <a:avLst/>
          </a:prstGeom>
        </p:spPr>
      </p:pic>
      <p:pic>
        <p:nvPicPr>
          <p:cNvPr id="8" name="Picture 7">
            <a:extLst>
              <a:ext uri="{FF2B5EF4-FFF2-40B4-BE49-F238E27FC236}">
                <a16:creationId xmlns:a16="http://schemas.microsoft.com/office/drawing/2014/main" id="{489AFDCF-03C4-0D40-A5BE-F4B015ADC09E}"/>
              </a:ext>
            </a:extLst>
          </p:cNvPr>
          <p:cNvPicPr>
            <a:picLocks noChangeAspect="1"/>
          </p:cNvPicPr>
          <p:nvPr/>
        </p:nvPicPr>
        <p:blipFill rotWithShape="1">
          <a:blip r:embed="rId4"/>
          <a:srcRect l="42904" t="5156" r="42070" b="88704"/>
          <a:stretch/>
        </p:blipFill>
        <p:spPr>
          <a:xfrm>
            <a:off x="3353749" y="4531857"/>
            <a:ext cx="1845057" cy="590105"/>
          </a:xfrm>
          <a:prstGeom prst="rect">
            <a:avLst/>
          </a:prstGeom>
        </p:spPr>
      </p:pic>
    </p:spTree>
    <p:extLst>
      <p:ext uri="{BB962C8B-B14F-4D97-AF65-F5344CB8AC3E}">
        <p14:creationId xmlns:p14="http://schemas.microsoft.com/office/powerpoint/2010/main" val="131300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29461"/>
            <a:ext cx="8813800" cy="762231"/>
          </a:xfrm>
        </p:spPr>
        <p:txBody>
          <a:bodyPr>
            <a:noAutofit/>
          </a:bodyPr>
          <a:lstStyle/>
          <a:p>
            <a:r>
              <a:rPr lang="en-US" dirty="0">
                <a:latin typeface="Arial" charset="0"/>
                <a:ea typeface="Arial" charset="0"/>
                <a:cs typeface="Arial" charset="0"/>
              </a:rPr>
              <a:t>Can we classify the normalized data?</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5</a:t>
            </a:fld>
            <a:endParaRPr lang="en-GB">
              <a:latin typeface="Arial" charset="0"/>
              <a:ea typeface="Arial" charset="0"/>
              <a:cs typeface="Arial" charset="0"/>
            </a:endParaRPr>
          </a:p>
        </p:txBody>
      </p:sp>
      <p:pic>
        <p:nvPicPr>
          <p:cNvPr id="6" name="Picture 5">
            <a:extLst>
              <a:ext uri="{FF2B5EF4-FFF2-40B4-BE49-F238E27FC236}">
                <a16:creationId xmlns:a16="http://schemas.microsoft.com/office/drawing/2014/main" id="{D9594EBE-A86E-124F-96E5-1D0AC4616258}"/>
              </a:ext>
            </a:extLst>
          </p:cNvPr>
          <p:cNvPicPr>
            <a:picLocks noChangeAspect="1"/>
          </p:cNvPicPr>
          <p:nvPr/>
        </p:nvPicPr>
        <p:blipFill rotWithShape="1">
          <a:blip r:embed="rId3"/>
          <a:srcRect t="51811" b="1"/>
          <a:stretch/>
        </p:blipFill>
        <p:spPr>
          <a:xfrm>
            <a:off x="0" y="2123768"/>
            <a:ext cx="9144000" cy="2353912"/>
          </a:xfrm>
          <a:prstGeom prst="rect">
            <a:avLst/>
          </a:prstGeom>
        </p:spPr>
      </p:pic>
      <p:pic>
        <p:nvPicPr>
          <p:cNvPr id="8" name="Picture 7">
            <a:extLst>
              <a:ext uri="{FF2B5EF4-FFF2-40B4-BE49-F238E27FC236}">
                <a16:creationId xmlns:a16="http://schemas.microsoft.com/office/drawing/2014/main" id="{489AFDCF-03C4-0D40-A5BE-F4B015ADC09E}"/>
              </a:ext>
            </a:extLst>
          </p:cNvPr>
          <p:cNvPicPr>
            <a:picLocks noChangeAspect="1"/>
          </p:cNvPicPr>
          <p:nvPr/>
        </p:nvPicPr>
        <p:blipFill rotWithShape="1">
          <a:blip r:embed="rId4"/>
          <a:srcRect l="42904" t="5156" r="42070" b="88704"/>
          <a:stretch/>
        </p:blipFill>
        <p:spPr>
          <a:xfrm>
            <a:off x="3353749" y="4531857"/>
            <a:ext cx="1845057" cy="590105"/>
          </a:xfrm>
          <a:prstGeom prst="rect">
            <a:avLst/>
          </a:prstGeom>
        </p:spPr>
      </p:pic>
    </p:spTree>
    <p:extLst>
      <p:ext uri="{BB962C8B-B14F-4D97-AF65-F5344CB8AC3E}">
        <p14:creationId xmlns:p14="http://schemas.microsoft.com/office/powerpoint/2010/main" val="201983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1</a:t>
            </a:r>
            <a:r>
              <a:rPr lang="en-US" baseline="30000" dirty="0">
                <a:latin typeface="Arial" charset="0"/>
                <a:ea typeface="Arial" charset="0"/>
                <a:cs typeface="Arial" charset="0"/>
              </a:rPr>
              <a:t>st</a:t>
            </a:r>
            <a:r>
              <a:rPr lang="en-US" dirty="0">
                <a:latin typeface="Arial" charset="0"/>
                <a:ea typeface="Arial" charset="0"/>
                <a:cs typeface="Arial" charset="0"/>
              </a:rPr>
              <a:t> Neural Network</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6</a:t>
            </a:fld>
            <a:endParaRPr lang="en-GB">
              <a:latin typeface="Arial" charset="0"/>
              <a:ea typeface="Arial" charset="0"/>
              <a:cs typeface="Arial" charset="0"/>
            </a:endParaRPr>
          </a:p>
        </p:txBody>
      </p:sp>
      <p:sp>
        <p:nvSpPr>
          <p:cNvPr id="4" name="Oval 3">
            <a:extLst>
              <a:ext uri="{FF2B5EF4-FFF2-40B4-BE49-F238E27FC236}">
                <a16:creationId xmlns:a16="http://schemas.microsoft.com/office/drawing/2014/main" id="{8F60ABCF-8717-0C46-8F1D-77FB055AA219}"/>
              </a:ext>
            </a:extLst>
          </p:cNvPr>
          <p:cNvSpPr/>
          <p:nvPr/>
        </p:nvSpPr>
        <p:spPr>
          <a:xfrm>
            <a:off x="1530096" y="2487327"/>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69C96BA-D6B1-9C42-8068-71028185DE8F}"/>
              </a:ext>
            </a:extLst>
          </p:cNvPr>
          <p:cNvSpPr/>
          <p:nvPr/>
        </p:nvSpPr>
        <p:spPr>
          <a:xfrm>
            <a:off x="1530096" y="3285776"/>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D3DBF52-2DCA-E145-BD13-A73656B70242}"/>
              </a:ext>
            </a:extLst>
          </p:cNvPr>
          <p:cNvSpPr/>
          <p:nvPr/>
        </p:nvSpPr>
        <p:spPr>
          <a:xfrm>
            <a:off x="1530096" y="4084225"/>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45C2F22-CB6E-DF4F-9D28-3ABC5E63E3BD}"/>
              </a:ext>
            </a:extLst>
          </p:cNvPr>
          <p:cNvSpPr/>
          <p:nvPr/>
        </p:nvSpPr>
        <p:spPr>
          <a:xfrm>
            <a:off x="3169920" y="3706273"/>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31EDAC6-2682-B44D-B578-3063AC833193}"/>
              </a:ext>
            </a:extLst>
          </p:cNvPr>
          <p:cNvSpPr/>
          <p:nvPr/>
        </p:nvSpPr>
        <p:spPr>
          <a:xfrm>
            <a:off x="3169920" y="293808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8F3EAB6-2FB4-104B-8312-A1D52EB86CB5}"/>
              </a:ext>
            </a:extLst>
          </p:cNvPr>
          <p:cNvSpPr/>
          <p:nvPr/>
        </p:nvSpPr>
        <p:spPr>
          <a:xfrm>
            <a:off x="3169920" y="222526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3CFFB75-0F03-AF42-A275-1F3D3773C768}"/>
              </a:ext>
            </a:extLst>
          </p:cNvPr>
          <p:cNvSpPr/>
          <p:nvPr/>
        </p:nvSpPr>
        <p:spPr>
          <a:xfrm>
            <a:off x="1530096" y="1688878"/>
            <a:ext cx="390144" cy="377952"/>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36E10D0-4571-7942-A2B0-F0B377FBC5EC}"/>
              </a:ext>
            </a:extLst>
          </p:cNvPr>
          <p:cNvSpPr/>
          <p:nvPr/>
        </p:nvSpPr>
        <p:spPr>
          <a:xfrm>
            <a:off x="4663440" y="3328321"/>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524E15E-9FEE-1E4B-8801-D3587D98644D}"/>
              </a:ext>
            </a:extLst>
          </p:cNvPr>
          <p:cNvSpPr/>
          <p:nvPr/>
        </p:nvSpPr>
        <p:spPr>
          <a:xfrm>
            <a:off x="4663440" y="2551414"/>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F8D438E6-D942-6646-9B02-64581870C10C}"/>
              </a:ext>
            </a:extLst>
          </p:cNvPr>
          <p:cNvSpPr/>
          <p:nvPr/>
        </p:nvSpPr>
        <p:spPr>
          <a:xfrm>
            <a:off x="7424928" y="2938082"/>
            <a:ext cx="390144" cy="377952"/>
          </a:xfrm>
          <a:prstGeom prst="ellipse">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88510E5F-1DB6-0749-9221-EFD09ECD5639}"/>
              </a:ext>
            </a:extLst>
          </p:cNvPr>
          <p:cNvCxnSpPr>
            <a:stCxn id="19" idx="6"/>
            <a:endCxn id="17" idx="2"/>
          </p:cNvCxnSpPr>
          <p:nvPr/>
        </p:nvCxnSpPr>
        <p:spPr>
          <a:xfrm>
            <a:off x="1920240" y="1877854"/>
            <a:ext cx="1249680" cy="536384"/>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7417EAB-4005-A345-A8BF-DC7901FCC96E}"/>
              </a:ext>
            </a:extLst>
          </p:cNvPr>
          <p:cNvCxnSpPr>
            <a:cxnSpLocks/>
            <a:stCxn id="4" idx="6"/>
            <a:endCxn id="16" idx="2"/>
          </p:cNvCxnSpPr>
          <p:nvPr/>
        </p:nvCxnSpPr>
        <p:spPr>
          <a:xfrm>
            <a:off x="1920240" y="2676303"/>
            <a:ext cx="1249680" cy="450755"/>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7E9C1652-FE56-1E42-A9B5-97EF5A724E66}"/>
              </a:ext>
            </a:extLst>
          </p:cNvPr>
          <p:cNvCxnSpPr>
            <a:cxnSpLocks/>
            <a:stCxn id="7" idx="6"/>
            <a:endCxn id="12" idx="2"/>
          </p:cNvCxnSpPr>
          <p:nvPr/>
        </p:nvCxnSpPr>
        <p:spPr>
          <a:xfrm>
            <a:off x="1920240" y="3474752"/>
            <a:ext cx="1249680" cy="420497"/>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96BD16B4-B03D-2044-B112-343E180D5889}"/>
              </a:ext>
            </a:extLst>
          </p:cNvPr>
          <p:cNvCxnSpPr>
            <a:cxnSpLocks/>
            <a:stCxn id="19" idx="6"/>
            <a:endCxn id="16" idx="2"/>
          </p:cNvCxnSpPr>
          <p:nvPr/>
        </p:nvCxnSpPr>
        <p:spPr>
          <a:xfrm>
            <a:off x="1920240" y="1877854"/>
            <a:ext cx="1249680" cy="1249204"/>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B6EC8364-96E8-CF48-B01B-04B1FBFA7C07}"/>
              </a:ext>
            </a:extLst>
          </p:cNvPr>
          <p:cNvCxnSpPr>
            <a:cxnSpLocks/>
            <a:stCxn id="4" idx="6"/>
            <a:endCxn id="12" idx="2"/>
          </p:cNvCxnSpPr>
          <p:nvPr/>
        </p:nvCxnSpPr>
        <p:spPr>
          <a:xfrm>
            <a:off x="1920240" y="2676303"/>
            <a:ext cx="1249680" cy="1218946"/>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51749EED-0EA8-784B-9064-EA364DD70050}"/>
              </a:ext>
            </a:extLst>
          </p:cNvPr>
          <p:cNvCxnSpPr>
            <a:cxnSpLocks/>
            <a:stCxn id="19" idx="6"/>
            <a:endCxn id="12" idx="2"/>
          </p:cNvCxnSpPr>
          <p:nvPr/>
        </p:nvCxnSpPr>
        <p:spPr>
          <a:xfrm>
            <a:off x="1920240" y="1877854"/>
            <a:ext cx="1249680" cy="2017395"/>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7CFE958E-4E9F-E244-B1EC-8C5CB6C93C07}"/>
              </a:ext>
            </a:extLst>
          </p:cNvPr>
          <p:cNvCxnSpPr>
            <a:cxnSpLocks/>
            <a:stCxn id="9" idx="6"/>
            <a:endCxn id="12" idx="2"/>
          </p:cNvCxnSpPr>
          <p:nvPr/>
        </p:nvCxnSpPr>
        <p:spPr>
          <a:xfrm flipV="1">
            <a:off x="1920240" y="3895249"/>
            <a:ext cx="1249680" cy="377952"/>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92ED4E95-3A31-864B-9C79-29361F6796B6}"/>
              </a:ext>
            </a:extLst>
          </p:cNvPr>
          <p:cNvCxnSpPr>
            <a:cxnSpLocks/>
            <a:stCxn id="7" idx="6"/>
            <a:endCxn id="16" idx="2"/>
          </p:cNvCxnSpPr>
          <p:nvPr/>
        </p:nvCxnSpPr>
        <p:spPr>
          <a:xfrm flipV="1">
            <a:off x="1920240" y="3127058"/>
            <a:ext cx="1249680" cy="347694"/>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1E283566-254E-5C4C-9F48-E46FC5C02D85}"/>
              </a:ext>
            </a:extLst>
          </p:cNvPr>
          <p:cNvCxnSpPr>
            <a:cxnSpLocks/>
            <a:stCxn id="4" idx="6"/>
            <a:endCxn id="17" idx="2"/>
          </p:cNvCxnSpPr>
          <p:nvPr/>
        </p:nvCxnSpPr>
        <p:spPr>
          <a:xfrm flipV="1">
            <a:off x="1920240" y="2414238"/>
            <a:ext cx="1249680" cy="262065"/>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8F042FC6-BAB5-D44E-AA2E-08E4A48DD29B}"/>
              </a:ext>
            </a:extLst>
          </p:cNvPr>
          <p:cNvCxnSpPr>
            <a:cxnSpLocks/>
            <a:stCxn id="9" idx="6"/>
            <a:endCxn id="16" idx="2"/>
          </p:cNvCxnSpPr>
          <p:nvPr/>
        </p:nvCxnSpPr>
        <p:spPr>
          <a:xfrm flipV="1">
            <a:off x="1920240" y="3127058"/>
            <a:ext cx="1249680" cy="1146143"/>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C2A1F61B-BCA3-7840-868A-307D1C29E22E}"/>
              </a:ext>
            </a:extLst>
          </p:cNvPr>
          <p:cNvCxnSpPr>
            <a:cxnSpLocks/>
            <a:stCxn id="9" idx="6"/>
            <a:endCxn id="17" idx="2"/>
          </p:cNvCxnSpPr>
          <p:nvPr/>
        </p:nvCxnSpPr>
        <p:spPr>
          <a:xfrm flipV="1">
            <a:off x="1920240" y="2414238"/>
            <a:ext cx="1249680" cy="185896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A866E0AE-CA85-7B4E-8B73-E6A61B9B1EE0}"/>
              </a:ext>
            </a:extLst>
          </p:cNvPr>
          <p:cNvCxnSpPr>
            <a:cxnSpLocks/>
            <a:stCxn id="12" idx="6"/>
            <a:endCxn id="21" idx="2"/>
          </p:cNvCxnSpPr>
          <p:nvPr/>
        </p:nvCxnSpPr>
        <p:spPr>
          <a:xfrm flipV="1">
            <a:off x="3560064" y="3517297"/>
            <a:ext cx="1103376" cy="377952"/>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33A60591-FAA5-484D-882E-C5F4C3F38CE5}"/>
              </a:ext>
            </a:extLst>
          </p:cNvPr>
          <p:cNvCxnSpPr>
            <a:cxnSpLocks/>
            <a:endCxn id="25" idx="2"/>
          </p:cNvCxnSpPr>
          <p:nvPr/>
        </p:nvCxnSpPr>
        <p:spPr>
          <a:xfrm>
            <a:off x="3569208" y="2438678"/>
            <a:ext cx="1094232" cy="301712"/>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FB16B54B-36F8-B040-BFBE-867ED3B7A7D6}"/>
              </a:ext>
            </a:extLst>
          </p:cNvPr>
          <p:cNvCxnSpPr>
            <a:cxnSpLocks/>
            <a:endCxn id="21" idx="2"/>
          </p:cNvCxnSpPr>
          <p:nvPr/>
        </p:nvCxnSpPr>
        <p:spPr>
          <a:xfrm>
            <a:off x="3569208" y="2438678"/>
            <a:ext cx="1094232" cy="1078619"/>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39BAAE44-5A81-A543-93F9-30A8E24FA803}"/>
              </a:ext>
            </a:extLst>
          </p:cNvPr>
          <p:cNvCxnSpPr>
            <a:cxnSpLocks/>
            <a:stCxn id="12" idx="6"/>
            <a:endCxn id="25" idx="2"/>
          </p:cNvCxnSpPr>
          <p:nvPr/>
        </p:nvCxnSpPr>
        <p:spPr>
          <a:xfrm flipV="1">
            <a:off x="3560064" y="2740390"/>
            <a:ext cx="1103376" cy="1154859"/>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F1A769F8-27B2-444E-9DA4-F7628D7A60E8}"/>
              </a:ext>
            </a:extLst>
          </p:cNvPr>
          <p:cNvCxnSpPr>
            <a:cxnSpLocks/>
            <a:stCxn id="16" idx="6"/>
            <a:endCxn id="25" idx="2"/>
          </p:cNvCxnSpPr>
          <p:nvPr/>
        </p:nvCxnSpPr>
        <p:spPr>
          <a:xfrm flipV="1">
            <a:off x="3560064" y="2740390"/>
            <a:ext cx="1103376" cy="386668"/>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72EA7132-7634-F548-B3E6-894D9606EE0A}"/>
              </a:ext>
            </a:extLst>
          </p:cNvPr>
          <p:cNvCxnSpPr>
            <a:cxnSpLocks/>
            <a:stCxn id="16" idx="6"/>
            <a:endCxn id="21" idx="2"/>
          </p:cNvCxnSpPr>
          <p:nvPr/>
        </p:nvCxnSpPr>
        <p:spPr>
          <a:xfrm>
            <a:off x="3560064" y="3127058"/>
            <a:ext cx="1103376" cy="390239"/>
          </a:xfrm>
          <a:prstGeom prst="line">
            <a:avLst/>
          </a:prstGeom>
        </p:spPr>
        <p:style>
          <a:lnRef idx="2">
            <a:schemeClr val="dk1"/>
          </a:lnRef>
          <a:fillRef idx="0">
            <a:schemeClr val="dk1"/>
          </a:fillRef>
          <a:effectRef idx="1">
            <a:schemeClr val="dk1"/>
          </a:effectRef>
          <a:fontRef idx="minor">
            <a:schemeClr val="tx1"/>
          </a:fontRef>
        </p:style>
      </p:cxnSp>
      <p:sp>
        <p:nvSpPr>
          <p:cNvPr id="140" name="TextBox 139">
            <a:extLst>
              <a:ext uri="{FF2B5EF4-FFF2-40B4-BE49-F238E27FC236}">
                <a16:creationId xmlns:a16="http://schemas.microsoft.com/office/drawing/2014/main" id="{A7E9B97B-3191-6548-8C83-D876BD364C88}"/>
              </a:ext>
            </a:extLst>
          </p:cNvPr>
          <p:cNvSpPr txBox="1"/>
          <p:nvPr/>
        </p:nvSpPr>
        <p:spPr>
          <a:xfrm>
            <a:off x="1313837" y="4723956"/>
            <a:ext cx="822661" cy="646331"/>
          </a:xfrm>
          <a:prstGeom prst="rect">
            <a:avLst/>
          </a:prstGeom>
          <a:noFill/>
        </p:spPr>
        <p:txBody>
          <a:bodyPr wrap="none" rtlCol="0">
            <a:spAutoFit/>
          </a:bodyPr>
          <a:lstStyle/>
          <a:p>
            <a:pPr algn="ctr"/>
            <a:r>
              <a:rPr lang="en-GB" dirty="0"/>
              <a:t>17867 </a:t>
            </a:r>
          </a:p>
          <a:p>
            <a:pPr algn="ctr"/>
            <a:r>
              <a:rPr lang="en-GB" dirty="0"/>
              <a:t>inputs</a:t>
            </a:r>
          </a:p>
        </p:txBody>
      </p:sp>
      <p:sp>
        <p:nvSpPr>
          <p:cNvPr id="141" name="TextBox 140">
            <a:extLst>
              <a:ext uri="{FF2B5EF4-FFF2-40B4-BE49-F238E27FC236}">
                <a16:creationId xmlns:a16="http://schemas.microsoft.com/office/drawing/2014/main" id="{628C2003-D876-1041-A177-85D6A75AA9E5}"/>
              </a:ext>
            </a:extLst>
          </p:cNvPr>
          <p:cNvSpPr txBox="1"/>
          <p:nvPr/>
        </p:nvSpPr>
        <p:spPr>
          <a:xfrm>
            <a:off x="2980111" y="4230117"/>
            <a:ext cx="769763" cy="646331"/>
          </a:xfrm>
          <a:prstGeom prst="rect">
            <a:avLst/>
          </a:prstGeom>
          <a:noFill/>
        </p:spPr>
        <p:txBody>
          <a:bodyPr wrap="none" rtlCol="0">
            <a:spAutoFit/>
          </a:bodyPr>
          <a:lstStyle/>
          <a:p>
            <a:pPr algn="ctr"/>
            <a:r>
              <a:rPr lang="en-GB" dirty="0"/>
              <a:t>Dense</a:t>
            </a:r>
          </a:p>
          <a:p>
            <a:pPr algn="ctr"/>
            <a:r>
              <a:rPr lang="en-GB" dirty="0"/>
              <a:t>Layer</a:t>
            </a:r>
          </a:p>
        </p:txBody>
      </p:sp>
      <p:sp>
        <p:nvSpPr>
          <p:cNvPr id="142" name="TextBox 141">
            <a:extLst>
              <a:ext uri="{FF2B5EF4-FFF2-40B4-BE49-F238E27FC236}">
                <a16:creationId xmlns:a16="http://schemas.microsoft.com/office/drawing/2014/main" id="{5897BB54-71DB-DD45-A7CF-B41B63848DFD}"/>
              </a:ext>
            </a:extLst>
          </p:cNvPr>
          <p:cNvSpPr txBox="1"/>
          <p:nvPr/>
        </p:nvSpPr>
        <p:spPr>
          <a:xfrm>
            <a:off x="4473631" y="3977378"/>
            <a:ext cx="769763" cy="646331"/>
          </a:xfrm>
          <a:prstGeom prst="rect">
            <a:avLst/>
          </a:prstGeom>
          <a:noFill/>
        </p:spPr>
        <p:txBody>
          <a:bodyPr wrap="none" rtlCol="0">
            <a:spAutoFit/>
          </a:bodyPr>
          <a:lstStyle/>
          <a:p>
            <a:pPr algn="ctr"/>
            <a:r>
              <a:rPr lang="en-GB" dirty="0"/>
              <a:t>Dense</a:t>
            </a:r>
          </a:p>
          <a:p>
            <a:pPr algn="ctr"/>
            <a:r>
              <a:rPr lang="en-GB" dirty="0"/>
              <a:t>Layer</a:t>
            </a:r>
          </a:p>
        </p:txBody>
      </p:sp>
      <p:sp>
        <p:nvSpPr>
          <p:cNvPr id="143" name="TextBox 142">
            <a:extLst>
              <a:ext uri="{FF2B5EF4-FFF2-40B4-BE49-F238E27FC236}">
                <a16:creationId xmlns:a16="http://schemas.microsoft.com/office/drawing/2014/main" id="{BA2F92AB-9CFF-A54A-A65E-A98963DF98CE}"/>
              </a:ext>
            </a:extLst>
          </p:cNvPr>
          <p:cNvSpPr txBox="1"/>
          <p:nvPr/>
        </p:nvSpPr>
        <p:spPr>
          <a:xfrm>
            <a:off x="7880816" y="2825598"/>
            <a:ext cx="946093" cy="646331"/>
          </a:xfrm>
          <a:prstGeom prst="rect">
            <a:avLst/>
          </a:prstGeom>
          <a:noFill/>
        </p:spPr>
        <p:txBody>
          <a:bodyPr wrap="none" rtlCol="0">
            <a:spAutoFit/>
          </a:bodyPr>
          <a:lstStyle/>
          <a:p>
            <a:pPr algn="ctr"/>
            <a:r>
              <a:rPr lang="en-GB" dirty="0"/>
              <a:t>4 </a:t>
            </a:r>
          </a:p>
          <a:p>
            <a:pPr algn="ctr"/>
            <a:r>
              <a:rPr lang="en-GB" dirty="0"/>
              <a:t>Outputs</a:t>
            </a:r>
          </a:p>
        </p:txBody>
      </p:sp>
      <p:sp>
        <p:nvSpPr>
          <p:cNvPr id="144" name="TextBox 143">
            <a:extLst>
              <a:ext uri="{FF2B5EF4-FFF2-40B4-BE49-F238E27FC236}">
                <a16:creationId xmlns:a16="http://schemas.microsoft.com/office/drawing/2014/main" id="{77757864-C0A8-8243-B44B-E0BB2D223AC8}"/>
              </a:ext>
            </a:extLst>
          </p:cNvPr>
          <p:cNvSpPr txBox="1"/>
          <p:nvPr/>
        </p:nvSpPr>
        <p:spPr>
          <a:xfrm>
            <a:off x="487680" y="5803392"/>
            <a:ext cx="7259873" cy="369332"/>
          </a:xfrm>
          <a:prstGeom prst="rect">
            <a:avLst/>
          </a:prstGeom>
          <a:noFill/>
        </p:spPr>
        <p:txBody>
          <a:bodyPr wrap="none" rtlCol="0">
            <a:spAutoFit/>
          </a:bodyPr>
          <a:lstStyle/>
          <a:p>
            <a:r>
              <a:rPr lang="en-GB" dirty="0"/>
              <a:t>Using 684 samples for input and 228 samples for evaluation over 30 epochs</a:t>
            </a:r>
          </a:p>
        </p:txBody>
      </p:sp>
      <p:sp>
        <p:nvSpPr>
          <p:cNvPr id="55" name="Oval 54">
            <a:extLst>
              <a:ext uri="{FF2B5EF4-FFF2-40B4-BE49-F238E27FC236}">
                <a16:creationId xmlns:a16="http://schemas.microsoft.com/office/drawing/2014/main" id="{79C1FF14-20C1-084C-90A3-EF4D3CDEEE6A}"/>
              </a:ext>
            </a:extLst>
          </p:cNvPr>
          <p:cNvSpPr/>
          <p:nvPr/>
        </p:nvSpPr>
        <p:spPr>
          <a:xfrm>
            <a:off x="6151698" y="3706273"/>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63017CB-F5F4-CF45-9619-EB9254E2E524}"/>
              </a:ext>
            </a:extLst>
          </p:cNvPr>
          <p:cNvSpPr/>
          <p:nvPr/>
        </p:nvSpPr>
        <p:spPr>
          <a:xfrm>
            <a:off x="6151698" y="293808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6C240981-87C0-F040-9597-4397E9FD2711}"/>
              </a:ext>
            </a:extLst>
          </p:cNvPr>
          <p:cNvSpPr/>
          <p:nvPr/>
        </p:nvSpPr>
        <p:spPr>
          <a:xfrm>
            <a:off x="6151698" y="2225262"/>
            <a:ext cx="390144" cy="377952"/>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EDC23B5A-6A9C-D645-9A04-AD6871E1A096}"/>
              </a:ext>
            </a:extLst>
          </p:cNvPr>
          <p:cNvCxnSpPr>
            <a:cxnSpLocks/>
          </p:cNvCxnSpPr>
          <p:nvPr/>
        </p:nvCxnSpPr>
        <p:spPr>
          <a:xfrm flipH="1" flipV="1">
            <a:off x="5044440" y="3517297"/>
            <a:ext cx="1103376" cy="377952"/>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5DB2BB9A-A4D7-464C-8BCA-8AD35BC89E4C}"/>
              </a:ext>
            </a:extLst>
          </p:cNvPr>
          <p:cNvCxnSpPr>
            <a:cxnSpLocks/>
          </p:cNvCxnSpPr>
          <p:nvPr/>
        </p:nvCxnSpPr>
        <p:spPr>
          <a:xfrm flipH="1">
            <a:off x="5053584" y="2438678"/>
            <a:ext cx="1094232" cy="301712"/>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6991A22D-006F-D24C-9561-FC30158C3240}"/>
              </a:ext>
            </a:extLst>
          </p:cNvPr>
          <p:cNvCxnSpPr>
            <a:cxnSpLocks/>
          </p:cNvCxnSpPr>
          <p:nvPr/>
        </p:nvCxnSpPr>
        <p:spPr>
          <a:xfrm flipH="1">
            <a:off x="5053584" y="2438678"/>
            <a:ext cx="1094232" cy="1078619"/>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5C234366-01B9-9D48-97BF-FC3D98FBCCB2}"/>
              </a:ext>
            </a:extLst>
          </p:cNvPr>
          <p:cNvCxnSpPr>
            <a:cxnSpLocks/>
          </p:cNvCxnSpPr>
          <p:nvPr/>
        </p:nvCxnSpPr>
        <p:spPr>
          <a:xfrm flipH="1" flipV="1">
            <a:off x="5044440" y="2740390"/>
            <a:ext cx="1103376" cy="1154859"/>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6E31BBE-4EF1-7546-91C7-97DCC3E3C6E2}"/>
              </a:ext>
            </a:extLst>
          </p:cNvPr>
          <p:cNvCxnSpPr>
            <a:cxnSpLocks/>
          </p:cNvCxnSpPr>
          <p:nvPr/>
        </p:nvCxnSpPr>
        <p:spPr>
          <a:xfrm flipH="1" flipV="1">
            <a:off x="5044440" y="2740390"/>
            <a:ext cx="1103376" cy="386668"/>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682B3B66-76CA-9D4E-A42F-64A07E2CD38F}"/>
              </a:ext>
            </a:extLst>
          </p:cNvPr>
          <p:cNvCxnSpPr>
            <a:cxnSpLocks/>
          </p:cNvCxnSpPr>
          <p:nvPr/>
        </p:nvCxnSpPr>
        <p:spPr>
          <a:xfrm flipH="1">
            <a:off x="5044440" y="3127058"/>
            <a:ext cx="1103376" cy="390239"/>
          </a:xfrm>
          <a:prstGeom prst="line">
            <a:avLst/>
          </a:prstGeom>
        </p:spPr>
        <p:style>
          <a:lnRef idx="2">
            <a:schemeClr val="dk1"/>
          </a:lnRef>
          <a:fillRef idx="0">
            <a:schemeClr val="dk1"/>
          </a:fillRef>
          <a:effectRef idx="1">
            <a:schemeClr val="dk1"/>
          </a:effectRef>
          <a:fontRef idx="minor">
            <a:schemeClr val="tx1"/>
          </a:fontRef>
        </p:style>
      </p:cxnSp>
      <p:sp>
        <p:nvSpPr>
          <p:cNvPr id="66" name="TextBox 65">
            <a:extLst>
              <a:ext uri="{FF2B5EF4-FFF2-40B4-BE49-F238E27FC236}">
                <a16:creationId xmlns:a16="http://schemas.microsoft.com/office/drawing/2014/main" id="{789BAD58-AA68-A543-9C49-B05D4F14CC07}"/>
              </a:ext>
            </a:extLst>
          </p:cNvPr>
          <p:cNvSpPr txBox="1"/>
          <p:nvPr/>
        </p:nvSpPr>
        <p:spPr>
          <a:xfrm>
            <a:off x="5961888" y="4224631"/>
            <a:ext cx="769763" cy="646331"/>
          </a:xfrm>
          <a:prstGeom prst="rect">
            <a:avLst/>
          </a:prstGeom>
          <a:noFill/>
        </p:spPr>
        <p:txBody>
          <a:bodyPr wrap="none" rtlCol="0">
            <a:spAutoFit/>
          </a:bodyPr>
          <a:lstStyle/>
          <a:p>
            <a:pPr algn="ctr"/>
            <a:r>
              <a:rPr lang="en-GB" dirty="0"/>
              <a:t>Dense</a:t>
            </a:r>
          </a:p>
          <a:p>
            <a:pPr algn="ctr"/>
            <a:r>
              <a:rPr lang="en-GB" dirty="0"/>
              <a:t>Layer</a:t>
            </a:r>
          </a:p>
        </p:txBody>
      </p:sp>
      <p:cxnSp>
        <p:nvCxnSpPr>
          <p:cNvPr id="67" name="Straight Connector 66">
            <a:extLst>
              <a:ext uri="{FF2B5EF4-FFF2-40B4-BE49-F238E27FC236}">
                <a16:creationId xmlns:a16="http://schemas.microsoft.com/office/drawing/2014/main" id="{C33E652B-EDEA-624A-953A-0459DB7A17DC}"/>
              </a:ext>
            </a:extLst>
          </p:cNvPr>
          <p:cNvCxnSpPr>
            <a:cxnSpLocks/>
            <a:stCxn id="30" idx="2"/>
            <a:endCxn id="57" idx="6"/>
          </p:cNvCxnSpPr>
          <p:nvPr/>
        </p:nvCxnSpPr>
        <p:spPr>
          <a:xfrm flipH="1" flipV="1">
            <a:off x="6541842" y="2414238"/>
            <a:ext cx="883086" cy="71282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A723BDAE-03E7-3B47-95DE-72E06E5EDF91}"/>
              </a:ext>
            </a:extLst>
          </p:cNvPr>
          <p:cNvCxnSpPr>
            <a:cxnSpLocks/>
            <a:stCxn id="30" idx="2"/>
            <a:endCxn id="56" idx="6"/>
          </p:cNvCxnSpPr>
          <p:nvPr/>
        </p:nvCxnSpPr>
        <p:spPr>
          <a:xfrm flipH="1">
            <a:off x="6541842" y="3127058"/>
            <a:ext cx="883086" cy="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C036A724-5592-FC4D-92AD-C99006F25075}"/>
              </a:ext>
            </a:extLst>
          </p:cNvPr>
          <p:cNvCxnSpPr>
            <a:cxnSpLocks/>
            <a:stCxn id="30" idx="2"/>
            <a:endCxn id="55" idx="6"/>
          </p:cNvCxnSpPr>
          <p:nvPr/>
        </p:nvCxnSpPr>
        <p:spPr>
          <a:xfrm flipH="1">
            <a:off x="6541842" y="3127058"/>
            <a:ext cx="883086" cy="768191"/>
          </a:xfrm>
          <a:prstGeom prst="line">
            <a:avLst/>
          </a:prstGeom>
        </p:spPr>
        <p:style>
          <a:lnRef idx="2">
            <a:schemeClr val="dk1"/>
          </a:lnRef>
          <a:fillRef idx="0">
            <a:schemeClr val="dk1"/>
          </a:fillRef>
          <a:effectRef idx="1">
            <a:schemeClr val="dk1"/>
          </a:effectRef>
          <a:fontRef idx="minor">
            <a:schemeClr val="tx1"/>
          </a:fontRef>
        </p:style>
      </p:cxnSp>
      <p:pic>
        <p:nvPicPr>
          <p:cNvPr id="2050" name="Picture 2" descr="TensorFlow logo">
            <a:extLst>
              <a:ext uri="{FF2B5EF4-FFF2-40B4-BE49-F238E27FC236}">
                <a16:creationId xmlns:a16="http://schemas.microsoft.com/office/drawing/2014/main" id="{0033FE02-886F-1949-81F7-31A956A23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101" y="370765"/>
            <a:ext cx="2016690" cy="12922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0702B1A-988B-AA44-8BFB-A44DD22E7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54" y="674587"/>
            <a:ext cx="2587794" cy="75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99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1</a:t>
            </a:r>
            <a:r>
              <a:rPr lang="en-US" baseline="30000" dirty="0">
                <a:latin typeface="Arial" charset="0"/>
                <a:ea typeface="Arial" charset="0"/>
                <a:cs typeface="Arial" charset="0"/>
              </a:rPr>
              <a:t>st</a:t>
            </a:r>
            <a:r>
              <a:rPr lang="en-US" dirty="0">
                <a:latin typeface="Arial" charset="0"/>
                <a:ea typeface="Arial" charset="0"/>
                <a:cs typeface="Arial" charset="0"/>
              </a:rPr>
              <a:t> Neural Network</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7</a:t>
            </a:fld>
            <a:endParaRPr lang="en-GB">
              <a:latin typeface="Arial" charset="0"/>
              <a:ea typeface="Arial" charset="0"/>
              <a:cs typeface="Arial" charset="0"/>
            </a:endParaRPr>
          </a:p>
        </p:txBody>
      </p:sp>
      <p:sp>
        <p:nvSpPr>
          <p:cNvPr id="144" name="TextBox 143">
            <a:extLst>
              <a:ext uri="{FF2B5EF4-FFF2-40B4-BE49-F238E27FC236}">
                <a16:creationId xmlns:a16="http://schemas.microsoft.com/office/drawing/2014/main" id="{77757864-C0A8-8243-B44B-E0BB2D223AC8}"/>
              </a:ext>
            </a:extLst>
          </p:cNvPr>
          <p:cNvSpPr txBox="1"/>
          <p:nvPr/>
        </p:nvSpPr>
        <p:spPr>
          <a:xfrm>
            <a:off x="487680" y="5803392"/>
            <a:ext cx="7259873" cy="369332"/>
          </a:xfrm>
          <a:prstGeom prst="rect">
            <a:avLst/>
          </a:prstGeom>
          <a:noFill/>
        </p:spPr>
        <p:txBody>
          <a:bodyPr wrap="none" rtlCol="0">
            <a:spAutoFit/>
          </a:bodyPr>
          <a:lstStyle/>
          <a:p>
            <a:r>
              <a:rPr lang="en-GB" dirty="0"/>
              <a:t>Using 684 samples for input and 228 samples for evaluation over 20 epochs</a:t>
            </a:r>
          </a:p>
        </p:txBody>
      </p:sp>
      <p:sp>
        <p:nvSpPr>
          <p:cNvPr id="6" name="TextBox 5">
            <a:extLst>
              <a:ext uri="{FF2B5EF4-FFF2-40B4-BE49-F238E27FC236}">
                <a16:creationId xmlns:a16="http://schemas.microsoft.com/office/drawing/2014/main" id="{1875C925-DA61-7E4E-A2CA-FCDB973387E3}"/>
              </a:ext>
            </a:extLst>
          </p:cNvPr>
          <p:cNvSpPr txBox="1"/>
          <p:nvPr/>
        </p:nvSpPr>
        <p:spPr>
          <a:xfrm>
            <a:off x="487680" y="989556"/>
            <a:ext cx="8503920"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t>relu</a:t>
            </a:r>
            <a:r>
              <a:rPr lang="en-US" sz="2400" b="1" dirty="0"/>
              <a:t> </a:t>
            </a:r>
            <a:r>
              <a:rPr lang="en-US" sz="2400" dirty="0"/>
              <a:t>- </a:t>
            </a:r>
            <a:r>
              <a:rPr lang="en-GB" sz="2400" dirty="0"/>
              <a:t>Rectified Linear Unit (</a:t>
            </a:r>
            <a:r>
              <a:rPr lang="en-GB" sz="2400" dirty="0" err="1"/>
              <a:t>ReLU</a:t>
            </a:r>
            <a:r>
              <a:rPr lang="en-GB" sz="2400" dirty="0"/>
              <a:t>).</a:t>
            </a:r>
          </a:p>
          <a:p>
            <a:pPr marL="342900" indent="-342900">
              <a:buFont typeface="Arial" panose="020B0604020202020204" pitchFamily="34" charset="0"/>
              <a:buChar char="•"/>
            </a:pPr>
            <a:r>
              <a:rPr lang="en-GB" sz="2400" b="1" dirty="0" err="1"/>
              <a:t>softmax</a:t>
            </a:r>
            <a:r>
              <a:rPr lang="en-GB" sz="2400" dirty="0"/>
              <a:t> is a generalization of logistic regression that can be used for multi-class classification.</a:t>
            </a:r>
          </a:p>
          <a:p>
            <a:pPr marL="342900" indent="-342900">
              <a:buFont typeface="Arial" panose="020B0604020202020204" pitchFamily="34" charset="0"/>
              <a:buChar char="•"/>
            </a:pPr>
            <a:r>
              <a:rPr lang="en-GB" sz="2400" b="1" dirty="0"/>
              <a:t>Cross entropy </a:t>
            </a:r>
            <a:r>
              <a:rPr lang="en-GB" sz="2400" dirty="0"/>
              <a:t>loss function is an optimization function which is used in case of training a classification model which classifies the data by predicting the probability of whether the data belongs to one class or the other class.</a:t>
            </a:r>
          </a:p>
          <a:p>
            <a:pPr marL="342900" indent="-342900">
              <a:buFont typeface="Arial" panose="020B0604020202020204" pitchFamily="34" charset="0"/>
              <a:buChar char="•"/>
            </a:pPr>
            <a:r>
              <a:rPr lang="en-GB" sz="2400" b="1" dirty="0"/>
              <a:t>Adam</a:t>
            </a:r>
            <a:r>
              <a:rPr lang="en-GB" sz="2400" dirty="0"/>
              <a:t> is an optimization algorithm </a:t>
            </a:r>
          </a:p>
          <a:p>
            <a:pPr marL="342900" indent="-342900">
              <a:buFont typeface="Arial" panose="020B0604020202020204" pitchFamily="34" charset="0"/>
              <a:buChar char="•"/>
            </a:pPr>
            <a:endParaRPr lang="en-GB" sz="2400" b="1" dirty="0"/>
          </a:p>
        </p:txBody>
      </p:sp>
    </p:spTree>
    <p:extLst>
      <p:ext uri="{BB962C8B-B14F-4D97-AF65-F5344CB8AC3E}">
        <p14:creationId xmlns:p14="http://schemas.microsoft.com/office/powerpoint/2010/main" val="343483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CA5F0B-7B52-AD4E-B3C7-50BF61864DC0}"/>
              </a:ext>
            </a:extLst>
          </p:cNvPr>
          <p:cNvSpPr/>
          <p:nvPr/>
        </p:nvSpPr>
        <p:spPr>
          <a:xfrm>
            <a:off x="0" y="948690"/>
            <a:ext cx="9040760" cy="3970318"/>
          </a:xfrm>
          <a:prstGeom prst="rect">
            <a:avLst/>
          </a:prstGeom>
        </p:spPr>
        <p:txBody>
          <a:bodyPr wrap="square">
            <a:spAutoFit/>
          </a:bodyPr>
          <a:lstStyle/>
          <a:p>
            <a:r>
              <a:rPr lang="en-GB" dirty="0"/>
              <a:t>Layer (type)                 Output Shape              Param #   </a:t>
            </a:r>
          </a:p>
          <a:p>
            <a:r>
              <a:rPr lang="en-GB" dirty="0"/>
              <a:t>=================================================================</a:t>
            </a:r>
          </a:p>
          <a:p>
            <a:r>
              <a:rPr lang="en-GB" dirty="0"/>
              <a:t>layer_1 (Dense)              (None, 50)                770550    </a:t>
            </a:r>
          </a:p>
          <a:p>
            <a:r>
              <a:rPr lang="en-GB" dirty="0"/>
              <a:t>_________________________________________________________________</a:t>
            </a:r>
          </a:p>
          <a:p>
            <a:r>
              <a:rPr lang="en-GB" dirty="0"/>
              <a:t>layer_2 (Dense)              (None, 100)               5100      </a:t>
            </a:r>
          </a:p>
          <a:p>
            <a:r>
              <a:rPr lang="en-GB" dirty="0"/>
              <a:t>_________________________________________________________________</a:t>
            </a:r>
          </a:p>
          <a:p>
            <a:r>
              <a:rPr lang="en-GB" dirty="0"/>
              <a:t>layer_3 (Dense)              (None, 50)                5050      </a:t>
            </a:r>
          </a:p>
          <a:p>
            <a:r>
              <a:rPr lang="en-GB" dirty="0"/>
              <a:t>_________________________________________________________________</a:t>
            </a:r>
          </a:p>
          <a:p>
            <a:r>
              <a:rPr lang="en-GB" dirty="0"/>
              <a:t>dense_3 (Dense)              (None, 4)                 204       </a:t>
            </a:r>
          </a:p>
          <a:p>
            <a:r>
              <a:rPr lang="en-GB" dirty="0"/>
              <a:t>=================================================================</a:t>
            </a:r>
          </a:p>
          <a:p>
            <a:r>
              <a:rPr lang="en-GB" dirty="0"/>
              <a:t>Total </a:t>
            </a:r>
            <a:r>
              <a:rPr lang="en-GB" dirty="0" err="1"/>
              <a:t>params</a:t>
            </a:r>
            <a:r>
              <a:rPr lang="en-GB" dirty="0"/>
              <a:t>: 780,904</a:t>
            </a:r>
          </a:p>
          <a:p>
            <a:r>
              <a:rPr lang="en-GB" dirty="0"/>
              <a:t>Trainable </a:t>
            </a:r>
            <a:r>
              <a:rPr lang="en-GB" dirty="0" err="1"/>
              <a:t>params</a:t>
            </a:r>
            <a:r>
              <a:rPr lang="en-GB" dirty="0"/>
              <a:t>: 780,904</a:t>
            </a:r>
          </a:p>
          <a:p>
            <a:r>
              <a:rPr lang="en-GB" dirty="0"/>
              <a:t>Non-trainable </a:t>
            </a:r>
            <a:r>
              <a:rPr lang="en-GB" dirty="0" err="1"/>
              <a:t>params</a:t>
            </a:r>
            <a:r>
              <a:rPr lang="en-GB" dirty="0"/>
              <a:t>: 0</a:t>
            </a:r>
          </a:p>
          <a:p>
            <a:r>
              <a:rPr lang="en-GB" dirty="0"/>
              <a:t>_________________________________________________________________</a:t>
            </a:r>
          </a:p>
        </p:txBody>
      </p:sp>
      <p:sp>
        <p:nvSpPr>
          <p:cNvPr id="16" name="Title 1">
            <a:extLst>
              <a:ext uri="{FF2B5EF4-FFF2-40B4-BE49-F238E27FC236}">
                <a16:creationId xmlns:a16="http://schemas.microsoft.com/office/drawing/2014/main" id="{9F1B5A25-7AC4-9046-A82A-42BD675D489E}"/>
              </a:ext>
            </a:extLst>
          </p:cNvPr>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1</a:t>
            </a:r>
            <a:r>
              <a:rPr lang="en-US" baseline="30000" dirty="0">
                <a:latin typeface="Arial" charset="0"/>
                <a:ea typeface="Arial" charset="0"/>
                <a:cs typeface="Arial" charset="0"/>
              </a:rPr>
              <a:t>st</a:t>
            </a:r>
            <a:r>
              <a:rPr lang="en-US" dirty="0">
                <a:latin typeface="Arial" charset="0"/>
                <a:ea typeface="Arial" charset="0"/>
                <a:cs typeface="Arial" charset="0"/>
              </a:rPr>
              <a:t> Neural Network</a:t>
            </a:r>
          </a:p>
        </p:txBody>
      </p:sp>
    </p:spTree>
    <p:extLst>
      <p:ext uri="{BB962C8B-B14F-4D97-AF65-F5344CB8AC3E}">
        <p14:creationId xmlns:p14="http://schemas.microsoft.com/office/powerpoint/2010/main" val="102688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469"/>
            <a:ext cx="8813800" cy="762231"/>
          </a:xfrm>
        </p:spPr>
        <p:txBody>
          <a:bodyPr>
            <a:normAutofit/>
          </a:bodyPr>
          <a:lstStyle/>
          <a:p>
            <a:r>
              <a:rPr lang="en-US" dirty="0">
                <a:latin typeface="Arial" charset="0"/>
                <a:ea typeface="Arial" charset="0"/>
                <a:cs typeface="Arial" charset="0"/>
              </a:rPr>
              <a:t>Convolutional layers</a:t>
            </a:r>
          </a:p>
        </p:txBody>
      </p:sp>
      <p:sp>
        <p:nvSpPr>
          <p:cNvPr id="3" name="Slide Number Placeholder 2"/>
          <p:cNvSpPr>
            <a:spLocks noGrp="1"/>
          </p:cNvSpPr>
          <p:nvPr>
            <p:ph type="sldNum" sz="quarter" idx="12"/>
          </p:nvPr>
        </p:nvSpPr>
        <p:spPr/>
        <p:txBody>
          <a:bodyPr/>
          <a:lstStyle/>
          <a:p>
            <a:fld id="{B4327F8E-B75F-1448-B0D2-402B0B5546CA}" type="slidenum">
              <a:rPr lang="en-GB" smtClean="0">
                <a:latin typeface="Arial" charset="0"/>
                <a:ea typeface="Arial" charset="0"/>
                <a:cs typeface="Arial" charset="0"/>
              </a:rPr>
              <a:t>9</a:t>
            </a:fld>
            <a:endParaRPr lang="en-GB">
              <a:latin typeface="Arial" charset="0"/>
              <a:ea typeface="Arial" charset="0"/>
              <a:cs typeface="Arial" charset="0"/>
            </a:endParaRPr>
          </a:p>
        </p:txBody>
      </p:sp>
      <p:sp>
        <p:nvSpPr>
          <p:cNvPr id="78" name="TextBox 77">
            <a:extLst>
              <a:ext uri="{FF2B5EF4-FFF2-40B4-BE49-F238E27FC236}">
                <a16:creationId xmlns:a16="http://schemas.microsoft.com/office/drawing/2014/main" id="{51D98711-6E50-9342-98DF-F0F561DE3DC5}"/>
              </a:ext>
            </a:extLst>
          </p:cNvPr>
          <p:cNvSpPr txBox="1"/>
          <p:nvPr/>
        </p:nvSpPr>
        <p:spPr>
          <a:xfrm>
            <a:off x="1450636" y="6374061"/>
            <a:ext cx="6268126" cy="369332"/>
          </a:xfrm>
          <a:prstGeom prst="rect">
            <a:avLst/>
          </a:prstGeom>
          <a:noFill/>
        </p:spPr>
        <p:txBody>
          <a:bodyPr wrap="none" rtlCol="0">
            <a:spAutoFit/>
          </a:bodyPr>
          <a:lstStyle/>
          <a:p>
            <a:r>
              <a:rPr lang="en-GB" dirty="0" err="1"/>
              <a:t>Olah</a:t>
            </a:r>
            <a:r>
              <a:rPr lang="en-GB" dirty="0"/>
              <a:t>, et al., "The Building Blocks of Interpretability", </a:t>
            </a:r>
            <a:r>
              <a:rPr lang="en-GB" dirty="0" err="1"/>
              <a:t>Distill</a:t>
            </a:r>
            <a:r>
              <a:rPr lang="en-GB" dirty="0"/>
              <a:t>, 2018.</a:t>
            </a:r>
          </a:p>
        </p:txBody>
      </p:sp>
      <p:pic>
        <p:nvPicPr>
          <p:cNvPr id="6" name="Picture 5">
            <a:extLst>
              <a:ext uri="{FF2B5EF4-FFF2-40B4-BE49-F238E27FC236}">
                <a16:creationId xmlns:a16="http://schemas.microsoft.com/office/drawing/2014/main" id="{8D052087-9756-9C40-92E6-AF5618013510}"/>
              </a:ext>
            </a:extLst>
          </p:cNvPr>
          <p:cNvPicPr>
            <a:picLocks noChangeAspect="1"/>
          </p:cNvPicPr>
          <p:nvPr/>
        </p:nvPicPr>
        <p:blipFill>
          <a:blip r:embed="rId3"/>
          <a:stretch>
            <a:fillRect/>
          </a:stretch>
        </p:blipFill>
        <p:spPr>
          <a:xfrm>
            <a:off x="1483873" y="745886"/>
            <a:ext cx="6201653" cy="5590318"/>
          </a:xfrm>
          <a:prstGeom prst="rect">
            <a:avLst/>
          </a:prstGeom>
        </p:spPr>
      </p:pic>
    </p:spTree>
    <p:extLst>
      <p:ext uri="{BB962C8B-B14F-4D97-AF65-F5344CB8AC3E}">
        <p14:creationId xmlns:p14="http://schemas.microsoft.com/office/powerpoint/2010/main" val="203004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2">
            <a:lumMod val="75000"/>
            <a:lumOff val="25000"/>
          </a:schemeClr>
        </a:solidFill>
      </a:spPr>
      <a:bodyPr wrap="none" rtlCol="0">
        <a:spAutoFit/>
      </a:bodyPr>
      <a:lstStyle>
        <a:defPPr algn="l">
          <a:defRPr sz="2400" b="1" dirty="0"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10195</TotalTime>
  <Words>927</Words>
  <Application>Microsoft Macintosh PowerPoint</Application>
  <PresentationFormat>On-screen Show (4:3)</PresentationFormat>
  <Paragraphs>172</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Can we classify the normalized data?</vt:lpstr>
      <vt:lpstr>Can we classify the normalized data?</vt:lpstr>
      <vt:lpstr>1st Neural Network</vt:lpstr>
      <vt:lpstr>1st Neural Network</vt:lpstr>
      <vt:lpstr>1st Neural Network</vt:lpstr>
      <vt:lpstr>Convolutional layers</vt:lpstr>
      <vt:lpstr>2nd Neural Network with loss</vt:lpstr>
      <vt:lpstr>2nd Neural Network with loss</vt:lpstr>
      <vt:lpstr>Future Work</vt:lpstr>
    </vt:vector>
  </TitlesOfParts>
  <Company>PCB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PCAWG-QC  Discussion 20 October 2015</dc:title>
  <dc:creator>Justin Whalley</dc:creator>
  <cp:lastModifiedBy>Justin Whalley</cp:lastModifiedBy>
  <cp:revision>394</cp:revision>
  <dcterms:created xsi:type="dcterms:W3CDTF">2015-10-20T13:40:17Z</dcterms:created>
  <dcterms:modified xsi:type="dcterms:W3CDTF">2022-02-03T12:18:44Z</dcterms:modified>
</cp:coreProperties>
</file>