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2"/>
  </p:notesMasterIdLst>
  <p:handoutMasterIdLst>
    <p:handoutMasterId r:id="rId13"/>
  </p:handoutMasterIdLst>
  <p:sldIdLst>
    <p:sldId id="320" r:id="rId2"/>
    <p:sldId id="321" r:id="rId3"/>
    <p:sldId id="354" r:id="rId4"/>
    <p:sldId id="355" r:id="rId5"/>
    <p:sldId id="356" r:id="rId6"/>
    <p:sldId id="357" r:id="rId7"/>
    <p:sldId id="358" r:id="rId8"/>
    <p:sldId id="360" r:id="rId9"/>
    <p:sldId id="359" r:id="rId10"/>
    <p:sldId id="361" r:id="rId11"/>
  </p:sldIdLst>
  <p:sldSz cx="11704638" cy="65833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lthy Volunteers" id="{6632C009-606C-664C-8521-D002C3D6E120}">
          <p14:sldIdLst>
            <p14:sldId id="320"/>
            <p14:sldId id="321"/>
            <p14:sldId id="354"/>
            <p14:sldId id="355"/>
            <p14:sldId id="356"/>
            <p14:sldId id="357"/>
            <p14:sldId id="358"/>
            <p14:sldId id="360"/>
            <p14:sldId id="359"/>
            <p14:sldId id="361"/>
          </p14:sldIdLst>
        </p14:section>
      </p14:sectionLst>
    </p:ext>
    <p:ext uri="{EFAFB233-063F-42B5-8137-9DF3F51BA10A}">
      <p15:sldGuideLst xmlns:p15="http://schemas.microsoft.com/office/powerpoint/2012/main">
        <p15:guide id="1" orient="horz" pos="3802">
          <p15:clr>
            <a:srgbClr val="A4A3A4"/>
          </p15:clr>
        </p15:guide>
        <p15:guide id="2" orient="horz" pos="354">
          <p15:clr>
            <a:srgbClr val="A4A3A4"/>
          </p15:clr>
        </p15:guide>
        <p15:guide id="3" orient="horz" pos="2170">
          <p15:clr>
            <a:srgbClr val="A4A3A4"/>
          </p15:clr>
        </p15:guide>
        <p15:guide id="4" orient="horz" pos="954">
          <p15:clr>
            <a:srgbClr val="A4A3A4"/>
          </p15:clr>
        </p15:guide>
        <p15:guide id="5" orient="horz" pos="1706">
          <p15:clr>
            <a:srgbClr val="A4A3A4"/>
          </p15:clr>
        </p15:guide>
        <p15:guide id="6" orient="horz" pos="986">
          <p15:clr>
            <a:srgbClr val="A4A3A4"/>
          </p15:clr>
        </p15:guide>
        <p15:guide id="7" orient="horz" pos="2074">
          <p15:clr>
            <a:srgbClr val="A4A3A4"/>
          </p15:clr>
        </p15:guide>
        <p15:guide id="8" pos="391">
          <p15:clr>
            <a:srgbClr val="A4A3A4"/>
          </p15:clr>
        </p15:guide>
        <p15:guide id="9" pos="6975">
          <p15:clr>
            <a:srgbClr val="A4A3A4"/>
          </p15:clr>
        </p15:guide>
        <p15:guide id="10" pos="37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749"/>
    <a:srgbClr val="008D36"/>
    <a:srgbClr val="F07E0A"/>
    <a:srgbClr val="FEC200"/>
    <a:srgbClr val="002E45"/>
    <a:srgbClr val="2A512C"/>
    <a:srgbClr val="F8B66E"/>
    <a:srgbClr val="4C8026"/>
    <a:srgbClr val="009AB2"/>
    <a:srgbClr val="FACD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83537" autoAdjust="0"/>
  </p:normalViewPr>
  <p:slideViewPr>
    <p:cSldViewPr snapToGrid="0" snapToObjects="1">
      <p:cViewPr varScale="1">
        <p:scale>
          <a:sx n="110" d="100"/>
          <a:sy n="110" d="100"/>
        </p:scale>
        <p:origin x="1600" y="184"/>
      </p:cViewPr>
      <p:guideLst>
        <p:guide orient="horz" pos="3802"/>
        <p:guide orient="horz" pos="354"/>
        <p:guide orient="horz" pos="2170"/>
        <p:guide orient="horz" pos="954"/>
        <p:guide orient="horz" pos="1706"/>
        <p:guide orient="horz" pos="986"/>
        <p:guide orient="horz" pos="2074"/>
        <p:guide pos="391"/>
        <p:guide pos="6975"/>
        <p:guide pos="3703"/>
      </p:guideLst>
    </p:cSldViewPr>
  </p:slideViewPr>
  <p:notesTextViewPr>
    <p:cViewPr>
      <p:scale>
        <a:sx n="100" d="100"/>
        <a:sy n="100" d="100"/>
      </p:scale>
      <p:origin x="0" y="0"/>
    </p:cViewPr>
  </p:notesTextViewPr>
  <p:sorterViewPr>
    <p:cViewPr>
      <p:scale>
        <a:sx n="37" d="100"/>
        <a:sy n="37"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41CF24-3E30-6F45-8508-063136DBEC17}" type="datetimeFigureOut">
              <a:rPr lang="en-US" smtClean="0"/>
              <a:t>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85ABA9-268C-904D-BA5F-A75B4C00F7EE}" type="slidenum">
              <a:rPr lang="en-US" smtClean="0"/>
              <a:t>‹#›</a:t>
            </a:fld>
            <a:endParaRPr lang="en-US"/>
          </a:p>
        </p:txBody>
      </p:sp>
    </p:spTree>
    <p:extLst>
      <p:ext uri="{BB962C8B-B14F-4D97-AF65-F5344CB8AC3E}">
        <p14:creationId xmlns:p14="http://schemas.microsoft.com/office/powerpoint/2010/main" val="2195452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CDAD1-720D-1246-90C4-930A0009B70D}" type="datetimeFigureOut">
              <a:rPr lang="en-US" smtClean="0"/>
              <a:t>2/1/22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B9F813-9AFC-964D-A8FB-CF21BEE11BA8}" type="slidenum">
              <a:rPr lang="en-US" smtClean="0"/>
              <a:t>‹#›</a:t>
            </a:fld>
            <a:endParaRPr lang="en-US"/>
          </a:p>
        </p:txBody>
      </p:sp>
    </p:spTree>
    <p:extLst>
      <p:ext uri="{BB962C8B-B14F-4D97-AF65-F5344CB8AC3E}">
        <p14:creationId xmlns:p14="http://schemas.microsoft.com/office/powerpoint/2010/main" val="30636000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B9F813-9AFC-964D-A8FB-CF21BEE11BA8}" type="slidenum">
              <a:rPr lang="en-US" smtClean="0"/>
              <a:t>1</a:t>
            </a:fld>
            <a:endParaRPr lang="en-US"/>
          </a:p>
        </p:txBody>
      </p:sp>
    </p:spTree>
    <p:extLst>
      <p:ext uri="{BB962C8B-B14F-4D97-AF65-F5344CB8AC3E}">
        <p14:creationId xmlns:p14="http://schemas.microsoft.com/office/powerpoint/2010/main" val="2936330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So we have a dataset for 912 samples, gene expression data for ~15,000 genes. </a:t>
            </a:r>
          </a:p>
        </p:txBody>
      </p:sp>
      <p:sp>
        <p:nvSpPr>
          <p:cNvPr id="4" name="Slide Number Placeholder 3"/>
          <p:cNvSpPr>
            <a:spLocks noGrp="1"/>
          </p:cNvSpPr>
          <p:nvPr>
            <p:ph type="sldNum" sz="quarter" idx="5"/>
          </p:nvPr>
        </p:nvSpPr>
        <p:spPr/>
        <p:txBody>
          <a:bodyPr/>
          <a:lstStyle/>
          <a:p>
            <a:fld id="{00852781-589E-1342-9FF2-F49B87B49D0B}" type="slidenum">
              <a:rPr lang="en-GB" smtClean="0"/>
              <a:t>10</a:t>
            </a:fld>
            <a:endParaRPr lang="en-GB"/>
          </a:p>
        </p:txBody>
      </p:sp>
    </p:spTree>
    <p:extLst>
      <p:ext uri="{BB962C8B-B14F-4D97-AF65-F5344CB8AC3E}">
        <p14:creationId xmlns:p14="http://schemas.microsoft.com/office/powerpoint/2010/main" val="278427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plots – gene expression of TNF over time</a:t>
            </a:r>
          </a:p>
        </p:txBody>
      </p:sp>
      <p:sp>
        <p:nvSpPr>
          <p:cNvPr id="4" name="Slide Number Placeholder 3"/>
          <p:cNvSpPr>
            <a:spLocks noGrp="1"/>
          </p:cNvSpPr>
          <p:nvPr>
            <p:ph type="sldNum" sz="quarter" idx="5"/>
          </p:nvPr>
        </p:nvSpPr>
        <p:spPr/>
        <p:txBody>
          <a:bodyPr/>
          <a:lstStyle/>
          <a:p>
            <a:fld id="{EFB9F813-9AFC-964D-A8FB-CF21BEE11BA8}" type="slidenum">
              <a:rPr lang="en-US" smtClean="0"/>
              <a:t>2</a:t>
            </a:fld>
            <a:endParaRPr lang="en-US"/>
          </a:p>
        </p:txBody>
      </p:sp>
    </p:spTree>
    <p:extLst>
      <p:ext uri="{BB962C8B-B14F-4D97-AF65-F5344CB8AC3E}">
        <p14:creationId xmlns:p14="http://schemas.microsoft.com/office/powerpoint/2010/main" val="343249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PCA will find the "best" line according to two different criteria of what is the "best". First, the variation of values along this line should be maximal. Pay attention to how the "spread" (we call it "variance") of the red dots changes while the line rotates; can you see when it reaches maximum? Second, if we reconstruct the original two characteristics (position of a blue dot) from the new one (position of a red dot), the reconstruction error will be given by the length of the connecting red line. Observe how the length of these red lines changes while the line rotates; can you see when the total length reaches minimum?</a:t>
            </a:r>
            <a:endParaRPr lang="en-US" dirty="0"/>
          </a:p>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3</a:t>
            </a:fld>
            <a:endParaRPr lang="en-GB"/>
          </a:p>
        </p:txBody>
      </p:sp>
    </p:spTree>
    <p:extLst>
      <p:ext uri="{BB962C8B-B14F-4D97-AF65-F5344CB8AC3E}">
        <p14:creationId xmlns:p14="http://schemas.microsoft.com/office/powerpoint/2010/main" val="423728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we have a high correlation, reducing the dimensions makes sense (in this case the PCA component one explains a high percentage of variance of the dataset).</a:t>
            </a:r>
          </a:p>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4</a:t>
            </a:fld>
            <a:endParaRPr lang="en-GB"/>
          </a:p>
        </p:txBody>
      </p:sp>
    </p:spTree>
    <p:extLst>
      <p:ext uri="{BB962C8B-B14F-4D97-AF65-F5344CB8AC3E}">
        <p14:creationId xmlns:p14="http://schemas.microsoft.com/office/powerpoint/2010/main" val="234581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algn="l"/>
            <a:r>
              <a:rPr lang="en-US" dirty="0"/>
              <a:t>However when we have low level of correlation, we are less successful in reducing the dimensions, in this case both components tend to explain the same amount of variance of the dataset.</a:t>
            </a:r>
          </a:p>
          <a:p>
            <a:pPr algn="l"/>
            <a:endParaRPr lang="en-US" dirty="0"/>
          </a:p>
          <a:p>
            <a:pPr algn="l"/>
            <a:r>
              <a:rPr lang="en-US" dirty="0"/>
              <a:t>We rarely would use PCA on a two dimensional dataset, lets look instead a gene expression experiment.</a:t>
            </a:r>
          </a:p>
        </p:txBody>
      </p:sp>
      <p:sp>
        <p:nvSpPr>
          <p:cNvPr id="4" name="Slide Number Placeholder 3"/>
          <p:cNvSpPr>
            <a:spLocks noGrp="1"/>
          </p:cNvSpPr>
          <p:nvPr>
            <p:ph type="sldNum" sz="quarter" idx="5"/>
          </p:nvPr>
        </p:nvSpPr>
        <p:spPr/>
        <p:txBody>
          <a:bodyPr/>
          <a:lstStyle/>
          <a:p>
            <a:fld id="{00852781-589E-1342-9FF2-F49B87B49D0B}" type="slidenum">
              <a:rPr lang="en-GB" smtClean="0"/>
              <a:t>5</a:t>
            </a:fld>
            <a:endParaRPr lang="en-GB"/>
          </a:p>
        </p:txBody>
      </p:sp>
    </p:spTree>
    <p:extLst>
      <p:ext uri="{BB962C8B-B14F-4D97-AF65-F5344CB8AC3E}">
        <p14:creationId xmlns:p14="http://schemas.microsoft.com/office/powerpoint/2010/main" val="168845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dataset we have:</a:t>
            </a:r>
          </a:p>
          <a:p>
            <a:r>
              <a:rPr lang="en-GB" dirty="0"/>
              <a:t>228 donors, ~15000</a:t>
            </a:r>
            <a:r>
              <a:rPr lang="en-GB" baseline="0" dirty="0"/>
              <a:t> gene expression values</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6</a:t>
            </a:fld>
            <a:endParaRPr lang="en-GB"/>
          </a:p>
        </p:txBody>
      </p:sp>
    </p:spTree>
    <p:extLst>
      <p:ext uri="{BB962C8B-B14F-4D97-AF65-F5344CB8AC3E}">
        <p14:creationId xmlns:p14="http://schemas.microsoft.com/office/powerpoint/2010/main" val="4978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Gene expression for the monocytes treated by </a:t>
            </a:r>
            <a:r>
              <a:rPr lang="en-GB" dirty="0" err="1"/>
              <a:t>inteferon</a:t>
            </a:r>
            <a:r>
              <a:rPr lang="en-GB" dirty="0"/>
              <a:t>-gamma – proteins</a:t>
            </a:r>
            <a:r>
              <a:rPr lang="en-GB" baseline="0" dirty="0"/>
              <a:t> that help regulated the immune system.</a:t>
            </a:r>
            <a:endParaRPr lang="en-US" dirty="0"/>
          </a:p>
        </p:txBody>
      </p:sp>
      <p:sp>
        <p:nvSpPr>
          <p:cNvPr id="4" name="Slide Number Placeholder 3"/>
          <p:cNvSpPr>
            <a:spLocks noGrp="1"/>
          </p:cNvSpPr>
          <p:nvPr>
            <p:ph type="sldNum" sz="quarter" idx="5"/>
          </p:nvPr>
        </p:nvSpPr>
        <p:spPr/>
        <p:txBody>
          <a:bodyPr/>
          <a:lstStyle/>
          <a:p>
            <a:fld id="{00852781-589E-1342-9FF2-F49B87B49D0B}" type="slidenum">
              <a:rPr lang="en-GB" smtClean="0"/>
              <a:t>7</a:t>
            </a:fld>
            <a:endParaRPr lang="en-GB"/>
          </a:p>
        </p:txBody>
      </p:sp>
    </p:spTree>
    <p:extLst>
      <p:ext uri="{BB962C8B-B14F-4D97-AF65-F5344CB8AC3E}">
        <p14:creationId xmlns:p14="http://schemas.microsoft.com/office/powerpoint/2010/main" val="229844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Major</a:t>
            </a:r>
            <a:r>
              <a:rPr lang="en-GB" baseline="0" dirty="0"/>
              <a:t> component of the outer wall of gram negative bacteria, which our body registers as a toxin and elicits a strong immune response.</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8</a:t>
            </a:fld>
            <a:endParaRPr lang="en-GB"/>
          </a:p>
        </p:txBody>
      </p:sp>
    </p:spTree>
    <p:extLst>
      <p:ext uri="{BB962C8B-B14F-4D97-AF65-F5344CB8AC3E}">
        <p14:creationId xmlns:p14="http://schemas.microsoft.com/office/powerpoint/2010/main" val="336139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Also gene</a:t>
            </a:r>
            <a:r>
              <a:rPr lang="en-GB" baseline="0" dirty="0"/>
              <a:t> expression after 1 day of being treated.</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9</a:t>
            </a:fld>
            <a:endParaRPr lang="en-GB"/>
          </a:p>
        </p:txBody>
      </p:sp>
    </p:spTree>
    <p:extLst>
      <p:ext uri="{BB962C8B-B14F-4D97-AF65-F5344CB8AC3E}">
        <p14:creationId xmlns:p14="http://schemas.microsoft.com/office/powerpoint/2010/main" val="2641928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1" hasCustomPrompt="1"/>
          </p:nvPr>
        </p:nvSpPr>
        <p:spPr>
          <a:xfrm>
            <a:off x="620713" y="5192713"/>
            <a:ext cx="10452100" cy="927100"/>
          </a:xfrm>
        </p:spPr>
        <p:txBody>
          <a:bodyPr>
            <a:normAutofit/>
          </a:bodyPr>
          <a:lstStyle>
            <a:lvl1pPr>
              <a:defRPr sz="3000" baseline="0">
                <a:solidFill>
                  <a:schemeClr val="tx1"/>
                </a:solidFill>
              </a:defRPr>
            </a:lvl1pPr>
          </a:lstStyle>
          <a:p>
            <a:pPr lvl="0"/>
            <a:r>
              <a:rPr lang="en-GB" dirty="0"/>
              <a:t>Joe </a:t>
            </a:r>
            <a:r>
              <a:rPr lang="en-GB" dirty="0" err="1"/>
              <a:t>Bloggs</a:t>
            </a:r>
            <a:r>
              <a:rPr lang="en-GB" dirty="0"/>
              <a:t>, June 27</a:t>
            </a:r>
            <a:endParaRPr lang="en-US" dirty="0"/>
          </a:p>
        </p:txBody>
      </p:sp>
      <p:sp>
        <p:nvSpPr>
          <p:cNvPr id="11" name="Title 8"/>
          <p:cNvSpPr>
            <a:spLocks noGrp="1"/>
          </p:cNvSpPr>
          <p:nvPr>
            <p:ph type="title" hasCustomPrompt="1"/>
          </p:nvPr>
        </p:nvSpPr>
        <p:spPr>
          <a:xfrm>
            <a:off x="620713" y="1881319"/>
            <a:ext cx="10457657" cy="1293681"/>
          </a:xfrm>
        </p:spPr>
        <p:txBody>
          <a:bodyPr anchor="ctr">
            <a:normAutofit/>
          </a:bodyPr>
          <a:lstStyle>
            <a:lvl1pPr>
              <a:defRPr>
                <a:solidFill>
                  <a:schemeClr val="tx1"/>
                </a:solidFill>
              </a:defRPr>
            </a:lvl1pPr>
          </a:lstStyle>
          <a:p>
            <a:r>
              <a:rPr lang="en-GB" dirty="0"/>
              <a:t>Headline here</a:t>
            </a:r>
            <a:endParaRPr lang="en-US" dirty="0"/>
          </a:p>
        </p:txBody>
      </p:sp>
      <p:sp>
        <p:nvSpPr>
          <p:cNvPr id="12" name="Text Placeholder 22"/>
          <p:cNvSpPr>
            <a:spLocks noGrp="1"/>
          </p:cNvSpPr>
          <p:nvPr>
            <p:ph type="body" sz="quarter" idx="12" hasCustomPrompt="1"/>
          </p:nvPr>
        </p:nvSpPr>
        <p:spPr>
          <a:xfrm>
            <a:off x="627063" y="3543300"/>
            <a:ext cx="10452100" cy="685800"/>
          </a:xfrm>
        </p:spPr>
        <p:txBody>
          <a:bodyPr anchor="t"/>
          <a:lstStyle>
            <a:lvl1pPr>
              <a:defRPr>
                <a:solidFill>
                  <a:schemeClr val="accent3"/>
                </a:solidFill>
              </a:defRPr>
            </a:lvl1pPr>
          </a:lstStyle>
          <a:p>
            <a:pPr lvl="0"/>
            <a:r>
              <a:rPr lang="en-US" dirty="0"/>
              <a:t>Sub heading goes here</a:t>
            </a:r>
          </a:p>
        </p:txBody>
      </p:sp>
      <p:pic>
        <p:nvPicPr>
          <p:cNvPr id="2" name="Picture 1" descr="HUMAN GENETICS 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49783"/>
            <a:ext cx="1962912" cy="886968"/>
          </a:xfrm>
          <a:prstGeom prst="rect">
            <a:avLst/>
          </a:prstGeom>
        </p:spPr>
      </p:pic>
    </p:spTree>
    <p:extLst>
      <p:ext uri="{BB962C8B-B14F-4D97-AF65-F5344CB8AC3E}">
        <p14:creationId xmlns:p14="http://schemas.microsoft.com/office/powerpoint/2010/main" val="258493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9_Full bleed image">
    <p:bg>
      <p:bgPr>
        <a:solidFill>
          <a:schemeClr val="accent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0" y="0"/>
            <a:ext cx="11704638" cy="6583363"/>
          </a:xfrm>
          <a:solidFill>
            <a:schemeClr val="bg2"/>
          </a:solidFill>
        </p:spPr>
        <p:txBody>
          <a:bodyPr anchor="ctr">
            <a:normAutofit/>
          </a:bodyPr>
          <a:lstStyle>
            <a:lvl1pPr algn="ctr">
              <a:defRPr sz="2000">
                <a:solidFill>
                  <a:schemeClr val="bg1"/>
                </a:solidFill>
                <a:latin typeface="Arial"/>
                <a:cs typeface="Arial"/>
              </a:defRPr>
            </a:lvl1pPr>
          </a:lstStyle>
          <a:p>
            <a:r>
              <a:rPr lang="en-US" dirty="0"/>
              <a:t>Drag and drop/click icon to add image</a:t>
            </a:r>
          </a:p>
        </p:txBody>
      </p:sp>
    </p:spTree>
    <p:extLst>
      <p:ext uri="{BB962C8B-B14F-4D97-AF65-F5344CB8AC3E}">
        <p14:creationId xmlns:p14="http://schemas.microsoft.com/office/powerpoint/2010/main" val="29556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hart+Text">
    <p:bg>
      <p:bgPr>
        <a:solidFill>
          <a:schemeClr val="bg1"/>
        </a:solidFill>
        <a:effectLst/>
      </p:bgPr>
    </p:bg>
    <p:spTree>
      <p:nvGrpSpPr>
        <p:cNvPr id="1" name=""/>
        <p:cNvGrpSpPr/>
        <p:nvPr/>
      </p:nvGrpSpPr>
      <p:grpSpPr>
        <a:xfrm>
          <a:off x="0" y="0"/>
          <a:ext cx="0" cy="0"/>
          <a:chOff x="0" y="0"/>
          <a:chExt cx="0" cy="0"/>
        </a:xfrm>
      </p:grpSpPr>
      <p:sp>
        <p:nvSpPr>
          <p:cNvPr id="36" name="Chart Placeholder 2"/>
          <p:cNvSpPr>
            <a:spLocks noGrp="1"/>
          </p:cNvSpPr>
          <p:nvPr>
            <p:ph type="chart" sz="quarter" idx="20"/>
          </p:nvPr>
        </p:nvSpPr>
        <p:spPr>
          <a:xfrm>
            <a:off x="627063" y="2477134"/>
            <a:ext cx="6261469" cy="3550604"/>
          </a:xfrm>
        </p:spPr>
        <p:txBody>
          <a:bodyPr anchor="ctr">
            <a:normAutofit/>
          </a:bodyPr>
          <a:lstStyle>
            <a:lvl1pPr algn="ctr">
              <a:defRPr sz="1800">
                <a:solidFill>
                  <a:srgbClr val="FF0F2D"/>
                </a:solidFill>
                <a:latin typeface="Arial"/>
                <a:cs typeface="Arial"/>
              </a:defRPr>
            </a:lvl1pPr>
          </a:lstStyle>
          <a:p>
            <a:r>
              <a:rPr lang="en-US"/>
              <a:t>Click icon to add chart</a:t>
            </a:r>
            <a:endParaRPr lang="en-US" dirty="0"/>
          </a:p>
        </p:txBody>
      </p:sp>
      <p:sp>
        <p:nvSpPr>
          <p:cNvPr id="14" name="Text Placeholder 8"/>
          <p:cNvSpPr>
            <a:spLocks noGrp="1"/>
          </p:cNvSpPr>
          <p:nvPr>
            <p:ph type="body" sz="quarter" idx="15" hasCustomPrompt="1"/>
          </p:nvPr>
        </p:nvSpPr>
        <p:spPr>
          <a:xfrm>
            <a:off x="7226300" y="2477135"/>
            <a:ext cx="3852070" cy="3558542"/>
          </a:xfrm>
        </p:spPr>
        <p:txBody>
          <a:bodyPr anchor="t">
            <a:noAutofit/>
          </a:bodyPr>
          <a:lstStyle>
            <a:lvl1pPr>
              <a:spcBef>
                <a:spcPts val="1000"/>
              </a:spcBef>
              <a:defRPr sz="2400">
                <a:solidFill>
                  <a:schemeClr val="bg2"/>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21"/>
          </p:nvPr>
        </p:nvSpPr>
        <p:spPr/>
        <p:txBody>
          <a:bodyPr/>
          <a:lstStyle/>
          <a:p>
            <a:fld id="{D3AE1879-E7C0-CA48-BB1D-37914B185EA4}" type="slidenum">
              <a:rPr lang="en-GB" smtClean="0"/>
              <a:pPr/>
              <a:t>‹#›</a:t>
            </a:fld>
            <a:endParaRPr lang="en-GB" dirty="0"/>
          </a:p>
        </p:txBody>
      </p:sp>
      <p:sp>
        <p:nvSpPr>
          <p:cNvPr id="16"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chemeClr val="bg2"/>
                </a:solidFill>
              </a:defRPr>
            </a:lvl1pPr>
          </a:lstStyle>
          <a:p>
            <a:pPr lvl="0"/>
            <a:r>
              <a:rPr lang="en-GB" dirty="0"/>
              <a:t>Subheading here</a:t>
            </a:r>
          </a:p>
        </p:txBody>
      </p:sp>
    </p:spTree>
    <p:extLst>
      <p:ext uri="{BB962C8B-B14F-4D97-AF65-F5344CB8AC3E}">
        <p14:creationId xmlns:p14="http://schemas.microsoft.com/office/powerpoint/2010/main" val="30403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harts: 2x">
    <p:bg>
      <p:bgPr>
        <a:solidFill>
          <a:schemeClr val="bg1"/>
        </a:solidFill>
        <a:effectLst/>
      </p:bgPr>
    </p:bg>
    <p:spTree>
      <p:nvGrpSpPr>
        <p:cNvPr id="1" name=""/>
        <p:cNvGrpSpPr/>
        <p:nvPr/>
      </p:nvGrpSpPr>
      <p:grpSpPr>
        <a:xfrm>
          <a:off x="0" y="0"/>
          <a:ext cx="0" cy="0"/>
          <a:chOff x="0" y="0"/>
          <a:chExt cx="0" cy="0"/>
        </a:xfrm>
      </p:grpSpPr>
      <p:sp>
        <p:nvSpPr>
          <p:cNvPr id="36" name="Chart Placeholder 2"/>
          <p:cNvSpPr>
            <a:spLocks noGrp="1"/>
          </p:cNvSpPr>
          <p:nvPr>
            <p:ph type="chart" sz="quarter" idx="20"/>
          </p:nvPr>
        </p:nvSpPr>
        <p:spPr>
          <a:xfrm>
            <a:off x="627064" y="2477134"/>
            <a:ext cx="5081239" cy="3558541"/>
          </a:xfrm>
        </p:spPr>
        <p:txBody>
          <a:bodyPr anchor="ctr">
            <a:normAutofit/>
          </a:bodyPr>
          <a:lstStyle>
            <a:lvl1pPr algn="ctr">
              <a:defRPr sz="1800">
                <a:solidFill>
                  <a:srgbClr val="FF0000"/>
                </a:solidFill>
                <a:latin typeface="Arial"/>
                <a:cs typeface="Arial"/>
              </a:defRPr>
            </a:lvl1pPr>
          </a:lstStyle>
          <a:p>
            <a:r>
              <a:rPr lang="en-US"/>
              <a:t>Click icon to add chart</a:t>
            </a:r>
          </a:p>
        </p:txBody>
      </p:sp>
      <p:sp>
        <p:nvSpPr>
          <p:cNvPr id="18" name="Chart Placeholder 2"/>
          <p:cNvSpPr>
            <a:spLocks noGrp="1"/>
          </p:cNvSpPr>
          <p:nvPr>
            <p:ph type="chart" sz="quarter" idx="22"/>
          </p:nvPr>
        </p:nvSpPr>
        <p:spPr>
          <a:xfrm>
            <a:off x="5997131" y="2477134"/>
            <a:ext cx="5081239" cy="3558541"/>
          </a:xfrm>
        </p:spPr>
        <p:txBody>
          <a:bodyPr anchor="ctr">
            <a:normAutofit/>
          </a:bodyPr>
          <a:lstStyle>
            <a:lvl1pPr algn="ctr">
              <a:defRPr sz="1800">
                <a:solidFill>
                  <a:srgbClr val="FF0000"/>
                </a:solidFill>
                <a:latin typeface="Arial"/>
                <a:cs typeface="Arial"/>
              </a:defRPr>
            </a:lvl1pPr>
          </a:lstStyle>
          <a:p>
            <a:r>
              <a:rPr lang="en-US"/>
              <a:t>Click icon to add chart</a:t>
            </a:r>
          </a:p>
        </p:txBody>
      </p:sp>
      <p:sp>
        <p:nvSpPr>
          <p:cNvPr id="10"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24"/>
          </p:nvPr>
        </p:nvSpPr>
        <p:spPr/>
        <p:txBody>
          <a:bodyPr/>
          <a:lstStyle/>
          <a:p>
            <a:fld id="{D3AE1879-E7C0-CA48-BB1D-37914B185EA4}" type="slidenum">
              <a:rPr lang="en-GB" smtClean="0"/>
              <a:pPr/>
              <a:t>‹#›</a:t>
            </a:fld>
            <a:endParaRPr lang="en-GB" dirty="0"/>
          </a:p>
        </p:txBody>
      </p:sp>
      <p:sp>
        <p:nvSpPr>
          <p:cNvPr id="23" name="Text Placeholder 2"/>
          <p:cNvSpPr>
            <a:spLocks noGrp="1"/>
          </p:cNvSpPr>
          <p:nvPr>
            <p:ph type="body" sz="quarter" idx="14" hasCustomPrompt="1"/>
          </p:nvPr>
        </p:nvSpPr>
        <p:spPr>
          <a:xfrm>
            <a:off x="625475" y="1801407"/>
            <a:ext cx="5082828" cy="543144"/>
          </a:xfrm>
        </p:spPr>
        <p:txBody>
          <a:bodyPr>
            <a:normAutofit/>
          </a:bodyPr>
          <a:lstStyle>
            <a:lvl1pPr>
              <a:defRPr sz="3000" b="1">
                <a:solidFill>
                  <a:srgbClr val="464749"/>
                </a:solidFill>
              </a:defRPr>
            </a:lvl1pPr>
          </a:lstStyle>
          <a:p>
            <a:pPr lvl="0"/>
            <a:r>
              <a:rPr lang="en-GB" dirty="0"/>
              <a:t>Subheading here</a:t>
            </a:r>
          </a:p>
        </p:txBody>
      </p:sp>
      <p:sp>
        <p:nvSpPr>
          <p:cNvPr id="24" name="Text Placeholder 2"/>
          <p:cNvSpPr>
            <a:spLocks noGrp="1"/>
          </p:cNvSpPr>
          <p:nvPr>
            <p:ph type="body" sz="quarter" idx="25" hasCustomPrompt="1"/>
          </p:nvPr>
        </p:nvSpPr>
        <p:spPr>
          <a:xfrm>
            <a:off x="5997131" y="1801407"/>
            <a:ext cx="508282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75489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End slide">
    <p:bg>
      <p:bgPr>
        <a:solidFill>
          <a:schemeClr val="tx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7" hasCustomPrompt="1"/>
          </p:nvPr>
        </p:nvSpPr>
        <p:spPr>
          <a:xfrm>
            <a:off x="0" y="0"/>
            <a:ext cx="11704638" cy="6583363"/>
          </a:xfrm>
          <a:noFill/>
        </p:spPr>
        <p:txBody>
          <a:bodyPr lIns="720000" tIns="0" rIns="720000" anchor="ctr" anchorCtr="0">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800" baseline="0">
                <a:solidFill>
                  <a:srgbClr val="000000"/>
                </a:solidFill>
                <a:latin typeface="Arial"/>
                <a:cs typeface="Arial"/>
              </a:defRPr>
            </a:lvl1pPr>
          </a:lstStyle>
          <a:p>
            <a:r>
              <a:rPr lang="en-US" dirty="0"/>
              <a:t>Drag and drop/click icon to add image. Then send to back to see titles</a:t>
            </a:r>
          </a:p>
        </p:txBody>
      </p:sp>
      <p:sp>
        <p:nvSpPr>
          <p:cNvPr id="2" name="Title 1"/>
          <p:cNvSpPr>
            <a:spLocks noGrp="1"/>
          </p:cNvSpPr>
          <p:nvPr>
            <p:ph type="title" hasCustomPrompt="1"/>
          </p:nvPr>
        </p:nvSpPr>
        <p:spPr>
          <a:xfrm>
            <a:off x="626269" y="1236228"/>
            <a:ext cx="10452101" cy="1890581"/>
          </a:xfrm>
        </p:spPr>
        <p:txBody>
          <a:bodyPr anchor="t"/>
          <a:lstStyle>
            <a:lvl1pPr algn="l">
              <a:defRPr>
                <a:solidFill>
                  <a:schemeClr val="tx1"/>
                </a:solidFill>
              </a:defRPr>
            </a:lvl1pPr>
          </a:lstStyle>
          <a:p>
            <a:r>
              <a:rPr lang="en-US" dirty="0"/>
              <a:t>Thank you</a:t>
            </a:r>
          </a:p>
        </p:txBody>
      </p:sp>
      <p:sp>
        <p:nvSpPr>
          <p:cNvPr id="4" name="Text Placeholder 20"/>
          <p:cNvSpPr>
            <a:spLocks noGrp="1"/>
          </p:cNvSpPr>
          <p:nvPr>
            <p:ph type="body" sz="quarter" idx="11" hasCustomPrompt="1"/>
          </p:nvPr>
        </p:nvSpPr>
        <p:spPr>
          <a:xfrm>
            <a:off x="620713" y="4673600"/>
            <a:ext cx="10452100" cy="1362075"/>
          </a:xfrm>
        </p:spPr>
        <p:txBody>
          <a:bodyPr anchor="b">
            <a:normAutofit/>
          </a:bodyPr>
          <a:lstStyle>
            <a:lvl1pPr algn="l">
              <a:defRPr sz="2400" baseline="0">
                <a:solidFill>
                  <a:schemeClr val="accent3"/>
                </a:solidFill>
                <a:latin typeface="Arial"/>
                <a:cs typeface="Arial"/>
              </a:defRPr>
            </a:lvl1pPr>
          </a:lstStyle>
          <a:p>
            <a:pPr lvl="0"/>
            <a:r>
              <a:rPr lang="en-GB" dirty="0"/>
              <a:t>@</a:t>
            </a:r>
            <a:r>
              <a:rPr lang="en-GB" dirty="0" err="1"/>
              <a:t>twittername</a:t>
            </a:r>
            <a:endParaRPr lang="en-GB" dirty="0"/>
          </a:p>
          <a:p>
            <a:pPr lvl="0"/>
            <a:r>
              <a:rPr lang="en-GB" dirty="0" err="1"/>
              <a:t>linkedin.com</a:t>
            </a:r>
            <a:r>
              <a:rPr lang="en-GB" dirty="0"/>
              <a:t>/</a:t>
            </a:r>
            <a:r>
              <a:rPr lang="en-GB" dirty="0" err="1"/>
              <a:t>yourname</a:t>
            </a:r>
            <a:endParaRPr lang="en-GB" dirty="0"/>
          </a:p>
          <a:p>
            <a:pPr lvl="0"/>
            <a:r>
              <a:rPr lang="en-GB" dirty="0" err="1"/>
              <a:t>email@wellcome.ac.uk</a:t>
            </a:r>
            <a:endParaRPr lang="en-US" dirty="0"/>
          </a:p>
        </p:txBody>
      </p:sp>
      <p:pic>
        <p:nvPicPr>
          <p:cNvPr id="6" name="Picture 5" descr="HUMAN GENETICS 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148707"/>
            <a:ext cx="1962912" cy="886968"/>
          </a:xfrm>
          <a:prstGeom prst="rect">
            <a:avLst/>
          </a:prstGeom>
        </p:spPr>
      </p:pic>
    </p:spTree>
    <p:extLst>
      <p:ext uri="{BB962C8B-B14F-4D97-AF65-F5344CB8AC3E}">
        <p14:creationId xmlns:p14="http://schemas.microsoft.com/office/powerpoint/2010/main" val="110222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End slide v2">
    <p:bg>
      <p:bgPr>
        <a:solidFill>
          <a:schemeClr val="tx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7" hasCustomPrompt="1"/>
          </p:nvPr>
        </p:nvSpPr>
        <p:spPr>
          <a:xfrm>
            <a:off x="0" y="0"/>
            <a:ext cx="11704638" cy="6583363"/>
          </a:xfrm>
          <a:noFill/>
        </p:spPr>
        <p:txBody>
          <a:bodyPr lIns="720000" tIns="0" rIns="720000" anchor="ctr" anchorCtr="0">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800" baseline="0">
                <a:solidFill>
                  <a:srgbClr val="000000"/>
                </a:solidFill>
                <a:latin typeface="Arial"/>
                <a:cs typeface="Arial"/>
              </a:defRPr>
            </a:lvl1pPr>
          </a:lstStyle>
          <a:p>
            <a:r>
              <a:rPr lang="en-US" dirty="0"/>
              <a:t>Drag and drop/click icon to add image. Then send to back to see titles</a:t>
            </a:r>
          </a:p>
        </p:txBody>
      </p:sp>
      <p:sp>
        <p:nvSpPr>
          <p:cNvPr id="2" name="Title 1"/>
          <p:cNvSpPr>
            <a:spLocks noGrp="1"/>
          </p:cNvSpPr>
          <p:nvPr>
            <p:ph type="title" hasCustomPrompt="1"/>
          </p:nvPr>
        </p:nvSpPr>
        <p:spPr>
          <a:xfrm>
            <a:off x="626269" y="1236228"/>
            <a:ext cx="10452101" cy="1890581"/>
          </a:xfrm>
        </p:spPr>
        <p:txBody>
          <a:bodyPr anchor="t"/>
          <a:lstStyle>
            <a:lvl1pPr algn="l">
              <a:defRPr>
                <a:solidFill>
                  <a:srgbClr val="FFFFFF"/>
                </a:solidFill>
              </a:defRPr>
            </a:lvl1pPr>
          </a:lstStyle>
          <a:p>
            <a:r>
              <a:rPr lang="en-US" dirty="0"/>
              <a:t>Thank you</a:t>
            </a:r>
          </a:p>
        </p:txBody>
      </p:sp>
      <p:sp>
        <p:nvSpPr>
          <p:cNvPr id="4" name="Text Placeholder 20"/>
          <p:cNvSpPr>
            <a:spLocks noGrp="1"/>
          </p:cNvSpPr>
          <p:nvPr>
            <p:ph type="body" sz="quarter" idx="11" hasCustomPrompt="1"/>
          </p:nvPr>
        </p:nvSpPr>
        <p:spPr>
          <a:xfrm>
            <a:off x="620713" y="4673600"/>
            <a:ext cx="10452100" cy="1362075"/>
          </a:xfrm>
        </p:spPr>
        <p:txBody>
          <a:bodyPr anchor="b">
            <a:normAutofit/>
          </a:bodyPr>
          <a:lstStyle>
            <a:lvl1pPr algn="l">
              <a:defRPr sz="2400" baseline="0">
                <a:solidFill>
                  <a:srgbClr val="000000"/>
                </a:solidFill>
                <a:latin typeface="Arial"/>
                <a:cs typeface="Arial"/>
              </a:defRPr>
            </a:lvl1pPr>
          </a:lstStyle>
          <a:p>
            <a:pPr lvl="0"/>
            <a:r>
              <a:rPr lang="en-GB" dirty="0"/>
              <a:t>@</a:t>
            </a:r>
            <a:r>
              <a:rPr lang="en-GB" dirty="0" err="1"/>
              <a:t>twittername</a:t>
            </a:r>
            <a:endParaRPr lang="en-GB" dirty="0"/>
          </a:p>
          <a:p>
            <a:pPr lvl="0"/>
            <a:r>
              <a:rPr lang="en-GB" dirty="0" err="1"/>
              <a:t>linkedin.com</a:t>
            </a:r>
            <a:r>
              <a:rPr lang="en-GB" dirty="0"/>
              <a:t>/</a:t>
            </a:r>
            <a:r>
              <a:rPr lang="en-GB" dirty="0" err="1"/>
              <a:t>yourname</a:t>
            </a:r>
            <a:endParaRPr lang="en-GB" dirty="0"/>
          </a:p>
          <a:p>
            <a:pPr lvl="0"/>
            <a:r>
              <a:rPr lang="en-GB" dirty="0" err="1"/>
              <a:t>email@wellcome.ac.uk</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148707"/>
            <a:ext cx="1962912" cy="886968"/>
          </a:xfrm>
          <a:prstGeom prst="rect">
            <a:avLst/>
          </a:prstGeom>
        </p:spPr>
      </p:pic>
    </p:spTree>
    <p:extLst>
      <p:ext uri="{BB962C8B-B14F-4D97-AF65-F5344CB8AC3E}">
        <p14:creationId xmlns:p14="http://schemas.microsoft.com/office/powerpoint/2010/main" val="161081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072"/>
            </a:lvl1pPr>
            <a:lvl2pPr marL="347464" indent="-224023">
              <a:buFont typeface="Arial" charset="0"/>
              <a:buChar char="•"/>
              <a:tabLst/>
              <a:defRPr sz="2688"/>
            </a:lvl2pPr>
            <a:lvl3pPr marL="562342" indent="-214880">
              <a:buFont typeface="Courier New" charset="0"/>
              <a:buChar char="o"/>
              <a:tabLst/>
              <a:defRPr sz="2304"/>
            </a:lvl3pPr>
            <a:lvl4pPr marL="775697" indent="-199639">
              <a:buFont typeface="Wingdings" charset="2"/>
              <a:buChar char="§"/>
              <a:tabLst/>
              <a:defRPr sz="1920"/>
            </a:lvl4pPr>
            <a:lvl5pPr marL="950952" indent="-201163">
              <a:buFont typeface="Wingdings" charset="2"/>
              <a:buChar char="Ø"/>
              <a:tabLst/>
              <a:defRPr sz="192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9A31D3-5D48-6C49-8100-1BFEDDA27045}" type="datetime1">
              <a:rPr lang="en-SG" smtClean="0"/>
              <a:t>1/2/22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152"/>
            </a:lvl1pPr>
          </a:lstStyle>
          <a:p>
            <a:fld id="{9F3C1A03-04C2-0846-ADDA-213E9916F0D3}" type="slidenum">
              <a:rPr lang="en-GB" smtClean="0"/>
              <a:pPr/>
              <a:t>‹#›</a:t>
            </a:fld>
            <a:endParaRPr lang="en-GB" dirty="0"/>
          </a:p>
        </p:txBody>
      </p:sp>
    </p:spTree>
    <p:extLst>
      <p:ext uri="{BB962C8B-B14F-4D97-AF65-F5344CB8AC3E}">
        <p14:creationId xmlns:p14="http://schemas.microsoft.com/office/powerpoint/2010/main" val="238000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v2">
    <p:bg>
      <p:bgPr>
        <a:solidFill>
          <a:schemeClr val="tx1"/>
        </a:soli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1" hasCustomPrompt="1"/>
          </p:nvPr>
        </p:nvSpPr>
        <p:spPr>
          <a:xfrm>
            <a:off x="620713" y="5192713"/>
            <a:ext cx="10452100" cy="927100"/>
          </a:xfrm>
        </p:spPr>
        <p:txBody>
          <a:bodyPr>
            <a:normAutofit/>
          </a:bodyPr>
          <a:lstStyle>
            <a:lvl1pPr>
              <a:defRPr sz="3000" baseline="0">
                <a:solidFill>
                  <a:schemeClr val="bg1"/>
                </a:solidFill>
              </a:defRPr>
            </a:lvl1pPr>
          </a:lstStyle>
          <a:p>
            <a:pPr lvl="0"/>
            <a:r>
              <a:rPr lang="en-GB" dirty="0"/>
              <a:t>Joe </a:t>
            </a:r>
            <a:r>
              <a:rPr lang="en-GB" dirty="0" err="1"/>
              <a:t>Bloggs</a:t>
            </a:r>
            <a:r>
              <a:rPr lang="en-GB" dirty="0"/>
              <a:t>, June 27</a:t>
            </a:r>
            <a:endParaRPr lang="en-US" dirty="0"/>
          </a:p>
        </p:txBody>
      </p:sp>
      <p:sp>
        <p:nvSpPr>
          <p:cNvPr id="11" name="Title 8"/>
          <p:cNvSpPr>
            <a:spLocks noGrp="1"/>
          </p:cNvSpPr>
          <p:nvPr>
            <p:ph type="title" hasCustomPrompt="1"/>
          </p:nvPr>
        </p:nvSpPr>
        <p:spPr>
          <a:xfrm>
            <a:off x="620713" y="1881319"/>
            <a:ext cx="10457657" cy="1293681"/>
          </a:xfrm>
        </p:spPr>
        <p:txBody>
          <a:bodyPr anchor="ctr">
            <a:normAutofit/>
          </a:bodyPr>
          <a:lstStyle>
            <a:lvl1pPr>
              <a:defRPr>
                <a:solidFill>
                  <a:schemeClr val="bg1"/>
                </a:solidFill>
              </a:defRPr>
            </a:lvl1pPr>
          </a:lstStyle>
          <a:p>
            <a:r>
              <a:rPr lang="en-GB" dirty="0"/>
              <a:t>Headline here</a:t>
            </a:r>
            <a:endParaRPr lang="en-US" dirty="0"/>
          </a:p>
        </p:txBody>
      </p:sp>
      <p:sp>
        <p:nvSpPr>
          <p:cNvPr id="12" name="Text Placeholder 22"/>
          <p:cNvSpPr>
            <a:spLocks noGrp="1"/>
          </p:cNvSpPr>
          <p:nvPr>
            <p:ph type="body" sz="quarter" idx="12" hasCustomPrompt="1"/>
          </p:nvPr>
        </p:nvSpPr>
        <p:spPr>
          <a:xfrm>
            <a:off x="627063" y="3543300"/>
            <a:ext cx="10452100" cy="685800"/>
          </a:xfrm>
        </p:spPr>
        <p:txBody>
          <a:bodyPr anchor="t"/>
          <a:lstStyle>
            <a:lvl1pPr>
              <a:defRPr>
                <a:solidFill>
                  <a:srgbClr val="000000"/>
                </a:solidFill>
              </a:defRPr>
            </a:lvl1pPr>
          </a:lstStyle>
          <a:p>
            <a:pPr lvl="0"/>
            <a:r>
              <a:rPr lang="en-US" dirty="0"/>
              <a:t>Sub heading goes here</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49783"/>
            <a:ext cx="1962912" cy="886968"/>
          </a:xfrm>
          <a:prstGeom prst="rect">
            <a:avLst/>
          </a:prstGeom>
        </p:spPr>
      </p:pic>
    </p:spTree>
    <p:extLst>
      <p:ext uri="{BB962C8B-B14F-4D97-AF65-F5344CB8AC3E}">
        <p14:creationId xmlns:p14="http://schemas.microsoft.com/office/powerpoint/2010/main" val="2221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3AE1879-E7C0-CA48-BB1D-37914B185EA4}" type="slidenum">
              <a:rPr lang="en-GB" smtClean="0"/>
              <a:pPr/>
              <a:t>‹#›</a:t>
            </a:fld>
            <a:endParaRPr lang="en-GB" dirty="0"/>
          </a:p>
        </p:txBody>
      </p:sp>
    </p:spTree>
    <p:extLst>
      <p:ext uri="{BB962C8B-B14F-4D97-AF65-F5344CB8AC3E}">
        <p14:creationId xmlns:p14="http://schemas.microsoft.com/office/powerpoint/2010/main" val="76001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Subhead+Text">
    <p:bg>
      <p:bgPr>
        <a:solidFill>
          <a:schemeClr val="bg1">
            <a:alpha val="0"/>
          </a:schemeClr>
        </a:solidFill>
        <a:effectLst/>
      </p:bgPr>
    </p:bg>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1" name="Content Placeholder 9"/>
          <p:cNvSpPr>
            <a:spLocks noGrp="1"/>
          </p:cNvSpPr>
          <p:nvPr>
            <p:ph sz="quarter" idx="13"/>
          </p:nvPr>
        </p:nvSpPr>
        <p:spPr>
          <a:xfrm>
            <a:off x="626267" y="2377472"/>
            <a:ext cx="10452103" cy="3658204"/>
          </a:xfrm>
        </p:spPr>
        <p:txBody>
          <a:bodyPr anchor="t" anchorCtr="0">
            <a:noAutofit/>
          </a:bodyPr>
          <a:lstStyle>
            <a:lvl1pPr marL="0" indent="0">
              <a:spcBef>
                <a:spcPts val="800"/>
              </a:spcBef>
              <a:buFont typeface="Arial"/>
              <a:buNone/>
              <a:defRPr sz="2400">
                <a:solidFill>
                  <a:schemeClr val="bg2"/>
                </a:solidFill>
              </a:defRPr>
            </a:lvl1pPr>
            <a:lvl2pPr marL="742950" indent="-285750">
              <a:spcBef>
                <a:spcPts val="800"/>
              </a:spcBef>
              <a:buFont typeface="Arial"/>
              <a:buChar char="•"/>
              <a:defRPr sz="2400">
                <a:solidFill>
                  <a:schemeClr val="bg2"/>
                </a:solidFill>
              </a:defRPr>
            </a:lvl2pPr>
            <a:lvl3pPr marL="1143000" indent="-228600">
              <a:spcBef>
                <a:spcPts val="800"/>
              </a:spcBef>
              <a:buFont typeface="Arial"/>
              <a:buChar char="•"/>
              <a:defRPr sz="2400">
                <a:solidFill>
                  <a:schemeClr val="bg2"/>
                </a:solidFill>
              </a:defRPr>
            </a:lvl3pPr>
            <a:lvl4pPr marL="1600200" indent="-228600">
              <a:spcBef>
                <a:spcPts val="800"/>
              </a:spcBef>
              <a:buFont typeface="Arial"/>
              <a:buChar char="•"/>
              <a:defRPr sz="2400">
                <a:solidFill>
                  <a:schemeClr val="bg2"/>
                </a:solidFill>
              </a:defRPr>
            </a:lvl4pPr>
            <a:lvl5pPr marL="2057400" indent="-228600">
              <a:spcBef>
                <a:spcPts val="800"/>
              </a:spcBef>
              <a:buFont typeface="Arial"/>
              <a:buChar char="•"/>
              <a:defRPr sz="2400">
                <a:solidFill>
                  <a:schemeClr val="bg2"/>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chemeClr val="bg2"/>
                </a:solidFill>
              </a:defRPr>
            </a:lvl1pPr>
          </a:lstStyle>
          <a:p>
            <a:pPr lvl="0"/>
            <a:r>
              <a:rPr lang="en-GB" dirty="0"/>
              <a:t>Subheading here</a:t>
            </a:r>
          </a:p>
        </p:txBody>
      </p:sp>
      <p:sp>
        <p:nvSpPr>
          <p:cNvPr id="6" name="Slide Number Placeholder 5"/>
          <p:cNvSpPr>
            <a:spLocks noGrp="1"/>
          </p:cNvSpPr>
          <p:nvPr>
            <p:ph type="sldNum" sz="quarter" idx="15"/>
          </p:nvPr>
        </p:nvSpPr>
        <p:spPr/>
        <p:txBody>
          <a:bodyPr/>
          <a:lstStyle/>
          <a:p>
            <a:fld id="{D3AE1879-E7C0-CA48-BB1D-37914B185EA4}" type="slidenum">
              <a:rPr lang="en-GB" smtClean="0"/>
              <a:pPr/>
              <a:t>‹#›</a:t>
            </a:fld>
            <a:endParaRPr lang="en-GB" dirty="0"/>
          </a:p>
        </p:txBody>
      </p:sp>
    </p:spTree>
    <p:extLst>
      <p:ext uri="{BB962C8B-B14F-4D97-AF65-F5344CB8AC3E}">
        <p14:creationId xmlns:p14="http://schemas.microsoft.com/office/powerpoint/2010/main" val="3554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Subhead+Textx2">
    <p:bg>
      <p:bgPr>
        <a:solidFill>
          <a:schemeClr val="bg1">
            <a:alpha val="0"/>
          </a:schemeClr>
        </a:solidFill>
        <a:effectLst/>
      </p:bgPr>
    </p:bg>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1" name="Content Placeholder 9"/>
          <p:cNvSpPr>
            <a:spLocks noGrp="1"/>
          </p:cNvSpPr>
          <p:nvPr>
            <p:ph sz="quarter" idx="13"/>
          </p:nvPr>
        </p:nvSpPr>
        <p:spPr>
          <a:xfrm>
            <a:off x="626268" y="2377472"/>
            <a:ext cx="5045144" cy="3658204"/>
          </a:xfrm>
        </p:spPr>
        <p:txBody>
          <a:bodyPr anchor="t" anchorCtr="0">
            <a:noAutofit/>
          </a:bodyPr>
          <a:lstStyle>
            <a:lvl1pPr marL="0" indent="0">
              <a:spcBef>
                <a:spcPts val="800"/>
              </a:spcBef>
              <a:buFont typeface="Arial"/>
              <a:buNone/>
              <a:defRPr sz="2400">
                <a:solidFill>
                  <a:srgbClr val="464749"/>
                </a:solidFill>
              </a:defRPr>
            </a:lvl1pPr>
            <a:lvl2pPr marL="742950" indent="-285750">
              <a:spcBef>
                <a:spcPts val="800"/>
              </a:spcBef>
              <a:buFont typeface="Arial"/>
              <a:buChar char="•"/>
              <a:defRPr sz="2400">
                <a:solidFill>
                  <a:srgbClr val="464749"/>
                </a:solidFill>
              </a:defRPr>
            </a:lvl2pPr>
            <a:lvl3pPr marL="1143000" indent="-228600">
              <a:spcBef>
                <a:spcPts val="800"/>
              </a:spcBef>
              <a:buFont typeface="Arial"/>
              <a:buChar char="•"/>
              <a:defRPr sz="2400">
                <a:solidFill>
                  <a:srgbClr val="464749"/>
                </a:solidFill>
              </a:defRPr>
            </a:lvl3pPr>
            <a:lvl4pPr marL="1600200" indent="-228600">
              <a:spcBef>
                <a:spcPts val="800"/>
              </a:spcBef>
              <a:buFont typeface="Arial"/>
              <a:buChar char="•"/>
              <a:defRPr sz="2400">
                <a:solidFill>
                  <a:srgbClr val="464749"/>
                </a:solidFill>
              </a:defRPr>
            </a:lvl4pPr>
            <a:lvl5pPr marL="2057400" indent="-228600">
              <a:spcBef>
                <a:spcPts val="800"/>
              </a:spcBef>
              <a:buFont typeface="Arial"/>
              <a:buChar char="•"/>
              <a:defRPr sz="2400">
                <a:solidFill>
                  <a:srgbClr val="464749"/>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9"/>
          <p:cNvSpPr>
            <a:spLocks noGrp="1"/>
          </p:cNvSpPr>
          <p:nvPr>
            <p:ph sz="quarter" idx="18"/>
          </p:nvPr>
        </p:nvSpPr>
        <p:spPr>
          <a:xfrm>
            <a:off x="6033226" y="2377472"/>
            <a:ext cx="5045144" cy="3658204"/>
          </a:xfrm>
        </p:spPr>
        <p:txBody>
          <a:bodyPr anchor="t" anchorCtr="0">
            <a:noAutofit/>
          </a:bodyPr>
          <a:lstStyle>
            <a:lvl1pPr marL="0" indent="0">
              <a:spcBef>
                <a:spcPts val="800"/>
              </a:spcBef>
              <a:buFont typeface="Arial"/>
              <a:buNone/>
              <a:defRPr sz="2400">
                <a:solidFill>
                  <a:srgbClr val="464749"/>
                </a:solidFill>
              </a:defRPr>
            </a:lvl1pPr>
            <a:lvl2pPr marL="742950" indent="-285750">
              <a:spcBef>
                <a:spcPts val="800"/>
              </a:spcBef>
              <a:buFont typeface="Arial"/>
              <a:buChar char="•"/>
              <a:defRPr sz="2400">
                <a:solidFill>
                  <a:srgbClr val="464749"/>
                </a:solidFill>
              </a:defRPr>
            </a:lvl2pPr>
            <a:lvl3pPr marL="1143000" indent="-228600">
              <a:spcBef>
                <a:spcPts val="800"/>
              </a:spcBef>
              <a:buFont typeface="Arial"/>
              <a:buChar char="•"/>
              <a:defRPr sz="2400">
                <a:solidFill>
                  <a:srgbClr val="464749"/>
                </a:solidFill>
              </a:defRPr>
            </a:lvl3pPr>
            <a:lvl4pPr marL="1600200" indent="-228600">
              <a:spcBef>
                <a:spcPts val="800"/>
              </a:spcBef>
              <a:buFont typeface="Arial"/>
              <a:buChar char="•"/>
              <a:defRPr sz="2400">
                <a:solidFill>
                  <a:srgbClr val="464749"/>
                </a:solidFill>
              </a:defRPr>
            </a:lvl4pPr>
            <a:lvl5pPr marL="2057400" indent="-228600">
              <a:spcBef>
                <a:spcPts val="800"/>
              </a:spcBef>
              <a:buFont typeface="Arial"/>
              <a:buChar char="•"/>
              <a:defRPr sz="2400">
                <a:solidFill>
                  <a:srgbClr val="464749"/>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Slide Number Placeholder 1"/>
          <p:cNvSpPr>
            <a:spLocks noGrp="1"/>
          </p:cNvSpPr>
          <p:nvPr>
            <p:ph type="sldNum" sz="quarter" idx="19"/>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37082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Quote">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570538" y="787401"/>
            <a:ext cx="563562" cy="3962398"/>
            <a:chOff x="5464969" y="850901"/>
            <a:chExt cx="774700" cy="4373862"/>
          </a:xfrm>
        </p:grpSpPr>
        <p:sp>
          <p:nvSpPr>
            <p:cNvPr id="2" name="Rectangle 1"/>
            <p:cNvSpPr/>
            <p:nvPr userDrawn="1"/>
          </p:nvSpPr>
          <p:spPr>
            <a:xfrm>
              <a:off x="5464969" y="850901"/>
              <a:ext cx="7747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5464969" y="5066013"/>
              <a:ext cx="7747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itle Placeholder 9"/>
          <p:cNvSpPr>
            <a:spLocks noGrp="1"/>
          </p:cNvSpPr>
          <p:nvPr>
            <p:ph type="title" hasCustomPrompt="1"/>
          </p:nvPr>
        </p:nvSpPr>
        <p:spPr>
          <a:xfrm>
            <a:off x="626269" y="1308100"/>
            <a:ext cx="10452101" cy="2866378"/>
          </a:xfrm>
          <a:prstGeom prst="rect">
            <a:avLst/>
          </a:prstGeom>
        </p:spPr>
        <p:txBody>
          <a:bodyPr vert="horz" lIns="0" tIns="0" rIns="0" bIns="0" rtlCol="0" anchor="ctr">
            <a:normAutofit/>
          </a:bodyPr>
          <a:lstStyle>
            <a:lvl1pPr algn="ctr">
              <a:defRPr lang="en-US" sz="4000" b="1" u="none" baseline="0" smtClean="0">
                <a:solidFill>
                  <a:schemeClr val="tx1"/>
                </a:solidFill>
              </a:defRPr>
            </a:lvl1pPr>
          </a:lstStyle>
          <a:p>
            <a:r>
              <a:rPr lang="en-US" dirty="0"/>
              <a:t>“This is where a nice bold quote goes”</a:t>
            </a:r>
          </a:p>
        </p:txBody>
      </p:sp>
      <p:sp>
        <p:nvSpPr>
          <p:cNvPr id="7" name="Text Placeholder 6"/>
          <p:cNvSpPr>
            <a:spLocks noGrp="1"/>
          </p:cNvSpPr>
          <p:nvPr>
            <p:ph type="body" sz="quarter" idx="10" hasCustomPrompt="1"/>
          </p:nvPr>
        </p:nvSpPr>
        <p:spPr>
          <a:xfrm>
            <a:off x="627063" y="5253038"/>
            <a:ext cx="10452100" cy="673672"/>
          </a:xfrm>
        </p:spPr>
        <p:txBody>
          <a:bodyPr>
            <a:normAutofit/>
          </a:bodyPr>
          <a:lstStyle>
            <a:lvl1pPr algn="ctr">
              <a:defRPr sz="2400" baseline="0">
                <a:solidFill>
                  <a:schemeClr val="bg1"/>
                </a:solidFill>
                <a:latin typeface="Arial"/>
                <a:cs typeface="Arial"/>
              </a:defRPr>
            </a:lvl1pPr>
          </a:lstStyle>
          <a:p>
            <a:pPr lvl="0"/>
            <a:r>
              <a:rPr lang="en-GB" dirty="0"/>
              <a:t>Attributed to…</a:t>
            </a:r>
            <a:endParaRPr lang="en-US" dirty="0"/>
          </a:p>
        </p:txBody>
      </p:sp>
    </p:spTree>
    <p:extLst>
      <p:ext uri="{BB962C8B-B14F-4D97-AF65-F5344CB8AC3E}">
        <p14:creationId xmlns:p14="http://schemas.microsoft.com/office/powerpoint/2010/main" val="236210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ext+2 Images-Landscape">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7454900" y="2561867"/>
            <a:ext cx="3623470" cy="1629133"/>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16" name="Text Placeholder 8"/>
          <p:cNvSpPr>
            <a:spLocks noGrp="1"/>
          </p:cNvSpPr>
          <p:nvPr>
            <p:ph type="body" sz="quarter" idx="15" hasCustomPrompt="1"/>
          </p:nvPr>
        </p:nvSpPr>
        <p:spPr>
          <a:xfrm>
            <a:off x="631825" y="2499593"/>
            <a:ext cx="6365876"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2" name="Picture Placeholder 2"/>
          <p:cNvSpPr>
            <a:spLocks noGrp="1"/>
          </p:cNvSpPr>
          <p:nvPr>
            <p:ph type="pic" sz="quarter" idx="19" hasCustomPrompt="1"/>
          </p:nvPr>
        </p:nvSpPr>
        <p:spPr>
          <a:xfrm>
            <a:off x="7454900" y="4406542"/>
            <a:ext cx="3623470" cy="1629133"/>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2" name="Slide Number Placeholder 1"/>
          <p:cNvSpPr>
            <a:spLocks noGrp="1"/>
          </p:cNvSpPr>
          <p:nvPr>
            <p:ph type="sldNum" sz="quarter" idx="20"/>
          </p:nvPr>
        </p:nvSpPr>
        <p:spPr/>
        <p:txBody>
          <a:bodyPr/>
          <a:lstStyle/>
          <a:p>
            <a:fld id="{D3AE1879-E7C0-CA48-BB1D-37914B185EA4}" type="slidenum">
              <a:rPr lang="en-GB" smtClean="0"/>
              <a:pPr/>
              <a:t>‹#›</a:t>
            </a:fld>
            <a:endParaRPr lang="en-GB" dirty="0"/>
          </a:p>
        </p:txBody>
      </p:sp>
      <p:sp>
        <p:nvSpPr>
          <p:cNvPr id="15"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263752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ext+1 Image">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625475" y="2561867"/>
            <a:ext cx="5393529" cy="3473808"/>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16" name="Text Placeholder 8"/>
          <p:cNvSpPr>
            <a:spLocks noGrp="1"/>
          </p:cNvSpPr>
          <p:nvPr>
            <p:ph type="body" sz="quarter" idx="15" hasCustomPrompt="1"/>
          </p:nvPr>
        </p:nvSpPr>
        <p:spPr>
          <a:xfrm>
            <a:off x="6388101" y="2499593"/>
            <a:ext cx="4691062"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18"/>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21158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ext+2 Images-Portrait">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5684841" y="2561867"/>
            <a:ext cx="2526849" cy="3473808"/>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8" name="Picture Placeholder 2"/>
          <p:cNvSpPr>
            <a:spLocks noGrp="1"/>
          </p:cNvSpPr>
          <p:nvPr>
            <p:ph type="pic" sz="quarter" idx="18" hasCustomPrompt="1"/>
          </p:nvPr>
        </p:nvSpPr>
        <p:spPr>
          <a:xfrm>
            <a:off x="8551521" y="2561867"/>
            <a:ext cx="2526849" cy="3473808"/>
          </a:xfrm>
          <a:noFill/>
        </p:spPr>
        <p:txBody>
          <a:bodyPr anchor="ctr">
            <a:normAutofit/>
          </a:bodyPr>
          <a:lstStyle>
            <a:lvl1pPr algn="ctr">
              <a:defRPr sz="2000">
                <a:solidFill>
                  <a:srgbClr val="FF0F2D"/>
                </a:solidFill>
                <a:latin typeface="Arial"/>
                <a:cs typeface="Arial"/>
              </a:defRPr>
            </a:lvl1pPr>
          </a:lstStyle>
          <a:p>
            <a:r>
              <a:rPr lang="en-US" dirty="0"/>
              <a:t>Drag and drop/click icon to add image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19"/>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
        <p:nvSpPr>
          <p:cNvPr id="15" name="Text Placeholder 8"/>
          <p:cNvSpPr>
            <a:spLocks noGrp="1"/>
          </p:cNvSpPr>
          <p:nvPr>
            <p:ph type="body" sz="quarter" idx="20" hasCustomPrompt="1"/>
          </p:nvPr>
        </p:nvSpPr>
        <p:spPr>
          <a:xfrm>
            <a:off x="631825" y="2499593"/>
            <a:ext cx="4691062"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Tree>
    <p:extLst>
      <p:ext uri="{BB962C8B-B14F-4D97-AF65-F5344CB8AC3E}">
        <p14:creationId xmlns:p14="http://schemas.microsoft.com/office/powerpoint/2010/main" val="28522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0993438" y="6140450"/>
            <a:ext cx="711200" cy="349250"/>
          </a:xfrm>
          <a:prstGeom prst="rect">
            <a:avLst/>
          </a:prstGeom>
        </p:spPr>
        <p:txBody>
          <a:bodyPr vert="horz" lIns="91440" tIns="45720" rIns="91440" bIns="45720" rtlCol="0" anchor="ctr"/>
          <a:lstStyle>
            <a:lvl1pPr algn="ctr">
              <a:defRPr sz="1400">
                <a:solidFill>
                  <a:schemeClr val="tx1"/>
                </a:solidFill>
              </a:defRPr>
            </a:lvl1pPr>
          </a:lstStyle>
          <a:p>
            <a:fld id="{D3AE1879-E7C0-CA48-BB1D-37914B185EA4}" type="slidenum">
              <a:rPr lang="en-GB" smtClean="0"/>
              <a:pPr/>
              <a:t>‹#›</a:t>
            </a:fld>
            <a:endParaRPr lang="en-GB" dirty="0"/>
          </a:p>
        </p:txBody>
      </p:sp>
      <p:sp>
        <p:nvSpPr>
          <p:cNvPr id="10" name="Title Placeholder 9"/>
          <p:cNvSpPr>
            <a:spLocks noGrp="1"/>
          </p:cNvSpPr>
          <p:nvPr>
            <p:ph type="title"/>
          </p:nvPr>
        </p:nvSpPr>
        <p:spPr>
          <a:xfrm>
            <a:off x="626269" y="1741619"/>
            <a:ext cx="10452101" cy="1096963"/>
          </a:xfrm>
          <a:prstGeom prst="rect">
            <a:avLst/>
          </a:prstGeom>
        </p:spPr>
        <p:txBody>
          <a:bodyPr vert="horz" lIns="0" tIns="0" rIns="0" bIns="0" rtlCol="0" anchor="b">
            <a:noAutofit/>
          </a:bodyPr>
          <a:lstStyle/>
          <a:p>
            <a:r>
              <a:rPr lang="en-GB" dirty="0"/>
              <a:t>Short, active title</a:t>
            </a:r>
            <a:endParaRPr lang="en-US" dirty="0"/>
          </a:p>
        </p:txBody>
      </p:sp>
      <p:sp>
        <p:nvSpPr>
          <p:cNvPr id="13" name="Text Placeholder 12"/>
          <p:cNvSpPr>
            <a:spLocks noGrp="1"/>
          </p:cNvSpPr>
          <p:nvPr>
            <p:ph type="body" idx="1"/>
          </p:nvPr>
        </p:nvSpPr>
        <p:spPr>
          <a:xfrm>
            <a:off x="626269" y="2838582"/>
            <a:ext cx="10452100" cy="682493"/>
          </a:xfrm>
          <a:prstGeom prst="rect">
            <a:avLst/>
          </a:prstGeom>
        </p:spPr>
        <p:txBody>
          <a:bodyPr vert="horz" lIns="0" tIns="0" rIns="0" bIns="0" rtlCol="0" anchor="b">
            <a:normAutofit/>
          </a:bodyPr>
          <a:lstStyle/>
          <a:p>
            <a:pPr lvl="0"/>
            <a:r>
              <a:rPr lang="en-GB" dirty="0"/>
              <a:t>Slightly more detailed subtitle</a:t>
            </a:r>
            <a:endParaRPr lang="en-US" dirty="0"/>
          </a:p>
        </p:txBody>
      </p:sp>
    </p:spTree>
    <p:extLst>
      <p:ext uri="{BB962C8B-B14F-4D97-AF65-F5344CB8AC3E}">
        <p14:creationId xmlns:p14="http://schemas.microsoft.com/office/powerpoint/2010/main" val="2696107202"/>
      </p:ext>
    </p:extLst>
  </p:cSld>
  <p:clrMap bg1="lt1" tx1="dk1" bg2="lt2" tx2="dk2" accent1="accent1" accent2="accent2" accent3="accent3" accent4="accent4" accent5="accent5" accent6="accent6" hlink="hlink" folHlink="folHlink"/>
  <p:sldLayoutIdLst>
    <p:sldLayoutId id="2147483779" r:id="rId1"/>
    <p:sldLayoutId id="2147483785" r:id="rId2"/>
    <p:sldLayoutId id="2147483728" r:id="rId3"/>
    <p:sldLayoutId id="2147483729" r:id="rId4"/>
    <p:sldLayoutId id="2147483782" r:id="rId5"/>
    <p:sldLayoutId id="2147483772" r:id="rId6"/>
    <p:sldLayoutId id="2147483783" r:id="rId7"/>
    <p:sldLayoutId id="2147483784" r:id="rId8"/>
    <p:sldLayoutId id="2147483738" r:id="rId9"/>
    <p:sldLayoutId id="2147483744" r:id="rId10"/>
    <p:sldLayoutId id="2147483747" r:id="rId11"/>
    <p:sldLayoutId id="2147483751" r:id="rId12"/>
    <p:sldLayoutId id="2147483761" r:id="rId13"/>
    <p:sldLayoutId id="2147483786" r:id="rId14"/>
    <p:sldLayoutId id="2147483787" r:id="rId15"/>
  </p:sldLayoutIdLst>
  <p:hf hdr="0" ftr="0" dt="0"/>
  <p:txStyles>
    <p:titleStyle>
      <a:lvl1pPr algn="l" defTabSz="457200" rtl="0" eaLnBrk="1" latinLnBrk="0" hangingPunct="1">
        <a:lnSpc>
          <a:spcPct val="90000"/>
        </a:lnSpc>
        <a:spcBef>
          <a:spcPct val="0"/>
        </a:spcBef>
        <a:buNone/>
        <a:defRPr lang="en-GB" sz="4000" b="1" kern="1200" spc="-50" baseline="0" dirty="0" smtClean="0">
          <a:solidFill>
            <a:schemeClr val="tx1"/>
          </a:solidFill>
          <a:latin typeface="+mn-lt"/>
          <a:ea typeface="+mj-ea"/>
          <a:cs typeface="Wellcome Bold"/>
        </a:defRPr>
      </a:lvl1pPr>
    </p:titleStyle>
    <p:body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tats.stackexchange.com/questions/2691/making-sense-of-principal-component-analysis-eigenvectors-eigenvalue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stats.stackexchange.com/questions/2691/making-sense-of-principal-component-analysis-eigenvectors-eigenvalu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832CA-18D9-1A4C-AF7E-D64D433DBEF3}"/>
              </a:ext>
            </a:extLst>
          </p:cNvPr>
          <p:cNvSpPr txBox="1"/>
          <p:nvPr/>
        </p:nvSpPr>
        <p:spPr>
          <a:xfrm>
            <a:off x="1429657" y="98879"/>
            <a:ext cx="6690486"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Welcome to the Day 3 Session on Clustering</a:t>
            </a:r>
          </a:p>
        </p:txBody>
      </p:sp>
    </p:spTree>
    <p:extLst>
      <p:ext uri="{BB962C8B-B14F-4D97-AF65-F5344CB8AC3E}">
        <p14:creationId xmlns:p14="http://schemas.microsoft.com/office/powerpoint/2010/main" val="16902769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10</a:t>
            </a:fld>
            <a:endParaRPr lang="en-GB"/>
          </a:p>
        </p:txBody>
      </p:sp>
      <p:sp>
        <p:nvSpPr>
          <p:cNvPr id="7" name="Rectangle 6">
            <a:extLst>
              <a:ext uri="{FF2B5EF4-FFF2-40B4-BE49-F238E27FC236}">
                <a16:creationId xmlns:a16="http://schemas.microsoft.com/office/drawing/2014/main" id="{DE667E1E-F779-CF4E-8AC2-F2E2F0112AF4}"/>
              </a:ext>
            </a:extLst>
          </p:cNvPr>
          <p:cNvSpPr/>
          <p:nvPr/>
        </p:nvSpPr>
        <p:spPr>
          <a:xfrm>
            <a:off x="5960451" y="1557355"/>
            <a:ext cx="5851878" cy="886354"/>
          </a:xfrm>
          <a:prstGeom prst="rect">
            <a:avLst/>
          </a:prstGeom>
        </p:spPr>
        <p:txBody>
          <a:bodyPr>
            <a:spAutoFit/>
          </a:bodyPr>
          <a:lstStyle/>
          <a:p>
            <a:r>
              <a:rPr lang="en-GB" sz="1728" dirty="0"/>
              <a:t>Fairfax et al. Innate immune activity conditions the effect of regulatory variants upon monocyte </a:t>
            </a:r>
          </a:p>
          <a:p>
            <a:r>
              <a:rPr lang="en-GB" sz="1728" dirty="0"/>
              <a:t>gene expression. Science, 2014.</a:t>
            </a:r>
          </a:p>
        </p:txBody>
      </p:sp>
      <p:pic>
        <p:nvPicPr>
          <p:cNvPr id="8" name="Picture 7" descr="Screenshot 2017-09-05 13.51.36.png">
            <a:extLst>
              <a:ext uri="{FF2B5EF4-FFF2-40B4-BE49-F238E27FC236}">
                <a16:creationId xmlns:a16="http://schemas.microsoft.com/office/drawing/2014/main" id="{FB77AE1C-BC1B-2D4E-A395-45DB26D91FE3}"/>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9" name="Group 8">
            <a:extLst>
              <a:ext uri="{FF2B5EF4-FFF2-40B4-BE49-F238E27FC236}">
                <a16:creationId xmlns:a16="http://schemas.microsoft.com/office/drawing/2014/main" id="{F2E8B09A-D9AD-CA40-9527-A134402E11F4}"/>
              </a:ext>
            </a:extLst>
          </p:cNvPr>
          <p:cNvGrpSpPr/>
          <p:nvPr/>
        </p:nvGrpSpPr>
        <p:grpSpPr>
          <a:xfrm>
            <a:off x="981708" y="983619"/>
            <a:ext cx="502598" cy="2227157"/>
            <a:chOff x="2500243" y="704369"/>
            <a:chExt cx="307171" cy="1370257"/>
          </a:xfrm>
        </p:grpSpPr>
        <p:sp>
          <p:nvSpPr>
            <p:cNvPr id="10" name="TextBox 9">
              <a:extLst>
                <a:ext uri="{FF2B5EF4-FFF2-40B4-BE49-F238E27FC236}">
                  <a16:creationId xmlns:a16="http://schemas.microsoft.com/office/drawing/2014/main" id="{453AEDB9-D57E-7F4E-BC9F-ABEE23CBBCEE}"/>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1" name="Straight Arrow Connector 10">
              <a:extLst>
                <a:ext uri="{FF2B5EF4-FFF2-40B4-BE49-F238E27FC236}">
                  <a16:creationId xmlns:a16="http://schemas.microsoft.com/office/drawing/2014/main" id="{17015514-5B94-2940-A334-A4B6A1887C97}"/>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60531DB1-0665-7E4A-8A07-62BC4B8375BC}"/>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13" name="Picture 12" descr="Screenshot 2017-09-05 13.51.36.png">
            <a:extLst>
              <a:ext uri="{FF2B5EF4-FFF2-40B4-BE49-F238E27FC236}">
                <a16:creationId xmlns:a16="http://schemas.microsoft.com/office/drawing/2014/main" id="{A5B80904-0D18-3F42-B5B4-2AB707EDEE10}"/>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14" name="TextBox 13">
            <a:extLst>
              <a:ext uri="{FF2B5EF4-FFF2-40B4-BE49-F238E27FC236}">
                <a16:creationId xmlns:a16="http://schemas.microsoft.com/office/drawing/2014/main" id="{E950C622-98FD-CB41-B19F-47B4B2E98D5C}"/>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15" name="TextBox 14">
            <a:extLst>
              <a:ext uri="{FF2B5EF4-FFF2-40B4-BE49-F238E27FC236}">
                <a16:creationId xmlns:a16="http://schemas.microsoft.com/office/drawing/2014/main" id="{ADFA4B13-09B2-9548-812A-D78331FA9A50}"/>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16" name="Picture 15" descr="Screenshot 2017-09-05 13.51.36.png">
            <a:extLst>
              <a:ext uri="{FF2B5EF4-FFF2-40B4-BE49-F238E27FC236}">
                <a16:creationId xmlns:a16="http://schemas.microsoft.com/office/drawing/2014/main" id="{0A9AFFBF-C823-CD47-BBA7-29E7A98BE447}"/>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17" name="Rectangle 16">
            <a:extLst>
              <a:ext uri="{FF2B5EF4-FFF2-40B4-BE49-F238E27FC236}">
                <a16:creationId xmlns:a16="http://schemas.microsoft.com/office/drawing/2014/main" id="{D4A0FF0A-292D-3945-8901-C534CA707542}"/>
              </a:ext>
            </a:extLst>
          </p:cNvPr>
          <p:cNvSpPr/>
          <p:nvPr/>
        </p:nvSpPr>
        <p:spPr>
          <a:xfrm>
            <a:off x="4054263" y="4726483"/>
            <a:ext cx="1078769" cy="384087"/>
          </a:xfrm>
          <a:prstGeom prst="rect">
            <a:avLst/>
          </a:prstGeom>
        </p:spPr>
        <p:txBody>
          <a:bodyPr wrap="square">
            <a:spAutoFit/>
          </a:bodyPr>
          <a:lstStyle/>
          <a:p>
            <a:r>
              <a:rPr lang="en-US" sz="1920" dirty="0">
                <a:latin typeface="Arial" charset="0"/>
                <a:ea typeface="Arial" charset="0"/>
                <a:cs typeface="Arial" charset="0"/>
              </a:rPr>
              <a:t>LPS 2h</a:t>
            </a:r>
          </a:p>
        </p:txBody>
      </p:sp>
      <p:pic>
        <p:nvPicPr>
          <p:cNvPr id="18" name="Picture 17" descr="Screenshot 2017-09-05 13.51.36.png">
            <a:extLst>
              <a:ext uri="{FF2B5EF4-FFF2-40B4-BE49-F238E27FC236}">
                <a16:creationId xmlns:a16="http://schemas.microsoft.com/office/drawing/2014/main" id="{459CA10D-1BC1-FB47-AAAE-12E48834C9F3}"/>
              </a:ext>
            </a:extLst>
          </p:cNvPr>
          <p:cNvPicPr>
            <a:picLocks noChangeAspect="1"/>
          </p:cNvPicPr>
          <p:nvPr/>
        </p:nvPicPr>
        <p:blipFill rotWithShape="1">
          <a:blip r:embed="rId3">
            <a:duotone>
              <a:prstClr val="black"/>
              <a:srgbClr val="FFC000">
                <a:tint val="45000"/>
                <a:satMod val="400000"/>
              </a:srgbClr>
            </a:duotone>
            <a:extLst>
              <a:ext uri="{28A0092B-C50C-407E-A947-70E740481C1C}">
                <a14:useLocalDpi xmlns:a14="http://schemas.microsoft.com/office/drawing/2010/main" val="0"/>
              </a:ext>
            </a:extLst>
          </a:blip>
          <a:srcRect l="12245" t="28465" r="12074" b="9653"/>
          <a:stretch/>
        </p:blipFill>
        <p:spPr>
          <a:xfrm>
            <a:off x="5133032" y="3292213"/>
            <a:ext cx="1953316" cy="2189486"/>
          </a:xfrm>
          <a:prstGeom prst="rect">
            <a:avLst/>
          </a:prstGeom>
          <a:noFill/>
        </p:spPr>
      </p:pic>
      <p:sp>
        <p:nvSpPr>
          <p:cNvPr id="19" name="TextBox 18">
            <a:extLst>
              <a:ext uri="{FF2B5EF4-FFF2-40B4-BE49-F238E27FC236}">
                <a16:creationId xmlns:a16="http://schemas.microsoft.com/office/drawing/2014/main" id="{5C93CC4C-393E-AB43-8563-CEA115FD8F06}"/>
              </a:ext>
            </a:extLst>
          </p:cNvPr>
          <p:cNvSpPr txBox="1"/>
          <p:nvPr/>
        </p:nvSpPr>
        <p:spPr>
          <a:xfrm>
            <a:off x="5133032" y="5497330"/>
            <a:ext cx="1570847" cy="384087"/>
          </a:xfrm>
          <a:prstGeom prst="rect">
            <a:avLst/>
          </a:prstGeom>
          <a:noFill/>
        </p:spPr>
        <p:txBody>
          <a:bodyPr wrap="square" rtlCol="0">
            <a:spAutoFit/>
          </a:bodyPr>
          <a:lstStyle/>
          <a:p>
            <a:r>
              <a:rPr lang="en-US" sz="1920" dirty="0">
                <a:latin typeface="Arial" charset="0"/>
                <a:ea typeface="Arial" charset="0"/>
                <a:cs typeface="Arial" charset="0"/>
              </a:rPr>
              <a:t>LPS 24h</a:t>
            </a:r>
          </a:p>
        </p:txBody>
      </p:sp>
      <p:cxnSp>
        <p:nvCxnSpPr>
          <p:cNvPr id="20" name="Straight Arrow Connector 19">
            <a:extLst>
              <a:ext uri="{FF2B5EF4-FFF2-40B4-BE49-F238E27FC236}">
                <a16:creationId xmlns:a16="http://schemas.microsoft.com/office/drawing/2014/main" id="{A4831569-31D9-4C49-B233-F3457DA2180A}"/>
              </a:ext>
            </a:extLst>
          </p:cNvPr>
          <p:cNvCxnSpPr/>
          <p:nvPr/>
        </p:nvCxnSpPr>
        <p:spPr>
          <a:xfrm>
            <a:off x="1484305" y="3421484"/>
            <a:ext cx="3538443" cy="24599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348D882-3B39-F945-9F5A-5172CDA4B9D9}"/>
              </a:ext>
            </a:extLst>
          </p:cNvPr>
          <p:cNvSpPr txBox="1"/>
          <p:nvPr/>
        </p:nvSpPr>
        <p:spPr>
          <a:xfrm rot="2249106">
            <a:off x="1631052" y="4560665"/>
            <a:ext cx="2027358" cy="358240"/>
          </a:xfrm>
          <a:prstGeom prst="rect">
            <a:avLst/>
          </a:prstGeom>
          <a:noFill/>
        </p:spPr>
        <p:txBody>
          <a:bodyPr wrap="square" rtlCol="0">
            <a:spAutoFit/>
          </a:bodyPr>
          <a:lstStyle/>
          <a:p>
            <a:r>
              <a:rPr lang="en-US" sz="1728" dirty="0">
                <a:latin typeface="Arial" charset="0"/>
                <a:ea typeface="Arial" charset="0"/>
                <a:cs typeface="Arial" charset="0"/>
              </a:rPr>
              <a:t>Treatment</a:t>
            </a:r>
          </a:p>
        </p:txBody>
      </p:sp>
      <p:cxnSp>
        <p:nvCxnSpPr>
          <p:cNvPr id="22" name="Straight Arrow Connector 21">
            <a:extLst>
              <a:ext uri="{FF2B5EF4-FFF2-40B4-BE49-F238E27FC236}">
                <a16:creationId xmlns:a16="http://schemas.microsoft.com/office/drawing/2014/main" id="{6DB86264-6B81-3242-B37F-D9647D6B8A93}"/>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86ECB55-2D1B-C146-975E-31D72D1F4C22}"/>
              </a:ext>
            </a:extLst>
          </p:cNvPr>
          <p:cNvSpPr txBox="1"/>
          <p:nvPr/>
        </p:nvSpPr>
        <p:spPr>
          <a:xfrm>
            <a:off x="3397353" y="135072"/>
            <a:ext cx="674736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Whole genome gene expression</a:t>
            </a:r>
          </a:p>
        </p:txBody>
      </p:sp>
    </p:spTree>
    <p:extLst>
      <p:ext uri="{BB962C8B-B14F-4D97-AF65-F5344CB8AC3E}">
        <p14:creationId xmlns:p14="http://schemas.microsoft.com/office/powerpoint/2010/main" val="172109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832CA-18D9-1A4C-AF7E-D64D433DBEF3}"/>
              </a:ext>
            </a:extLst>
          </p:cNvPr>
          <p:cNvSpPr txBox="1"/>
          <p:nvPr/>
        </p:nvSpPr>
        <p:spPr>
          <a:xfrm>
            <a:off x="1429657" y="98879"/>
            <a:ext cx="2629246"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PCA</a:t>
            </a:r>
          </a:p>
        </p:txBody>
      </p:sp>
      <p:sp>
        <p:nvSpPr>
          <p:cNvPr id="7" name="Content Placeholder 3">
            <a:extLst>
              <a:ext uri="{FF2B5EF4-FFF2-40B4-BE49-F238E27FC236}">
                <a16:creationId xmlns:a16="http://schemas.microsoft.com/office/drawing/2014/main" id="{A795CB2A-7EC0-2942-849D-C2D0EEBDE599}"/>
              </a:ext>
            </a:extLst>
          </p:cNvPr>
          <p:cNvSpPr txBox="1">
            <a:spLocks/>
          </p:cNvSpPr>
          <p:nvPr/>
        </p:nvSpPr>
        <p:spPr>
          <a:xfrm>
            <a:off x="1024129" y="5546035"/>
            <a:ext cx="10140399" cy="1311965"/>
          </a:xfrm>
          <a:prstGeom prst="rect">
            <a:avLst/>
          </a:prstGeom>
        </p:spPr>
        <p:txBody>
          <a:bodyPr>
            <a:normAutofit/>
          </a:bodyPr>
          <a:lst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a:hlinkClick r:id="rId3"/>
              </a:rPr>
              <a:t>https://stats.stackexchange.com/questions/2691/making-sense-of-principal-component-analysis-eigenvectors-eigenvalues</a:t>
            </a:r>
            <a:endParaRPr lang="en-GB" sz="2400" dirty="0"/>
          </a:p>
          <a:p>
            <a:endParaRPr lang="en-GB" sz="2400" dirty="0"/>
          </a:p>
          <a:p>
            <a:endParaRPr lang="en-GB" sz="2400" dirty="0"/>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pic>
        <p:nvPicPr>
          <p:cNvPr id="8" name="Picture 2" descr="PCA exemplary data">
            <a:extLst>
              <a:ext uri="{FF2B5EF4-FFF2-40B4-BE49-F238E27FC236}">
                <a16:creationId xmlns:a16="http://schemas.microsoft.com/office/drawing/2014/main" id="{E8F74986-F58B-8041-8E95-AFD44BC6F3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028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CA animation: variance and reconstruction error">
            <a:extLst>
              <a:ext uri="{FF2B5EF4-FFF2-40B4-BE49-F238E27FC236}">
                <a16:creationId xmlns:a16="http://schemas.microsoft.com/office/drawing/2014/main" id="{71F7B0CD-D50E-7145-A260-88035F763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 y="1536118"/>
            <a:ext cx="8777817" cy="35111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3</a:t>
            </a:fld>
            <a:endParaRPr lang="en-GB"/>
          </a:p>
        </p:txBody>
      </p:sp>
      <p:sp>
        <p:nvSpPr>
          <p:cNvPr id="7" name="TextBox 6">
            <a:extLst>
              <a:ext uri="{FF2B5EF4-FFF2-40B4-BE49-F238E27FC236}">
                <a16:creationId xmlns:a16="http://schemas.microsoft.com/office/drawing/2014/main" id="{6C0C0083-356F-3444-820F-5B1E0FCF5A08}"/>
              </a:ext>
            </a:extLst>
          </p:cNvPr>
          <p:cNvSpPr txBox="1"/>
          <p:nvPr/>
        </p:nvSpPr>
        <p:spPr>
          <a:xfrm>
            <a:off x="1429657" y="98879"/>
            <a:ext cx="608051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PCA: Defining Components</a:t>
            </a:r>
          </a:p>
        </p:txBody>
      </p:sp>
      <p:sp>
        <p:nvSpPr>
          <p:cNvPr id="13" name="Content Placeholder 3">
            <a:extLst>
              <a:ext uri="{FF2B5EF4-FFF2-40B4-BE49-F238E27FC236}">
                <a16:creationId xmlns:a16="http://schemas.microsoft.com/office/drawing/2014/main" id="{3665BE60-15F4-884A-8277-BA06CB767417}"/>
              </a:ext>
            </a:extLst>
          </p:cNvPr>
          <p:cNvSpPr txBox="1">
            <a:spLocks/>
          </p:cNvSpPr>
          <p:nvPr/>
        </p:nvSpPr>
        <p:spPr>
          <a:xfrm>
            <a:off x="1024129" y="5546035"/>
            <a:ext cx="10140399" cy="1311965"/>
          </a:xfrm>
          <a:prstGeom prst="rect">
            <a:avLst/>
          </a:prstGeom>
        </p:spPr>
        <p:txBody>
          <a:bodyPr>
            <a:normAutofit/>
          </a:bodyPr>
          <a:lst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a:hlinkClick r:id="rId4"/>
              </a:rPr>
              <a:t>https://stats.stackexchange.com/questions/2691/making-sense-of-principal-component-analysis-eigenvectors-eigenvalues</a:t>
            </a:r>
            <a:endParaRPr lang="en-GB" sz="2400" dirty="0"/>
          </a:p>
          <a:p>
            <a:endParaRPr lang="en-GB" sz="2400" dirty="0"/>
          </a:p>
          <a:p>
            <a:endParaRPr lang="en-GB" sz="2400" dirty="0"/>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Tree>
    <p:extLst>
      <p:ext uri="{BB962C8B-B14F-4D97-AF65-F5344CB8AC3E}">
        <p14:creationId xmlns:p14="http://schemas.microsoft.com/office/powerpoint/2010/main" val="314394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4</a:t>
            </a:fld>
            <a:endParaRPr lang="en-GB"/>
          </a:p>
        </p:txBody>
      </p:sp>
      <p:pic>
        <p:nvPicPr>
          <p:cNvPr id="8" name="Picture 7">
            <a:extLst>
              <a:ext uri="{FF2B5EF4-FFF2-40B4-BE49-F238E27FC236}">
                <a16:creationId xmlns:a16="http://schemas.microsoft.com/office/drawing/2014/main" id="{E0BA7561-861B-2F4A-B5ED-FBDE07A00897}"/>
              </a:ext>
            </a:extLst>
          </p:cNvPr>
          <p:cNvPicPr>
            <a:picLocks noChangeAspect="1"/>
          </p:cNvPicPr>
          <p:nvPr/>
        </p:nvPicPr>
        <p:blipFill rotWithShape="1">
          <a:blip r:embed="rId3">
            <a:extLst>
              <a:ext uri="{28A0092B-C50C-407E-A947-70E740481C1C}">
                <a14:useLocalDpi xmlns:a14="http://schemas.microsoft.com/office/drawing/2010/main" val="0"/>
              </a:ext>
            </a:extLst>
          </a:blip>
          <a:srcRect l="11938" r="17793"/>
          <a:stretch/>
        </p:blipFill>
        <p:spPr>
          <a:xfrm>
            <a:off x="983556" y="1557355"/>
            <a:ext cx="3700918" cy="3511127"/>
          </a:xfrm>
          <a:prstGeom prst="rect">
            <a:avLst/>
          </a:prstGeom>
          <a:ln>
            <a:solidFill>
              <a:schemeClr val="bg1"/>
            </a:solidFill>
          </a:ln>
        </p:spPr>
      </p:pic>
      <p:pic>
        <p:nvPicPr>
          <p:cNvPr id="9" name="Picture 8">
            <a:extLst>
              <a:ext uri="{FF2B5EF4-FFF2-40B4-BE49-F238E27FC236}">
                <a16:creationId xmlns:a16="http://schemas.microsoft.com/office/drawing/2014/main" id="{15C191D0-71CA-0A4E-9C34-BF49E14BB63E}"/>
              </a:ext>
            </a:extLst>
          </p:cNvPr>
          <p:cNvPicPr>
            <a:picLocks noChangeAspect="1"/>
          </p:cNvPicPr>
          <p:nvPr/>
        </p:nvPicPr>
        <p:blipFill rotWithShape="1">
          <a:blip r:embed="rId4">
            <a:extLst>
              <a:ext uri="{28A0092B-C50C-407E-A947-70E740481C1C}">
                <a14:useLocalDpi xmlns:a14="http://schemas.microsoft.com/office/drawing/2010/main" val="0"/>
              </a:ext>
            </a:extLst>
          </a:blip>
          <a:srcRect r="3829"/>
          <a:stretch/>
        </p:blipFill>
        <p:spPr>
          <a:xfrm>
            <a:off x="4684474" y="1557355"/>
            <a:ext cx="5065038" cy="3511127"/>
          </a:xfrm>
          <a:prstGeom prst="rect">
            <a:avLst/>
          </a:prstGeom>
          <a:ln>
            <a:solidFill>
              <a:schemeClr val="bg1"/>
            </a:solidFill>
          </a:ln>
        </p:spPr>
      </p:pic>
      <p:sp>
        <p:nvSpPr>
          <p:cNvPr id="6" name="TextBox 5">
            <a:extLst>
              <a:ext uri="{FF2B5EF4-FFF2-40B4-BE49-F238E27FC236}">
                <a16:creationId xmlns:a16="http://schemas.microsoft.com/office/drawing/2014/main" id="{53FF7C6E-090D-1C47-9D36-8FE81FD9309D}"/>
              </a:ext>
            </a:extLst>
          </p:cNvPr>
          <p:cNvSpPr txBox="1"/>
          <p:nvPr/>
        </p:nvSpPr>
        <p:spPr>
          <a:xfrm>
            <a:off x="1429657" y="98879"/>
            <a:ext cx="642817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PCA on highly correlated data</a:t>
            </a:r>
          </a:p>
        </p:txBody>
      </p:sp>
    </p:spTree>
    <p:extLst>
      <p:ext uri="{BB962C8B-B14F-4D97-AF65-F5344CB8AC3E}">
        <p14:creationId xmlns:p14="http://schemas.microsoft.com/office/powerpoint/2010/main" val="188076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5</a:t>
            </a:fld>
            <a:endParaRPr lang="en-GB"/>
          </a:p>
        </p:txBody>
      </p:sp>
      <p:pic>
        <p:nvPicPr>
          <p:cNvPr id="6" name="Picture 5">
            <a:extLst>
              <a:ext uri="{FF2B5EF4-FFF2-40B4-BE49-F238E27FC236}">
                <a16:creationId xmlns:a16="http://schemas.microsoft.com/office/drawing/2014/main" id="{95A586A6-9903-0B41-85CE-0DCFF3C1A26E}"/>
              </a:ext>
            </a:extLst>
          </p:cNvPr>
          <p:cNvPicPr>
            <a:picLocks noChangeAspect="1"/>
          </p:cNvPicPr>
          <p:nvPr/>
        </p:nvPicPr>
        <p:blipFill rotWithShape="1">
          <a:blip r:embed="rId3">
            <a:extLst>
              <a:ext uri="{28A0092B-C50C-407E-A947-70E740481C1C}">
                <a14:useLocalDpi xmlns:a14="http://schemas.microsoft.com/office/drawing/2010/main" val="0"/>
              </a:ext>
            </a:extLst>
          </a:blip>
          <a:srcRect l="12163" r="17567"/>
          <a:stretch/>
        </p:blipFill>
        <p:spPr>
          <a:xfrm>
            <a:off x="983556" y="1557355"/>
            <a:ext cx="3700916" cy="3511127"/>
          </a:xfrm>
          <a:prstGeom prst="rect">
            <a:avLst/>
          </a:prstGeom>
        </p:spPr>
      </p:pic>
      <p:pic>
        <p:nvPicPr>
          <p:cNvPr id="7" name="Picture 6">
            <a:extLst>
              <a:ext uri="{FF2B5EF4-FFF2-40B4-BE49-F238E27FC236}">
                <a16:creationId xmlns:a16="http://schemas.microsoft.com/office/drawing/2014/main" id="{5E6B74E2-CCB5-3740-B862-089699E73CC9}"/>
              </a:ext>
            </a:extLst>
          </p:cNvPr>
          <p:cNvPicPr>
            <a:picLocks noChangeAspect="1"/>
          </p:cNvPicPr>
          <p:nvPr/>
        </p:nvPicPr>
        <p:blipFill rotWithShape="1">
          <a:blip r:embed="rId4">
            <a:extLst>
              <a:ext uri="{28A0092B-C50C-407E-A947-70E740481C1C}">
                <a14:useLocalDpi xmlns:a14="http://schemas.microsoft.com/office/drawing/2010/main" val="0"/>
              </a:ext>
            </a:extLst>
          </a:blip>
          <a:srcRect r="3603"/>
          <a:stretch/>
        </p:blipFill>
        <p:spPr>
          <a:xfrm>
            <a:off x="4684473" y="1557355"/>
            <a:ext cx="5076900" cy="3511127"/>
          </a:xfrm>
          <a:prstGeom prst="rect">
            <a:avLst/>
          </a:prstGeom>
          <a:ln>
            <a:solidFill>
              <a:schemeClr val="bg1"/>
            </a:solidFill>
          </a:ln>
        </p:spPr>
      </p:pic>
      <p:sp>
        <p:nvSpPr>
          <p:cNvPr id="8" name="TextBox 7">
            <a:extLst>
              <a:ext uri="{FF2B5EF4-FFF2-40B4-BE49-F238E27FC236}">
                <a16:creationId xmlns:a16="http://schemas.microsoft.com/office/drawing/2014/main" id="{C7B4121C-B0EE-A54F-BECC-4529C2EB0C77}"/>
              </a:ext>
            </a:extLst>
          </p:cNvPr>
          <p:cNvSpPr txBox="1"/>
          <p:nvPr/>
        </p:nvSpPr>
        <p:spPr>
          <a:xfrm>
            <a:off x="1429657" y="98879"/>
            <a:ext cx="581422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PCA on uncorrelated data</a:t>
            </a:r>
          </a:p>
        </p:txBody>
      </p:sp>
    </p:spTree>
    <p:extLst>
      <p:ext uri="{BB962C8B-B14F-4D97-AF65-F5344CB8AC3E}">
        <p14:creationId xmlns:p14="http://schemas.microsoft.com/office/powerpoint/2010/main" val="360289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6</a:t>
            </a:fld>
            <a:endParaRPr lang="en-GB"/>
          </a:p>
        </p:txBody>
      </p:sp>
      <p:pic>
        <p:nvPicPr>
          <p:cNvPr id="8" name="Picture 7" descr="Screenshot 2017-09-05 13.51.36.png">
            <a:extLst>
              <a:ext uri="{FF2B5EF4-FFF2-40B4-BE49-F238E27FC236}">
                <a16:creationId xmlns:a16="http://schemas.microsoft.com/office/drawing/2014/main" id="{8FE5CE45-8B19-EB48-B274-24D56C9E68E9}"/>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9" name="Group 8">
            <a:extLst>
              <a:ext uri="{FF2B5EF4-FFF2-40B4-BE49-F238E27FC236}">
                <a16:creationId xmlns:a16="http://schemas.microsoft.com/office/drawing/2014/main" id="{61B454A0-0D44-FB42-B7D3-9F057CDE88F7}"/>
              </a:ext>
            </a:extLst>
          </p:cNvPr>
          <p:cNvGrpSpPr/>
          <p:nvPr/>
        </p:nvGrpSpPr>
        <p:grpSpPr>
          <a:xfrm>
            <a:off x="981708" y="983619"/>
            <a:ext cx="502598" cy="2227157"/>
            <a:chOff x="2500243" y="704369"/>
            <a:chExt cx="307171" cy="1370257"/>
          </a:xfrm>
        </p:grpSpPr>
        <p:sp>
          <p:nvSpPr>
            <p:cNvPr id="10" name="TextBox 9">
              <a:extLst>
                <a:ext uri="{FF2B5EF4-FFF2-40B4-BE49-F238E27FC236}">
                  <a16:creationId xmlns:a16="http://schemas.microsoft.com/office/drawing/2014/main" id="{F50BAB02-F57B-3F40-ADEB-733AF82CF142}"/>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1" name="Straight Arrow Connector 10">
              <a:extLst>
                <a:ext uri="{FF2B5EF4-FFF2-40B4-BE49-F238E27FC236}">
                  <a16:creationId xmlns:a16="http://schemas.microsoft.com/office/drawing/2014/main" id="{FC04A3E8-A311-2740-B00A-E741C96D035A}"/>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85CCDE7A-AEF7-0644-98ED-8E6CB8E11789}"/>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cxnSp>
        <p:nvCxnSpPr>
          <p:cNvPr id="13" name="Straight Arrow Connector 12">
            <a:extLst>
              <a:ext uri="{FF2B5EF4-FFF2-40B4-BE49-F238E27FC236}">
                <a16:creationId xmlns:a16="http://schemas.microsoft.com/office/drawing/2014/main" id="{A7A29BDC-A7B3-694C-9C08-474C21358A66}"/>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DBD8DDF-B71E-5049-B893-24276798380F}"/>
              </a:ext>
            </a:extLst>
          </p:cNvPr>
          <p:cNvSpPr txBox="1"/>
          <p:nvPr/>
        </p:nvSpPr>
        <p:spPr>
          <a:xfrm>
            <a:off x="1909242" y="3127981"/>
            <a:ext cx="2625850" cy="679538"/>
          </a:xfrm>
          <a:prstGeom prst="rect">
            <a:avLst/>
          </a:prstGeom>
          <a:noFill/>
        </p:spPr>
        <p:txBody>
          <a:bodyPr wrap="square" rtlCol="0">
            <a:spAutoFit/>
          </a:bodyPr>
          <a:lstStyle/>
          <a:p>
            <a:r>
              <a:rPr lang="en-US" sz="1920" dirty="0">
                <a:latin typeface="Arial" charset="0"/>
                <a:ea typeface="Arial" charset="0"/>
                <a:cs typeface="Arial" charset="0"/>
              </a:rPr>
              <a:t>Non-treated, ‘naive’, </a:t>
            </a:r>
          </a:p>
          <a:p>
            <a:r>
              <a:rPr lang="en-US" sz="1920" dirty="0">
                <a:latin typeface="Arial" charset="0"/>
                <a:ea typeface="Arial" charset="0"/>
                <a:cs typeface="Arial" charset="0"/>
              </a:rPr>
              <a:t>monocytes</a:t>
            </a:r>
          </a:p>
        </p:txBody>
      </p:sp>
      <p:sp>
        <p:nvSpPr>
          <p:cNvPr id="15" name="TextBox 14">
            <a:extLst>
              <a:ext uri="{FF2B5EF4-FFF2-40B4-BE49-F238E27FC236}">
                <a16:creationId xmlns:a16="http://schemas.microsoft.com/office/drawing/2014/main" id="{3903D464-68FB-EA44-B08B-751A2D7D79D1}"/>
              </a:ext>
            </a:extLst>
          </p:cNvPr>
          <p:cNvSpPr txBox="1"/>
          <p:nvPr/>
        </p:nvSpPr>
        <p:spPr>
          <a:xfrm>
            <a:off x="3397353" y="135072"/>
            <a:ext cx="674736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Whole genome gene expression</a:t>
            </a:r>
          </a:p>
        </p:txBody>
      </p:sp>
    </p:spTree>
    <p:extLst>
      <p:ext uri="{BB962C8B-B14F-4D97-AF65-F5344CB8AC3E}">
        <p14:creationId xmlns:p14="http://schemas.microsoft.com/office/powerpoint/2010/main" val="159360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7</a:t>
            </a:fld>
            <a:endParaRPr lang="en-GB"/>
          </a:p>
        </p:txBody>
      </p:sp>
      <p:pic>
        <p:nvPicPr>
          <p:cNvPr id="15" name="Picture 14" descr="Screenshot 2017-09-05 13.51.36.png">
            <a:extLst>
              <a:ext uri="{FF2B5EF4-FFF2-40B4-BE49-F238E27FC236}">
                <a16:creationId xmlns:a16="http://schemas.microsoft.com/office/drawing/2014/main" id="{BF79A12B-3BDB-5242-BBD2-18BAA230F0DB}"/>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16" name="Group 15">
            <a:extLst>
              <a:ext uri="{FF2B5EF4-FFF2-40B4-BE49-F238E27FC236}">
                <a16:creationId xmlns:a16="http://schemas.microsoft.com/office/drawing/2014/main" id="{EFDFF39D-1263-5744-B4FF-E707CFAD05D1}"/>
              </a:ext>
            </a:extLst>
          </p:cNvPr>
          <p:cNvGrpSpPr/>
          <p:nvPr/>
        </p:nvGrpSpPr>
        <p:grpSpPr>
          <a:xfrm>
            <a:off x="981708" y="983619"/>
            <a:ext cx="502598" cy="2227157"/>
            <a:chOff x="2500243" y="704369"/>
            <a:chExt cx="307171" cy="1370257"/>
          </a:xfrm>
        </p:grpSpPr>
        <p:sp>
          <p:nvSpPr>
            <p:cNvPr id="17" name="TextBox 16">
              <a:extLst>
                <a:ext uri="{FF2B5EF4-FFF2-40B4-BE49-F238E27FC236}">
                  <a16:creationId xmlns:a16="http://schemas.microsoft.com/office/drawing/2014/main" id="{CD52F6E2-CC51-0145-9892-5CF3104EFC7A}"/>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8" name="Straight Arrow Connector 17">
              <a:extLst>
                <a:ext uri="{FF2B5EF4-FFF2-40B4-BE49-F238E27FC236}">
                  <a16:creationId xmlns:a16="http://schemas.microsoft.com/office/drawing/2014/main" id="{22202537-8198-614F-BEBB-CD8BDDE02A0E}"/>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98C9466A-62D0-B441-BA5C-FB40A5589F2B}"/>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20" name="Picture 19" descr="Screenshot 2017-09-05 13.51.36.png">
            <a:extLst>
              <a:ext uri="{FF2B5EF4-FFF2-40B4-BE49-F238E27FC236}">
                <a16:creationId xmlns:a16="http://schemas.microsoft.com/office/drawing/2014/main" id="{BB20F794-8881-724A-BE42-710C75079527}"/>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21" name="TextBox 20">
            <a:extLst>
              <a:ext uri="{FF2B5EF4-FFF2-40B4-BE49-F238E27FC236}">
                <a16:creationId xmlns:a16="http://schemas.microsoft.com/office/drawing/2014/main" id="{FF7E249C-96F3-6446-97C0-EC91633AFB0D}"/>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22" name="TextBox 21">
            <a:extLst>
              <a:ext uri="{FF2B5EF4-FFF2-40B4-BE49-F238E27FC236}">
                <a16:creationId xmlns:a16="http://schemas.microsoft.com/office/drawing/2014/main" id="{91030AAD-1CD5-C045-933A-D7B6EB5BB012}"/>
              </a:ext>
            </a:extLst>
          </p:cNvPr>
          <p:cNvSpPr txBox="1"/>
          <p:nvPr/>
        </p:nvSpPr>
        <p:spPr>
          <a:xfrm>
            <a:off x="2952719" y="3936937"/>
            <a:ext cx="2544853" cy="679538"/>
          </a:xfrm>
          <a:prstGeom prst="rect">
            <a:avLst/>
          </a:prstGeom>
          <a:noFill/>
        </p:spPr>
        <p:txBody>
          <a:bodyPr wrap="square" rtlCol="0">
            <a:spAutoFit/>
          </a:bodyPr>
          <a:lstStyle/>
          <a:p>
            <a:r>
              <a:rPr lang="en-US" sz="1920" dirty="0" err="1">
                <a:latin typeface="Arial" charset="0"/>
                <a:ea typeface="Arial" charset="0"/>
                <a:cs typeface="Arial" charset="0"/>
              </a:rPr>
              <a:t>IFNγ</a:t>
            </a:r>
            <a:r>
              <a:rPr lang="en-US" sz="1920" dirty="0">
                <a:latin typeface="Arial" charset="0"/>
                <a:ea typeface="Arial" charset="0"/>
                <a:cs typeface="Arial" charset="0"/>
              </a:rPr>
              <a:t> treated</a:t>
            </a:r>
          </a:p>
          <a:p>
            <a:r>
              <a:rPr lang="en-US" sz="1920" dirty="0">
                <a:latin typeface="Arial" charset="0"/>
                <a:ea typeface="Arial" charset="0"/>
                <a:cs typeface="Arial" charset="0"/>
              </a:rPr>
              <a:t>monocytes</a:t>
            </a:r>
          </a:p>
        </p:txBody>
      </p:sp>
      <p:cxnSp>
        <p:nvCxnSpPr>
          <p:cNvPr id="23" name="Straight Arrow Connector 22">
            <a:extLst>
              <a:ext uri="{FF2B5EF4-FFF2-40B4-BE49-F238E27FC236}">
                <a16:creationId xmlns:a16="http://schemas.microsoft.com/office/drawing/2014/main" id="{61DA417D-304B-D54C-97BC-33B8AF504C51}"/>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2261F06-CB0A-E546-BDD5-9423CE4CA66C}"/>
              </a:ext>
            </a:extLst>
          </p:cNvPr>
          <p:cNvSpPr txBox="1"/>
          <p:nvPr/>
        </p:nvSpPr>
        <p:spPr>
          <a:xfrm>
            <a:off x="3397353" y="135072"/>
            <a:ext cx="674736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Whole genome gene expression</a:t>
            </a:r>
          </a:p>
        </p:txBody>
      </p:sp>
    </p:spTree>
    <p:extLst>
      <p:ext uri="{BB962C8B-B14F-4D97-AF65-F5344CB8AC3E}">
        <p14:creationId xmlns:p14="http://schemas.microsoft.com/office/powerpoint/2010/main" val="29231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8</a:t>
            </a:fld>
            <a:endParaRPr lang="en-GB"/>
          </a:p>
        </p:txBody>
      </p:sp>
      <p:pic>
        <p:nvPicPr>
          <p:cNvPr id="4" name="Picture 3" descr="Screenshot 2017-09-05 13.51.36.png">
            <a:extLst>
              <a:ext uri="{FF2B5EF4-FFF2-40B4-BE49-F238E27FC236}">
                <a16:creationId xmlns:a16="http://schemas.microsoft.com/office/drawing/2014/main" id="{AD24E16B-7E06-7F4A-B213-5B203840D211}"/>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5" name="Group 4">
            <a:extLst>
              <a:ext uri="{FF2B5EF4-FFF2-40B4-BE49-F238E27FC236}">
                <a16:creationId xmlns:a16="http://schemas.microsoft.com/office/drawing/2014/main" id="{FFC61805-55C1-CD43-ABB9-AF6A51AD564E}"/>
              </a:ext>
            </a:extLst>
          </p:cNvPr>
          <p:cNvGrpSpPr/>
          <p:nvPr/>
        </p:nvGrpSpPr>
        <p:grpSpPr>
          <a:xfrm>
            <a:off x="981708" y="983619"/>
            <a:ext cx="502598" cy="2227157"/>
            <a:chOff x="2500243" y="704369"/>
            <a:chExt cx="307171" cy="1370257"/>
          </a:xfrm>
        </p:grpSpPr>
        <p:sp>
          <p:nvSpPr>
            <p:cNvPr id="6" name="TextBox 5">
              <a:extLst>
                <a:ext uri="{FF2B5EF4-FFF2-40B4-BE49-F238E27FC236}">
                  <a16:creationId xmlns:a16="http://schemas.microsoft.com/office/drawing/2014/main" id="{202876D5-B32D-EC4F-9ADC-14C1B89FC2A8}"/>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7" name="Straight Arrow Connector 6">
              <a:extLst>
                <a:ext uri="{FF2B5EF4-FFF2-40B4-BE49-F238E27FC236}">
                  <a16:creationId xmlns:a16="http://schemas.microsoft.com/office/drawing/2014/main" id="{E298C95B-267A-5848-8220-17AB32E73583}"/>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4C84E876-F850-2743-A8DF-26C1D2ED9B19}"/>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9" name="Picture 8" descr="Screenshot 2017-09-05 13.51.36.png">
            <a:extLst>
              <a:ext uri="{FF2B5EF4-FFF2-40B4-BE49-F238E27FC236}">
                <a16:creationId xmlns:a16="http://schemas.microsoft.com/office/drawing/2014/main" id="{9AA52802-609D-1148-A090-9BE2448E119F}"/>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10" name="TextBox 9">
            <a:extLst>
              <a:ext uri="{FF2B5EF4-FFF2-40B4-BE49-F238E27FC236}">
                <a16:creationId xmlns:a16="http://schemas.microsoft.com/office/drawing/2014/main" id="{F673BA60-D82F-0649-BF25-21FD5835867F}"/>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11" name="TextBox 10">
            <a:extLst>
              <a:ext uri="{FF2B5EF4-FFF2-40B4-BE49-F238E27FC236}">
                <a16:creationId xmlns:a16="http://schemas.microsoft.com/office/drawing/2014/main" id="{69819856-92CC-B947-BC9A-E92EAA83AFBF}"/>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12" name="Picture 11" descr="Screenshot 2017-09-05 13.51.36.png">
            <a:extLst>
              <a:ext uri="{FF2B5EF4-FFF2-40B4-BE49-F238E27FC236}">
                <a16:creationId xmlns:a16="http://schemas.microsoft.com/office/drawing/2014/main" id="{E180F1D2-D5A7-3C49-827E-F52E89B4B4F1}"/>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13" name="Rectangle 12">
            <a:extLst>
              <a:ext uri="{FF2B5EF4-FFF2-40B4-BE49-F238E27FC236}">
                <a16:creationId xmlns:a16="http://schemas.microsoft.com/office/drawing/2014/main" id="{A7B6D063-D26A-8D47-9FC0-6B9F8BE44A25}"/>
              </a:ext>
            </a:extLst>
          </p:cNvPr>
          <p:cNvSpPr/>
          <p:nvPr/>
        </p:nvSpPr>
        <p:spPr>
          <a:xfrm>
            <a:off x="4054263" y="4726482"/>
            <a:ext cx="5318894" cy="679538"/>
          </a:xfrm>
          <a:prstGeom prst="rect">
            <a:avLst/>
          </a:prstGeom>
        </p:spPr>
        <p:txBody>
          <a:bodyPr wrap="square">
            <a:spAutoFit/>
          </a:bodyPr>
          <a:lstStyle/>
          <a:p>
            <a:r>
              <a:rPr lang="en-US" sz="1920" dirty="0">
                <a:latin typeface="Arial" charset="0"/>
                <a:ea typeface="Arial" charset="0"/>
                <a:cs typeface="Arial" charset="0"/>
              </a:rPr>
              <a:t>Lipopolysaccharide (LPS) treated </a:t>
            </a:r>
          </a:p>
          <a:p>
            <a:r>
              <a:rPr lang="en-US" sz="1920" dirty="0">
                <a:latin typeface="Arial" charset="0"/>
                <a:ea typeface="Arial" charset="0"/>
                <a:cs typeface="Arial" charset="0"/>
              </a:rPr>
              <a:t>monocytes (2 hour wait)</a:t>
            </a:r>
          </a:p>
        </p:txBody>
      </p:sp>
      <p:cxnSp>
        <p:nvCxnSpPr>
          <p:cNvPr id="14" name="Straight Arrow Connector 13">
            <a:extLst>
              <a:ext uri="{FF2B5EF4-FFF2-40B4-BE49-F238E27FC236}">
                <a16:creationId xmlns:a16="http://schemas.microsoft.com/office/drawing/2014/main" id="{28511887-4B9A-A346-87A9-54EBBD11013F}"/>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D795F96-1739-D346-8008-26909007ED8C}"/>
              </a:ext>
            </a:extLst>
          </p:cNvPr>
          <p:cNvSpPr txBox="1"/>
          <p:nvPr/>
        </p:nvSpPr>
        <p:spPr>
          <a:xfrm>
            <a:off x="3397353" y="135072"/>
            <a:ext cx="674736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Whole genome gene expression</a:t>
            </a:r>
          </a:p>
        </p:txBody>
      </p:sp>
    </p:spTree>
    <p:extLst>
      <p:ext uri="{BB962C8B-B14F-4D97-AF65-F5344CB8AC3E}">
        <p14:creationId xmlns:p14="http://schemas.microsoft.com/office/powerpoint/2010/main" val="235071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9</a:t>
            </a:fld>
            <a:endParaRPr lang="en-GB"/>
          </a:p>
        </p:txBody>
      </p:sp>
      <p:sp>
        <p:nvSpPr>
          <p:cNvPr id="29" name="Slide Number Placeholder 2">
            <a:extLst>
              <a:ext uri="{FF2B5EF4-FFF2-40B4-BE49-F238E27FC236}">
                <a16:creationId xmlns:a16="http://schemas.microsoft.com/office/drawing/2014/main" id="{758E0E9A-6DE6-4A46-8636-ABDC5B2225B8}"/>
              </a:ext>
            </a:extLst>
          </p:cNvPr>
          <p:cNvSpPr txBox="1">
            <a:spLocks/>
          </p:cNvSpPr>
          <p:nvPr/>
        </p:nvSpPr>
        <p:spPr>
          <a:xfrm>
            <a:off x="6886110" y="5738511"/>
            <a:ext cx="2048157" cy="350503"/>
          </a:xfrm>
          <a:prstGeom prst="rect">
            <a:avLst/>
          </a:prstGeom>
        </p:spPr>
        <p:txBody>
          <a:bodyPr vert="horz" lIns="87778" tIns="43889" rIns="87778" bIns="43889" rtlCol="0" anchor="ctr"/>
          <a:lstStyle>
            <a:defPPr>
              <a:defRPr lang="en-US"/>
            </a:defPPr>
            <a:lvl1pPr marL="0" algn="r" defTabSz="914400" rtl="0" eaLnBrk="1" latinLnBrk="0" hangingPunct="1">
              <a:defRPr sz="1200" kern="1200">
                <a:solidFill>
                  <a:schemeClr val="tx1">
                    <a:lumMod val="95000"/>
                    <a:lumOff val="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327F8E-B75F-1448-B0D2-402B0B5546CA}" type="slidenum">
              <a:rPr lang="en-GB" sz="1152">
                <a:latin typeface="Arial" charset="0"/>
                <a:ea typeface="Arial" charset="0"/>
                <a:cs typeface="Arial" charset="0"/>
              </a:rPr>
              <a:pPr/>
              <a:t>9</a:t>
            </a:fld>
            <a:endParaRPr lang="en-GB" sz="1152">
              <a:latin typeface="Arial" charset="0"/>
              <a:ea typeface="Arial" charset="0"/>
              <a:cs typeface="Arial" charset="0"/>
            </a:endParaRPr>
          </a:p>
        </p:txBody>
      </p:sp>
      <p:pic>
        <p:nvPicPr>
          <p:cNvPr id="30" name="Picture 29" descr="Screenshot 2017-09-05 13.51.36.png">
            <a:extLst>
              <a:ext uri="{FF2B5EF4-FFF2-40B4-BE49-F238E27FC236}">
                <a16:creationId xmlns:a16="http://schemas.microsoft.com/office/drawing/2014/main" id="{645D02A9-90BE-CF4C-B31A-A174606265B3}"/>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31" name="Group 30">
            <a:extLst>
              <a:ext uri="{FF2B5EF4-FFF2-40B4-BE49-F238E27FC236}">
                <a16:creationId xmlns:a16="http://schemas.microsoft.com/office/drawing/2014/main" id="{2D119A95-D3BC-C241-9E0C-2B68F8B24D18}"/>
              </a:ext>
            </a:extLst>
          </p:cNvPr>
          <p:cNvGrpSpPr/>
          <p:nvPr/>
        </p:nvGrpSpPr>
        <p:grpSpPr>
          <a:xfrm>
            <a:off x="981708" y="983619"/>
            <a:ext cx="502598" cy="2227157"/>
            <a:chOff x="2500243" y="704369"/>
            <a:chExt cx="307171" cy="1370257"/>
          </a:xfrm>
        </p:grpSpPr>
        <p:sp>
          <p:nvSpPr>
            <p:cNvPr id="32" name="TextBox 31">
              <a:extLst>
                <a:ext uri="{FF2B5EF4-FFF2-40B4-BE49-F238E27FC236}">
                  <a16:creationId xmlns:a16="http://schemas.microsoft.com/office/drawing/2014/main" id="{B669BE63-0769-9046-908C-76D9D80A4B79}"/>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33" name="Straight Arrow Connector 32">
              <a:extLst>
                <a:ext uri="{FF2B5EF4-FFF2-40B4-BE49-F238E27FC236}">
                  <a16:creationId xmlns:a16="http://schemas.microsoft.com/office/drawing/2014/main" id="{CB8A0402-CBD3-C94A-A6B7-F36BBD082531}"/>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34" name="TextBox 33">
            <a:extLst>
              <a:ext uri="{FF2B5EF4-FFF2-40B4-BE49-F238E27FC236}">
                <a16:creationId xmlns:a16="http://schemas.microsoft.com/office/drawing/2014/main" id="{F1F9D2A9-4C00-FF4E-904D-6B41D59E6346}"/>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35" name="Picture 34" descr="Screenshot 2017-09-05 13.51.36.png">
            <a:extLst>
              <a:ext uri="{FF2B5EF4-FFF2-40B4-BE49-F238E27FC236}">
                <a16:creationId xmlns:a16="http://schemas.microsoft.com/office/drawing/2014/main" id="{56844668-4271-0247-AEB0-2DBD9757AB27}"/>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36" name="TextBox 35">
            <a:extLst>
              <a:ext uri="{FF2B5EF4-FFF2-40B4-BE49-F238E27FC236}">
                <a16:creationId xmlns:a16="http://schemas.microsoft.com/office/drawing/2014/main" id="{C61A418D-C65A-374E-8F7E-65D52618284F}"/>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37" name="TextBox 36">
            <a:extLst>
              <a:ext uri="{FF2B5EF4-FFF2-40B4-BE49-F238E27FC236}">
                <a16:creationId xmlns:a16="http://schemas.microsoft.com/office/drawing/2014/main" id="{71B96998-BF3E-804B-8EFB-D2CBC73EBEA8}"/>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38" name="Picture 37" descr="Screenshot 2017-09-05 13.51.36.png">
            <a:extLst>
              <a:ext uri="{FF2B5EF4-FFF2-40B4-BE49-F238E27FC236}">
                <a16:creationId xmlns:a16="http://schemas.microsoft.com/office/drawing/2014/main" id="{C89E6F0D-653C-F34F-97A6-E793FB1A1ED0}"/>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39" name="Rectangle 38">
            <a:extLst>
              <a:ext uri="{FF2B5EF4-FFF2-40B4-BE49-F238E27FC236}">
                <a16:creationId xmlns:a16="http://schemas.microsoft.com/office/drawing/2014/main" id="{BEFCF4DA-1BCF-DE4B-8985-D1B13560942D}"/>
              </a:ext>
            </a:extLst>
          </p:cNvPr>
          <p:cNvSpPr/>
          <p:nvPr/>
        </p:nvSpPr>
        <p:spPr>
          <a:xfrm>
            <a:off x="4054263" y="4726483"/>
            <a:ext cx="1078769" cy="384087"/>
          </a:xfrm>
          <a:prstGeom prst="rect">
            <a:avLst/>
          </a:prstGeom>
        </p:spPr>
        <p:txBody>
          <a:bodyPr wrap="square">
            <a:spAutoFit/>
          </a:bodyPr>
          <a:lstStyle/>
          <a:p>
            <a:r>
              <a:rPr lang="en-US" sz="1920" dirty="0">
                <a:latin typeface="Arial" charset="0"/>
                <a:ea typeface="Arial" charset="0"/>
                <a:cs typeface="Arial" charset="0"/>
              </a:rPr>
              <a:t>LPS 2h</a:t>
            </a:r>
          </a:p>
        </p:txBody>
      </p:sp>
      <p:pic>
        <p:nvPicPr>
          <p:cNvPr id="40" name="Picture 39" descr="Screenshot 2017-09-05 13.51.36.png">
            <a:extLst>
              <a:ext uri="{FF2B5EF4-FFF2-40B4-BE49-F238E27FC236}">
                <a16:creationId xmlns:a16="http://schemas.microsoft.com/office/drawing/2014/main" id="{48CF52B0-618A-7045-A999-63BC9A302E11}"/>
              </a:ext>
            </a:extLst>
          </p:cNvPr>
          <p:cNvPicPr>
            <a:picLocks noChangeAspect="1"/>
          </p:cNvPicPr>
          <p:nvPr/>
        </p:nvPicPr>
        <p:blipFill rotWithShape="1">
          <a:blip r:embed="rId3">
            <a:duotone>
              <a:prstClr val="black"/>
              <a:srgbClr val="FFC000">
                <a:tint val="45000"/>
                <a:satMod val="400000"/>
              </a:srgbClr>
            </a:duotone>
            <a:extLst>
              <a:ext uri="{28A0092B-C50C-407E-A947-70E740481C1C}">
                <a14:useLocalDpi xmlns:a14="http://schemas.microsoft.com/office/drawing/2010/main" val="0"/>
              </a:ext>
            </a:extLst>
          </a:blip>
          <a:srcRect l="12245" t="28465" r="12074" b="9653"/>
          <a:stretch/>
        </p:blipFill>
        <p:spPr>
          <a:xfrm>
            <a:off x="5133032" y="3292213"/>
            <a:ext cx="1953316" cy="2189486"/>
          </a:xfrm>
          <a:prstGeom prst="rect">
            <a:avLst/>
          </a:prstGeom>
          <a:noFill/>
        </p:spPr>
      </p:pic>
      <p:sp>
        <p:nvSpPr>
          <p:cNvPr id="41" name="TextBox 40">
            <a:extLst>
              <a:ext uri="{FF2B5EF4-FFF2-40B4-BE49-F238E27FC236}">
                <a16:creationId xmlns:a16="http://schemas.microsoft.com/office/drawing/2014/main" id="{E63D2F1E-4226-2747-97AB-92A03D830BB8}"/>
              </a:ext>
            </a:extLst>
          </p:cNvPr>
          <p:cNvSpPr txBox="1"/>
          <p:nvPr/>
        </p:nvSpPr>
        <p:spPr>
          <a:xfrm>
            <a:off x="5133032" y="5497330"/>
            <a:ext cx="4240125" cy="679538"/>
          </a:xfrm>
          <a:prstGeom prst="rect">
            <a:avLst/>
          </a:prstGeom>
          <a:noFill/>
        </p:spPr>
        <p:txBody>
          <a:bodyPr wrap="square" rtlCol="0">
            <a:spAutoFit/>
          </a:bodyPr>
          <a:lstStyle/>
          <a:p>
            <a:r>
              <a:rPr lang="en-US" sz="1920" dirty="0">
                <a:latin typeface="Arial" charset="0"/>
                <a:ea typeface="Arial" charset="0"/>
                <a:cs typeface="Arial" charset="0"/>
              </a:rPr>
              <a:t>Lipopolysaccharides (LPS) treated</a:t>
            </a:r>
          </a:p>
          <a:p>
            <a:r>
              <a:rPr lang="en-US" sz="1920" dirty="0">
                <a:latin typeface="Arial" charset="0"/>
                <a:ea typeface="Arial" charset="0"/>
                <a:cs typeface="Arial" charset="0"/>
              </a:rPr>
              <a:t>monocytes (24 hour wait) </a:t>
            </a:r>
          </a:p>
        </p:txBody>
      </p:sp>
      <p:cxnSp>
        <p:nvCxnSpPr>
          <p:cNvPr id="42" name="Straight Arrow Connector 41">
            <a:extLst>
              <a:ext uri="{FF2B5EF4-FFF2-40B4-BE49-F238E27FC236}">
                <a16:creationId xmlns:a16="http://schemas.microsoft.com/office/drawing/2014/main" id="{3AB8C198-A31D-C84D-A033-19D3E6DCCE27}"/>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115A2F9-D83F-3D49-ACB4-675147218420}"/>
              </a:ext>
            </a:extLst>
          </p:cNvPr>
          <p:cNvSpPr txBox="1"/>
          <p:nvPr/>
        </p:nvSpPr>
        <p:spPr>
          <a:xfrm>
            <a:off x="3397353" y="135072"/>
            <a:ext cx="6747360"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Clustering – Whole genome gene expression</a:t>
            </a:r>
          </a:p>
        </p:txBody>
      </p:sp>
    </p:spTree>
    <p:extLst>
      <p:ext uri="{BB962C8B-B14F-4D97-AF65-F5344CB8AC3E}">
        <p14:creationId xmlns:p14="http://schemas.microsoft.com/office/powerpoint/2010/main" val="3523856663"/>
      </p:ext>
    </p:extLst>
  </p:cSld>
  <p:clrMapOvr>
    <a:masterClrMapping/>
  </p:clrMapOvr>
</p:sld>
</file>

<file path=ppt/theme/theme1.xml><?xml version="1.0" encoding="utf-8"?>
<a:theme xmlns:a="http://schemas.openxmlformats.org/drawingml/2006/main" name="Office Theme">
  <a:themeElements>
    <a:clrScheme name="WC_HG">
      <a:dk1>
        <a:srgbClr val="008D36"/>
      </a:dk1>
      <a:lt1>
        <a:sysClr val="window" lastClr="FFFFFF"/>
      </a:lt1>
      <a:dk2>
        <a:srgbClr val="97999C"/>
      </a:dk2>
      <a:lt2>
        <a:srgbClr val="464749"/>
      </a:lt2>
      <a:accent1>
        <a:srgbClr val="C2D5C8"/>
      </a:accent1>
      <a:accent2>
        <a:srgbClr val="002147"/>
      </a:accent2>
      <a:accent3>
        <a:srgbClr val="000000"/>
      </a:accent3>
      <a:accent4>
        <a:srgbClr val="FFFFFF"/>
      </a:accent4>
      <a:accent5>
        <a:srgbClr val="FFFFFF"/>
      </a:accent5>
      <a:accent6>
        <a:srgbClr val="FFFFFF"/>
      </a:accent6>
      <a:hlink>
        <a:srgbClr val="51B2C3"/>
      </a:hlink>
      <a:folHlink>
        <a:srgbClr val="90C8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0BFCE"/>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8548</TotalTime>
  <Words>490</Words>
  <Application>Microsoft Macintosh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Helvetica</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c:creator>
  <cp:lastModifiedBy>Justin Whalley</cp:lastModifiedBy>
  <cp:revision>513</cp:revision>
  <cp:lastPrinted>2016-06-24T10:07:51Z</cp:lastPrinted>
  <dcterms:created xsi:type="dcterms:W3CDTF">2016-06-14T08:19:21Z</dcterms:created>
  <dcterms:modified xsi:type="dcterms:W3CDTF">2022-02-01T14:59:15Z</dcterms:modified>
</cp:coreProperties>
</file>